
<file path=[Content_Types].xml><?xml version="1.0" encoding="utf-8"?>
<Types xmlns="http://schemas.openxmlformats.org/package/2006/content-types">
  <Default Extension="png" ContentType="image/png"/>
  <Default Extension="jpeg" ContentType="image/jpeg"/>
  <Default Extension="F14AC820" ContentType="image/png"/>
  <Default Extension="rels" ContentType="application/vnd.openxmlformats-package.relationships+xml"/>
  <Default Extension="xml" ContentType="application/xml"/>
  <Default Extension="JPG" ContentType="image/jpeg"/>
  <Default Extension="65A1AD90"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69" r:id="rId3"/>
    <p:sldId id="270" r:id="rId4"/>
    <p:sldId id="271" r:id="rId5"/>
    <p:sldId id="272" r:id="rId6"/>
    <p:sldId id="273" r:id="rId7"/>
    <p:sldId id="257" r:id="rId8"/>
    <p:sldId id="258" r:id="rId9"/>
    <p:sldId id="259" r:id="rId10"/>
    <p:sldId id="260" r:id="rId11"/>
    <p:sldId id="261" r:id="rId12"/>
    <p:sldId id="262" r:id="rId13"/>
    <p:sldId id="263" r:id="rId14"/>
    <p:sldId id="264" r:id="rId15"/>
    <p:sldId id="265" r:id="rId16"/>
    <p:sldId id="266" r:id="rId17"/>
    <p:sldId id="274" r:id="rId18"/>
    <p:sldId id="275" r:id="rId19"/>
    <p:sldId id="276" r:id="rId20"/>
    <p:sldId id="278" r:id="rId21"/>
    <p:sldId id="279" r:id="rId22"/>
    <p:sldId id="280" r:id="rId23"/>
    <p:sldId id="281" r:id="rId24"/>
    <p:sldId id="282" r:id="rId25"/>
    <p:sldId id="283" r:id="rId26"/>
    <p:sldId id="284" r:id="rId27"/>
    <p:sldId id="285" r:id="rId28"/>
    <p:sldId id="286" r:id="rId2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東京都&#10;" initials="T" lastIdx="1" clrIdx="0">
    <p:extLst>
      <p:ext uri="{19B8F6BF-5375-455C-9EA6-DF929625EA0E}">
        <p15:presenceInfo xmlns:p15="http://schemas.microsoft.com/office/powerpoint/2012/main" userId="東京都&#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357" autoAdjust="0"/>
  </p:normalViewPr>
  <p:slideViewPr>
    <p:cSldViewPr snapToGrid="0">
      <p:cViewPr varScale="1">
        <p:scale>
          <a:sx n="63" d="100"/>
          <a:sy n="63" d="100"/>
        </p:scale>
        <p:origin x="10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E59A4-8400-428A-ADF9-082D705DF28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kumimoji="1" lang="ja-JP" altLang="en-US"/>
        </a:p>
      </dgm:t>
    </dgm:pt>
    <dgm:pt modelId="{590FB97E-F5F3-4C05-A7D2-036EA797C744}">
      <dgm:prSet phldrT="[テキスト]" custT="1"/>
      <dgm:spPr>
        <a:solidFill>
          <a:schemeClr val="accent5">
            <a:lumMod val="20000"/>
            <a:lumOff val="80000"/>
          </a:schemeClr>
        </a:solidFill>
        <a:effectLst>
          <a:outerShdw blurRad="50800" dist="38100" dir="2700000" algn="tl" rotWithShape="0">
            <a:prstClr val="black">
              <a:alpha val="40000"/>
            </a:prstClr>
          </a:outerShd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rPr>
            <a:t>１　操作研修テキスト</a:t>
          </a:r>
          <a:r>
            <a:rPr kumimoji="1" lang="en-US" altLang="ja-JP" sz="1800" b="1" dirty="0" smtClean="0">
              <a:solidFill>
                <a:schemeClr val="tx1"/>
              </a:solidFill>
            </a:rPr>
            <a:t/>
          </a:r>
          <a:br>
            <a:rPr kumimoji="1" lang="en-US" altLang="ja-JP" sz="1800" b="1" dirty="0" smtClean="0">
              <a:solidFill>
                <a:schemeClr val="tx1"/>
              </a:solidFill>
            </a:rPr>
          </a:br>
          <a:r>
            <a:rPr kumimoji="1" lang="ja-JP" altLang="en-US" sz="1600" dirty="0" smtClean="0">
              <a:solidFill>
                <a:schemeClr val="accent1">
                  <a:lumMod val="75000"/>
                </a:schemeClr>
              </a:solidFill>
            </a:rPr>
            <a:t>不明な点はまず確認！</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accent1">
                  <a:lumMod val="75000"/>
                </a:schemeClr>
              </a:solidFill>
            </a:rPr>
            <a:t>WEB</a:t>
          </a:r>
          <a:r>
            <a:rPr kumimoji="1" lang="ja-JP" altLang="en-US" sz="1600" dirty="0" smtClean="0">
              <a:solidFill>
                <a:schemeClr val="accent1">
                  <a:lumMod val="75000"/>
                </a:schemeClr>
              </a:solidFill>
            </a:rPr>
            <a:t>ページ作成から公開までの説明</a:t>
          </a:r>
          <a:endParaRPr kumimoji="1" lang="ja-JP" altLang="en-US" sz="1800" b="1" dirty="0">
            <a:solidFill>
              <a:schemeClr val="tx1"/>
            </a:solidFill>
          </a:endParaRPr>
        </a:p>
      </dgm:t>
    </dgm:pt>
    <dgm:pt modelId="{52DA8C4E-6921-4A5E-9900-C0FFC909A039}" type="parTrans" cxnId="{8639A16A-0D27-47AC-A214-D3C593AA0251}">
      <dgm:prSet/>
      <dgm:spPr/>
      <dgm:t>
        <a:bodyPr/>
        <a:lstStyle/>
        <a:p>
          <a:endParaRPr kumimoji="1" lang="ja-JP" altLang="en-US"/>
        </a:p>
      </dgm:t>
    </dgm:pt>
    <dgm:pt modelId="{4CF04B5B-8922-455D-835B-2E0ACCBC3D35}" type="sibTrans" cxnId="{8639A16A-0D27-47AC-A214-D3C593AA0251}">
      <dgm:prSet/>
      <dgm:spPr/>
      <dgm:t>
        <a:bodyPr/>
        <a:lstStyle/>
        <a:p>
          <a:endParaRPr kumimoji="1" lang="ja-JP" altLang="en-US"/>
        </a:p>
      </dgm:t>
    </dgm:pt>
    <dgm:pt modelId="{C1677AB6-F2CE-4A63-A839-D5FFEA4D97CC}">
      <dgm:prSet phldrT="[テキスト]" custT="1"/>
      <dgm:spPr>
        <a:solidFill>
          <a:schemeClr val="accent1">
            <a:lumMod val="20000"/>
            <a:lumOff val="80000"/>
          </a:schemeClr>
        </a:solidFill>
        <a:effectLst>
          <a:outerShdw blurRad="50800" dist="38100" dir="2700000" algn="tl" rotWithShape="0">
            <a:prstClr val="black">
              <a:alpha val="40000"/>
            </a:prstClr>
          </a:outerShd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rPr>
            <a:t>２</a:t>
          </a:r>
          <a:r>
            <a:rPr kumimoji="1" lang="ja-JP" altLang="en-US" sz="2000" b="1" dirty="0" smtClean="0">
              <a:solidFill>
                <a:schemeClr val="tx1"/>
              </a:solidFill>
            </a:rPr>
            <a:t>　</a:t>
          </a:r>
          <a:r>
            <a:rPr kumimoji="1" lang="en-US" altLang="ja-JP" sz="2000" b="1" dirty="0" smtClean="0">
              <a:solidFill>
                <a:schemeClr val="tx1"/>
              </a:solidFill>
            </a:rPr>
            <a:t>CMS</a:t>
          </a:r>
          <a:r>
            <a:rPr kumimoji="1" lang="ja-JP" altLang="en-US" sz="2000" b="1" dirty="0" smtClean="0">
              <a:solidFill>
                <a:schemeClr val="tx1"/>
              </a:solidFill>
            </a:rPr>
            <a:t>ポイント集</a:t>
          </a:r>
          <a:r>
            <a:rPr kumimoji="1" lang="en-US" altLang="ja-JP" sz="2000" b="1" dirty="0" smtClean="0">
              <a:solidFill>
                <a:schemeClr val="tx1"/>
              </a:solidFill>
            </a:rPr>
            <a:t/>
          </a:r>
          <a:br>
            <a:rPr kumimoji="1" lang="en-US" altLang="ja-JP" sz="2000" b="1" dirty="0" smtClean="0">
              <a:solidFill>
                <a:schemeClr val="tx1"/>
              </a:solidFill>
            </a:rPr>
          </a:br>
          <a:r>
            <a:rPr kumimoji="1" lang="ja-JP" altLang="en-US" sz="1600" dirty="0" smtClean="0">
              <a:solidFill>
                <a:schemeClr val="accent1">
                  <a:lumMod val="50000"/>
                </a:schemeClr>
              </a:solidFill>
            </a:rPr>
            <a:t>消費者情報担当から、東京くらし</a:t>
          </a:r>
          <a:r>
            <a:rPr kumimoji="1" lang="en-US" altLang="ja-JP" sz="1600" dirty="0" smtClean="0">
              <a:solidFill>
                <a:schemeClr val="accent1">
                  <a:lumMod val="50000"/>
                </a:schemeClr>
              </a:solidFill>
            </a:rPr>
            <a:t>WEB</a:t>
          </a:r>
          <a:r>
            <a:rPr kumimoji="1" lang="ja-JP" altLang="en-US" sz="1600" dirty="0" smtClean="0">
              <a:solidFill>
                <a:schemeClr val="accent1">
                  <a:lumMod val="50000"/>
                </a:schemeClr>
              </a:solidFill>
            </a:rPr>
            <a:t>のページや</a:t>
          </a:r>
          <a:r>
            <a:rPr kumimoji="1" lang="en-US" altLang="ja-JP" sz="1600" dirty="0" smtClean="0">
              <a:solidFill>
                <a:schemeClr val="accent1">
                  <a:lumMod val="50000"/>
                </a:schemeClr>
              </a:solidFill>
            </a:rPr>
            <a:t>CMS</a:t>
          </a:r>
          <a:r>
            <a:rPr kumimoji="1" lang="ja-JP" altLang="en-US" sz="1600" dirty="0" smtClean="0">
              <a:solidFill>
                <a:schemeClr val="accent1">
                  <a:lumMod val="50000"/>
                </a:schemeClr>
              </a:solidFill>
            </a:rPr>
            <a:t>原稿の作成と承認についてご案内</a:t>
          </a:r>
          <a:endParaRPr kumimoji="1" lang="en-US" altLang="ja-JP" sz="2000" b="1" dirty="0" smtClean="0">
            <a:solidFill>
              <a:schemeClr val="tx1"/>
            </a:solidFill>
          </a:endParaRPr>
        </a:p>
      </dgm:t>
    </dgm:pt>
    <dgm:pt modelId="{61EB67B4-5124-42C1-801C-16FC803B42CF}" type="parTrans" cxnId="{062B3541-CBC3-429A-A829-CE163497248D}">
      <dgm:prSet/>
      <dgm:spPr/>
      <dgm:t>
        <a:bodyPr/>
        <a:lstStyle/>
        <a:p>
          <a:endParaRPr kumimoji="1" lang="ja-JP" altLang="en-US"/>
        </a:p>
      </dgm:t>
    </dgm:pt>
    <dgm:pt modelId="{81B2CB96-D241-4CFA-9AA4-4451328C0EEE}" type="sibTrans" cxnId="{062B3541-CBC3-429A-A829-CE163497248D}">
      <dgm:prSet/>
      <dgm:spPr/>
      <dgm:t>
        <a:bodyPr/>
        <a:lstStyle/>
        <a:p>
          <a:endParaRPr kumimoji="1" lang="ja-JP" altLang="en-US"/>
        </a:p>
      </dgm:t>
    </dgm:pt>
    <dgm:pt modelId="{E6FD1618-43D0-4734-B916-FF9772388AA6}">
      <dgm:prSet phldrT="[テキスト]" custT="1"/>
      <dgm:spPr>
        <a:solidFill>
          <a:schemeClr val="tx2">
            <a:lumMod val="20000"/>
            <a:lumOff val="80000"/>
          </a:schemeClr>
        </a:solidFill>
        <a:effectLst>
          <a:outerShdw blurRad="50800" dist="38100" dir="2700000" algn="tl" rotWithShape="0">
            <a:prstClr val="black">
              <a:alpha val="40000"/>
            </a:prstClr>
          </a:outerShdw>
        </a:effectLst>
      </dgm:spPr>
      <dgm:t>
        <a:bodyPr/>
        <a:lstStyle/>
        <a:p>
          <a:r>
            <a:rPr kumimoji="1" lang="ja-JP" altLang="en-US" sz="1800" b="1" dirty="0" smtClean="0">
              <a:solidFill>
                <a:schemeClr val="tx1"/>
              </a:solidFill>
            </a:rPr>
            <a:t>３　</a:t>
          </a:r>
          <a:r>
            <a:rPr kumimoji="1" lang="en-US" altLang="ja-JP" sz="1800" b="1" dirty="0" smtClean="0">
              <a:solidFill>
                <a:schemeClr val="tx1"/>
              </a:solidFill>
            </a:rPr>
            <a:t>HP</a:t>
          </a:r>
          <a:r>
            <a:rPr kumimoji="1" lang="ja-JP" altLang="en-US" sz="1800" b="1" dirty="0" smtClean="0">
              <a:solidFill>
                <a:schemeClr val="tx1"/>
              </a:solidFill>
            </a:rPr>
            <a:t>アクセシビリティガイドライン</a:t>
          </a:r>
          <a:r>
            <a:rPr kumimoji="1" lang="en-US" altLang="ja-JP" sz="1800" b="1" dirty="0" smtClean="0">
              <a:solidFill>
                <a:schemeClr val="tx1"/>
              </a:solidFill>
            </a:rPr>
            <a:t/>
          </a:r>
          <a:br>
            <a:rPr kumimoji="1" lang="en-US" altLang="ja-JP" sz="1800" b="1" dirty="0" smtClean="0">
              <a:solidFill>
                <a:schemeClr val="tx1"/>
              </a:solidFill>
            </a:rPr>
          </a:br>
          <a:r>
            <a:rPr kumimoji="1" lang="ja-JP" altLang="en-US" sz="1600" dirty="0" smtClean="0">
              <a:solidFill>
                <a:schemeClr val="accent1">
                  <a:lumMod val="75000"/>
                </a:schemeClr>
              </a:solidFill>
            </a:rPr>
            <a:t>全ての人が情報に問題なくアクセス・平等に利用できるための作成上の注意点</a:t>
          </a:r>
          <a:endParaRPr kumimoji="1" lang="ja-JP" altLang="en-US" sz="1800" b="1" dirty="0">
            <a:solidFill>
              <a:schemeClr val="tx1"/>
            </a:solidFill>
          </a:endParaRPr>
        </a:p>
      </dgm:t>
    </dgm:pt>
    <dgm:pt modelId="{5E37D675-FF13-442A-AF94-D1F2919E4BC8}" type="parTrans" cxnId="{4F9E3DEA-EEC1-4096-810F-71BE52B05063}">
      <dgm:prSet/>
      <dgm:spPr/>
      <dgm:t>
        <a:bodyPr/>
        <a:lstStyle/>
        <a:p>
          <a:endParaRPr kumimoji="1" lang="ja-JP" altLang="en-US"/>
        </a:p>
      </dgm:t>
    </dgm:pt>
    <dgm:pt modelId="{98E9493D-B4F8-480D-AD2E-B0A3C5BD106C}" type="sibTrans" cxnId="{4F9E3DEA-EEC1-4096-810F-71BE52B05063}">
      <dgm:prSet/>
      <dgm:spPr/>
      <dgm:t>
        <a:bodyPr/>
        <a:lstStyle/>
        <a:p>
          <a:endParaRPr kumimoji="1" lang="ja-JP" altLang="en-US"/>
        </a:p>
      </dgm:t>
    </dgm:pt>
    <dgm:pt modelId="{CC75326B-F977-4B38-ACFD-1D961D009025}" type="pres">
      <dgm:prSet presAssocID="{AF4E59A4-8400-428A-ADF9-082D705DF28E}" presName="linear" presStyleCnt="0">
        <dgm:presLayoutVars>
          <dgm:dir/>
          <dgm:resizeHandles val="exact"/>
        </dgm:presLayoutVars>
      </dgm:prSet>
      <dgm:spPr/>
      <dgm:t>
        <a:bodyPr/>
        <a:lstStyle/>
        <a:p>
          <a:endParaRPr kumimoji="1" lang="ja-JP" altLang="en-US"/>
        </a:p>
      </dgm:t>
    </dgm:pt>
    <dgm:pt modelId="{3173E4D4-7F0A-4BD0-AA9E-F2FEB2B9639E}" type="pres">
      <dgm:prSet presAssocID="{590FB97E-F5F3-4C05-A7D2-036EA797C744}" presName="comp" presStyleCnt="0"/>
      <dgm:spPr/>
    </dgm:pt>
    <dgm:pt modelId="{29936938-304A-48A9-BB6C-FD7875210E36}" type="pres">
      <dgm:prSet presAssocID="{590FB97E-F5F3-4C05-A7D2-036EA797C744}" presName="box" presStyleLbl="node1" presStyleIdx="0" presStyleCnt="3" custScaleY="83092"/>
      <dgm:spPr/>
      <dgm:t>
        <a:bodyPr/>
        <a:lstStyle/>
        <a:p>
          <a:endParaRPr kumimoji="1" lang="ja-JP" altLang="en-US"/>
        </a:p>
      </dgm:t>
    </dgm:pt>
    <dgm:pt modelId="{EE892233-C11B-44AD-B0B3-001C9CAF2A82}" type="pres">
      <dgm:prSet presAssocID="{590FB97E-F5F3-4C05-A7D2-036EA797C744}" presName="img" presStyleLbl="fgImgPlace1" presStyleIdx="0" presStyleCnt="3"/>
      <dgm:spPr>
        <a:blipFill rotWithShape="1">
          <a:blip xmlns:r="http://schemas.openxmlformats.org/officeDocument/2006/relationships" r:embed="rId1"/>
          <a:stretch>
            <a:fillRect/>
          </a:stretch>
        </a:blipFill>
      </dgm:spPr>
      <dgm:t>
        <a:bodyPr/>
        <a:lstStyle/>
        <a:p>
          <a:endParaRPr kumimoji="1" lang="ja-JP" altLang="en-US"/>
        </a:p>
      </dgm:t>
    </dgm:pt>
    <dgm:pt modelId="{F15048D8-1289-4983-A212-DA87CBD1037C}" type="pres">
      <dgm:prSet presAssocID="{590FB97E-F5F3-4C05-A7D2-036EA797C744}" presName="text" presStyleLbl="node1" presStyleIdx="0" presStyleCnt="3">
        <dgm:presLayoutVars>
          <dgm:bulletEnabled val="1"/>
        </dgm:presLayoutVars>
      </dgm:prSet>
      <dgm:spPr/>
      <dgm:t>
        <a:bodyPr/>
        <a:lstStyle/>
        <a:p>
          <a:endParaRPr kumimoji="1" lang="ja-JP" altLang="en-US"/>
        </a:p>
      </dgm:t>
    </dgm:pt>
    <dgm:pt modelId="{D2AFF19C-6EAD-437D-9C27-B4B320E7FFFA}" type="pres">
      <dgm:prSet presAssocID="{4CF04B5B-8922-455D-835B-2E0ACCBC3D35}" presName="spacer" presStyleCnt="0"/>
      <dgm:spPr/>
    </dgm:pt>
    <dgm:pt modelId="{FDA3AD94-A6F6-4F0E-8D19-558F93E975F6}" type="pres">
      <dgm:prSet presAssocID="{C1677AB6-F2CE-4A63-A839-D5FFEA4D97CC}" presName="comp" presStyleCnt="0"/>
      <dgm:spPr/>
    </dgm:pt>
    <dgm:pt modelId="{14AEB99F-74AC-4627-B1D6-E0517E3A6C31}" type="pres">
      <dgm:prSet presAssocID="{C1677AB6-F2CE-4A63-A839-D5FFEA4D97CC}" presName="box" presStyleLbl="node1" presStyleIdx="1" presStyleCnt="3" custScaleY="84651"/>
      <dgm:spPr/>
      <dgm:t>
        <a:bodyPr/>
        <a:lstStyle/>
        <a:p>
          <a:endParaRPr kumimoji="1" lang="ja-JP" altLang="en-US"/>
        </a:p>
      </dgm:t>
    </dgm:pt>
    <dgm:pt modelId="{81DFB5B7-F384-4ED1-9A92-BE1BD02AF005}" type="pres">
      <dgm:prSet presAssocID="{C1677AB6-F2CE-4A63-A839-D5FFEA4D97CC}" presName="img" presStyleLbl="fgImgPlace1" presStyleIdx="1" presStyleCnt="3"/>
      <dgm:spPr>
        <a:blipFill rotWithShape="1">
          <a:blip xmlns:r="http://schemas.openxmlformats.org/officeDocument/2006/relationships" r:embed="rId2"/>
          <a:stretch>
            <a:fillRect/>
          </a:stretch>
        </a:blipFill>
      </dgm:spPr>
      <dgm:t>
        <a:bodyPr/>
        <a:lstStyle/>
        <a:p>
          <a:endParaRPr kumimoji="1" lang="ja-JP" altLang="en-US"/>
        </a:p>
      </dgm:t>
    </dgm:pt>
    <dgm:pt modelId="{3CD75601-43D8-41EF-85ED-5CED1D6A4CC3}" type="pres">
      <dgm:prSet presAssocID="{C1677AB6-F2CE-4A63-A839-D5FFEA4D97CC}" presName="text" presStyleLbl="node1" presStyleIdx="1" presStyleCnt="3">
        <dgm:presLayoutVars>
          <dgm:bulletEnabled val="1"/>
        </dgm:presLayoutVars>
      </dgm:prSet>
      <dgm:spPr/>
      <dgm:t>
        <a:bodyPr/>
        <a:lstStyle/>
        <a:p>
          <a:endParaRPr kumimoji="1" lang="ja-JP" altLang="en-US"/>
        </a:p>
      </dgm:t>
    </dgm:pt>
    <dgm:pt modelId="{C242D936-A106-4E94-8F92-985816F0F10C}" type="pres">
      <dgm:prSet presAssocID="{81B2CB96-D241-4CFA-9AA4-4451328C0EEE}" presName="spacer" presStyleCnt="0"/>
      <dgm:spPr/>
    </dgm:pt>
    <dgm:pt modelId="{2A913A27-BDE4-494F-96DE-29D7C0B3BA2A}" type="pres">
      <dgm:prSet presAssocID="{E6FD1618-43D0-4734-B916-FF9772388AA6}" presName="comp" presStyleCnt="0"/>
      <dgm:spPr/>
    </dgm:pt>
    <dgm:pt modelId="{D4D2F182-6437-45AA-B9C4-3C52367FB1C0}" type="pres">
      <dgm:prSet presAssocID="{E6FD1618-43D0-4734-B916-FF9772388AA6}" presName="box" presStyleLbl="node1" presStyleIdx="2" presStyleCnt="3" custScaleY="88244"/>
      <dgm:spPr/>
      <dgm:t>
        <a:bodyPr/>
        <a:lstStyle/>
        <a:p>
          <a:endParaRPr kumimoji="1" lang="ja-JP" altLang="en-US"/>
        </a:p>
      </dgm:t>
    </dgm:pt>
    <dgm:pt modelId="{3CE4D78F-4D4A-4097-9AC1-88F3238812AB}" type="pres">
      <dgm:prSet presAssocID="{E6FD1618-43D0-4734-B916-FF9772388AA6}" presName="img" presStyleLbl="fgImgPlace1" presStyleIdx="2" presStyleCnt="3"/>
      <dgm:spPr>
        <a:blipFill rotWithShape="1">
          <a:blip xmlns:r="http://schemas.openxmlformats.org/officeDocument/2006/relationships" r:embed="rId3"/>
          <a:stretch>
            <a:fillRect/>
          </a:stretch>
        </a:blipFill>
      </dgm:spPr>
      <dgm:t>
        <a:bodyPr/>
        <a:lstStyle/>
        <a:p>
          <a:endParaRPr kumimoji="1" lang="ja-JP" altLang="en-US"/>
        </a:p>
      </dgm:t>
    </dgm:pt>
    <dgm:pt modelId="{A94657AE-5380-48FD-8EF3-BD149176274F}" type="pres">
      <dgm:prSet presAssocID="{E6FD1618-43D0-4734-B916-FF9772388AA6}" presName="text" presStyleLbl="node1" presStyleIdx="2" presStyleCnt="3">
        <dgm:presLayoutVars>
          <dgm:bulletEnabled val="1"/>
        </dgm:presLayoutVars>
      </dgm:prSet>
      <dgm:spPr/>
      <dgm:t>
        <a:bodyPr/>
        <a:lstStyle/>
        <a:p>
          <a:endParaRPr kumimoji="1" lang="ja-JP" altLang="en-US"/>
        </a:p>
      </dgm:t>
    </dgm:pt>
  </dgm:ptLst>
  <dgm:cxnLst>
    <dgm:cxn modelId="{CA8EA07B-0912-4C37-9582-063FE45C01B1}" type="presOf" srcId="{C1677AB6-F2CE-4A63-A839-D5FFEA4D97CC}" destId="{14AEB99F-74AC-4627-B1D6-E0517E3A6C31}" srcOrd="0" destOrd="0" presId="urn:microsoft.com/office/officeart/2005/8/layout/vList4"/>
    <dgm:cxn modelId="{0FAEF356-44B2-4FAD-8221-9B742C7174D5}" type="presOf" srcId="{E6FD1618-43D0-4734-B916-FF9772388AA6}" destId="{A94657AE-5380-48FD-8EF3-BD149176274F}" srcOrd="1" destOrd="0" presId="urn:microsoft.com/office/officeart/2005/8/layout/vList4"/>
    <dgm:cxn modelId="{D9C69609-4D38-45C8-BE94-83D2ECB5968B}" type="presOf" srcId="{590FB97E-F5F3-4C05-A7D2-036EA797C744}" destId="{29936938-304A-48A9-BB6C-FD7875210E36}" srcOrd="0" destOrd="0" presId="urn:microsoft.com/office/officeart/2005/8/layout/vList4"/>
    <dgm:cxn modelId="{982DDC47-538E-4E1E-B639-424810D2F794}" type="presOf" srcId="{E6FD1618-43D0-4734-B916-FF9772388AA6}" destId="{D4D2F182-6437-45AA-B9C4-3C52367FB1C0}" srcOrd="0" destOrd="0" presId="urn:microsoft.com/office/officeart/2005/8/layout/vList4"/>
    <dgm:cxn modelId="{8639A16A-0D27-47AC-A214-D3C593AA0251}" srcId="{AF4E59A4-8400-428A-ADF9-082D705DF28E}" destId="{590FB97E-F5F3-4C05-A7D2-036EA797C744}" srcOrd="0" destOrd="0" parTransId="{52DA8C4E-6921-4A5E-9900-C0FFC909A039}" sibTransId="{4CF04B5B-8922-455D-835B-2E0ACCBC3D35}"/>
    <dgm:cxn modelId="{DD974E04-1161-4A0F-AE35-4746F1719091}" type="presOf" srcId="{AF4E59A4-8400-428A-ADF9-082D705DF28E}" destId="{CC75326B-F977-4B38-ACFD-1D961D009025}" srcOrd="0" destOrd="0" presId="urn:microsoft.com/office/officeart/2005/8/layout/vList4"/>
    <dgm:cxn modelId="{44D47B07-EA2E-490F-B0DB-58166D4F1FCF}" type="presOf" srcId="{C1677AB6-F2CE-4A63-A839-D5FFEA4D97CC}" destId="{3CD75601-43D8-41EF-85ED-5CED1D6A4CC3}" srcOrd="1" destOrd="0" presId="urn:microsoft.com/office/officeart/2005/8/layout/vList4"/>
    <dgm:cxn modelId="{4F9E3DEA-EEC1-4096-810F-71BE52B05063}" srcId="{AF4E59A4-8400-428A-ADF9-082D705DF28E}" destId="{E6FD1618-43D0-4734-B916-FF9772388AA6}" srcOrd="2" destOrd="0" parTransId="{5E37D675-FF13-442A-AF94-D1F2919E4BC8}" sibTransId="{98E9493D-B4F8-480D-AD2E-B0A3C5BD106C}"/>
    <dgm:cxn modelId="{FA3C28EB-B873-4EAD-A4A3-F5F763F0E8B2}" type="presOf" srcId="{590FB97E-F5F3-4C05-A7D2-036EA797C744}" destId="{F15048D8-1289-4983-A212-DA87CBD1037C}" srcOrd="1" destOrd="0" presId="urn:microsoft.com/office/officeart/2005/8/layout/vList4"/>
    <dgm:cxn modelId="{062B3541-CBC3-429A-A829-CE163497248D}" srcId="{AF4E59A4-8400-428A-ADF9-082D705DF28E}" destId="{C1677AB6-F2CE-4A63-A839-D5FFEA4D97CC}" srcOrd="1" destOrd="0" parTransId="{61EB67B4-5124-42C1-801C-16FC803B42CF}" sibTransId="{81B2CB96-D241-4CFA-9AA4-4451328C0EEE}"/>
    <dgm:cxn modelId="{07A9ADA8-8238-42B9-8C23-A570D46B1E4E}" type="presParOf" srcId="{CC75326B-F977-4B38-ACFD-1D961D009025}" destId="{3173E4D4-7F0A-4BD0-AA9E-F2FEB2B9639E}" srcOrd="0" destOrd="0" presId="urn:microsoft.com/office/officeart/2005/8/layout/vList4"/>
    <dgm:cxn modelId="{D924130D-8981-4A0D-BA5C-B6A10786D4F6}" type="presParOf" srcId="{3173E4D4-7F0A-4BD0-AA9E-F2FEB2B9639E}" destId="{29936938-304A-48A9-BB6C-FD7875210E36}" srcOrd="0" destOrd="0" presId="urn:microsoft.com/office/officeart/2005/8/layout/vList4"/>
    <dgm:cxn modelId="{855C38D6-31F2-4213-876F-58640B3CAE78}" type="presParOf" srcId="{3173E4D4-7F0A-4BD0-AA9E-F2FEB2B9639E}" destId="{EE892233-C11B-44AD-B0B3-001C9CAF2A82}" srcOrd="1" destOrd="0" presId="urn:microsoft.com/office/officeart/2005/8/layout/vList4"/>
    <dgm:cxn modelId="{86E7FCFA-6FE7-404D-83EA-2C6B6A789A0E}" type="presParOf" srcId="{3173E4D4-7F0A-4BD0-AA9E-F2FEB2B9639E}" destId="{F15048D8-1289-4983-A212-DA87CBD1037C}" srcOrd="2" destOrd="0" presId="urn:microsoft.com/office/officeart/2005/8/layout/vList4"/>
    <dgm:cxn modelId="{6D7CEEA8-FDD8-4526-85B5-4E5FD50EF506}" type="presParOf" srcId="{CC75326B-F977-4B38-ACFD-1D961D009025}" destId="{D2AFF19C-6EAD-437D-9C27-B4B320E7FFFA}" srcOrd="1" destOrd="0" presId="urn:microsoft.com/office/officeart/2005/8/layout/vList4"/>
    <dgm:cxn modelId="{08225AFE-3C48-4376-A6A7-A8FC8FBDFDAD}" type="presParOf" srcId="{CC75326B-F977-4B38-ACFD-1D961D009025}" destId="{FDA3AD94-A6F6-4F0E-8D19-558F93E975F6}" srcOrd="2" destOrd="0" presId="urn:microsoft.com/office/officeart/2005/8/layout/vList4"/>
    <dgm:cxn modelId="{ECD08769-EE5A-4C49-AF87-704108E02F70}" type="presParOf" srcId="{FDA3AD94-A6F6-4F0E-8D19-558F93E975F6}" destId="{14AEB99F-74AC-4627-B1D6-E0517E3A6C31}" srcOrd="0" destOrd="0" presId="urn:microsoft.com/office/officeart/2005/8/layout/vList4"/>
    <dgm:cxn modelId="{25BC85CD-9DE3-41C2-AE7E-4D5F9C9B867B}" type="presParOf" srcId="{FDA3AD94-A6F6-4F0E-8D19-558F93E975F6}" destId="{81DFB5B7-F384-4ED1-9A92-BE1BD02AF005}" srcOrd="1" destOrd="0" presId="urn:microsoft.com/office/officeart/2005/8/layout/vList4"/>
    <dgm:cxn modelId="{8412A25C-7A62-4C21-BB16-EF0765628F9D}" type="presParOf" srcId="{FDA3AD94-A6F6-4F0E-8D19-558F93E975F6}" destId="{3CD75601-43D8-41EF-85ED-5CED1D6A4CC3}" srcOrd="2" destOrd="0" presId="urn:microsoft.com/office/officeart/2005/8/layout/vList4"/>
    <dgm:cxn modelId="{0EC14EF6-5B26-45C0-B6A9-8F06293C444F}" type="presParOf" srcId="{CC75326B-F977-4B38-ACFD-1D961D009025}" destId="{C242D936-A106-4E94-8F92-985816F0F10C}" srcOrd="3" destOrd="0" presId="urn:microsoft.com/office/officeart/2005/8/layout/vList4"/>
    <dgm:cxn modelId="{B863D2FE-898A-49CD-BDFA-35610D98F141}" type="presParOf" srcId="{CC75326B-F977-4B38-ACFD-1D961D009025}" destId="{2A913A27-BDE4-494F-96DE-29D7C0B3BA2A}" srcOrd="4" destOrd="0" presId="urn:microsoft.com/office/officeart/2005/8/layout/vList4"/>
    <dgm:cxn modelId="{63BFF190-82FB-4937-A783-C90DD2949B40}" type="presParOf" srcId="{2A913A27-BDE4-494F-96DE-29D7C0B3BA2A}" destId="{D4D2F182-6437-45AA-B9C4-3C52367FB1C0}" srcOrd="0" destOrd="0" presId="urn:microsoft.com/office/officeart/2005/8/layout/vList4"/>
    <dgm:cxn modelId="{BA062214-3A6A-4767-8E54-9587C9F237F0}" type="presParOf" srcId="{2A913A27-BDE4-494F-96DE-29D7C0B3BA2A}" destId="{3CE4D78F-4D4A-4097-9AC1-88F3238812AB}" srcOrd="1" destOrd="0" presId="urn:microsoft.com/office/officeart/2005/8/layout/vList4"/>
    <dgm:cxn modelId="{8C773111-85A1-4447-A09F-6841056FD785}" type="presParOf" srcId="{2A913A27-BDE4-494F-96DE-29D7C0B3BA2A}" destId="{A94657AE-5380-48FD-8EF3-BD149176274F}" srcOrd="2" destOrd="0" presId="urn:microsoft.com/office/officeart/2005/8/layout/vList4"/>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30382-D994-4F70-95B2-56817990E5A2}"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kumimoji="1" lang="ja-JP" altLang="en-US"/>
        </a:p>
      </dgm:t>
    </dgm:pt>
    <dgm:pt modelId="{76ACED1F-C0DF-43B4-BD9E-C5C7BE9351B5}">
      <dgm:prSet phldrT="[テキスト]" custT="1"/>
      <dgm:spPr>
        <a:solidFill>
          <a:schemeClr val="accent1">
            <a:lumMod val="40000"/>
            <a:lumOff val="60000"/>
          </a:schemeClr>
        </a:solidFill>
      </dgm:spPr>
      <dgm:t>
        <a:bodyPr anchor="t"/>
        <a:lstStyle/>
        <a:p>
          <a:r>
            <a:rPr kumimoji="1" lang="ja-JP" altLang="en-US" sz="1800" b="1" dirty="0" smtClean="0">
              <a:solidFill>
                <a:schemeClr val="tx1"/>
              </a:solidFill>
            </a:rPr>
            <a:t>作成する文章に、検索されそうなワードを入れ込む</a:t>
          </a:r>
          <a:endParaRPr kumimoji="1" lang="ja-JP" altLang="en-US" sz="1800" b="1" dirty="0">
            <a:solidFill>
              <a:schemeClr val="tx1"/>
            </a:solidFill>
          </a:endParaRPr>
        </a:p>
      </dgm:t>
    </dgm:pt>
    <dgm:pt modelId="{F022C91F-2473-4093-A25D-B39B41680E46}" type="parTrans" cxnId="{3B4A29C7-042E-457A-B098-24EFB607FD91}">
      <dgm:prSet/>
      <dgm:spPr/>
      <dgm:t>
        <a:bodyPr/>
        <a:lstStyle/>
        <a:p>
          <a:endParaRPr kumimoji="1" lang="ja-JP" altLang="en-US"/>
        </a:p>
      </dgm:t>
    </dgm:pt>
    <dgm:pt modelId="{734E03A6-CB50-4995-ABB2-068F494FA6F4}" type="sibTrans" cxnId="{3B4A29C7-042E-457A-B098-24EFB607FD91}">
      <dgm:prSet/>
      <dgm:spPr/>
      <dgm:t>
        <a:bodyPr/>
        <a:lstStyle/>
        <a:p>
          <a:endParaRPr kumimoji="1" lang="ja-JP" altLang="en-US"/>
        </a:p>
      </dgm:t>
    </dgm:pt>
    <dgm:pt modelId="{7C92135F-371C-49C6-A36A-5D3C8323242D}">
      <dgm:prSet phldrT="[テキスト]" custT="1"/>
      <dgm:spPr>
        <a:solidFill>
          <a:schemeClr val="bg1">
            <a:alpha val="90000"/>
          </a:schemeClr>
        </a:solidFill>
      </dgm:spPr>
      <dgm:t>
        <a:bodyPr/>
        <a:lstStyle/>
        <a:p>
          <a:pPr algn="l"/>
          <a:r>
            <a:rPr kumimoji="1" lang="ja-JP" altLang="en-US" sz="1600" dirty="0" smtClean="0"/>
            <a:t>・訪問者は、</a:t>
          </a:r>
          <a:r>
            <a:rPr kumimoji="1" lang="ja-JP" altLang="en-US" sz="1600" u="sng" dirty="0" smtClean="0">
              <a:latin typeface="ＭＳ ゴシック" panose="020B0609070205080204" pitchFamily="49" charset="-128"/>
              <a:ea typeface="ＭＳ ゴシック" panose="020B0609070205080204" pitchFamily="49" charset="-128"/>
            </a:rPr>
            <a:t>キーワード検索</a:t>
          </a:r>
          <a:r>
            <a:rPr kumimoji="1" lang="ja-JP" altLang="en-US" sz="1600" dirty="0" smtClean="0"/>
            <a:t>で表示されたリンクから</a:t>
          </a:r>
          <a:r>
            <a:rPr kumimoji="1" lang="ja-JP" altLang="en-US" sz="1600" u="sng" dirty="0" smtClean="0">
              <a:latin typeface="ＭＳ ゴシック" panose="020B0609070205080204" pitchFamily="49" charset="-128"/>
              <a:ea typeface="ＭＳ ゴシック" panose="020B0609070205080204" pitchFamily="49" charset="-128"/>
            </a:rPr>
            <a:t>知りたいこと</a:t>
          </a:r>
          <a:r>
            <a:rPr kumimoji="1" lang="ja-JP" altLang="en-US" sz="1600" dirty="0" smtClean="0"/>
            <a:t>を調べます。</a:t>
          </a:r>
          <a:r>
            <a:rPr kumimoji="1" lang="en-US" altLang="ja-JP" sz="1600" dirty="0" smtClean="0"/>
            <a:t/>
          </a:r>
          <a:br>
            <a:rPr kumimoji="1" lang="en-US" altLang="ja-JP" sz="1600" dirty="0" smtClean="0"/>
          </a:br>
          <a:r>
            <a:rPr kumimoji="1" lang="ja-JP" altLang="en-US" sz="1600" dirty="0" smtClean="0"/>
            <a:t>・検索結果で、上に表示されるページが訪問されやすくなります。</a:t>
          </a:r>
          <a:r>
            <a:rPr kumimoji="1" lang="en-US" altLang="ja-JP" sz="1600" dirty="0" smtClean="0"/>
            <a:t/>
          </a:r>
          <a:br>
            <a:rPr kumimoji="1" lang="en-US" altLang="ja-JP" sz="1600" dirty="0" smtClean="0"/>
          </a:br>
          <a:r>
            <a:rPr kumimoji="1" lang="ja-JP" altLang="en-US" sz="1600" dirty="0" smtClean="0"/>
            <a:t>★</a:t>
          </a:r>
          <a:r>
            <a:rPr kumimoji="1" lang="ja-JP" altLang="en-US" sz="1600" dirty="0" smtClean="0">
              <a:latin typeface="ＭＳ ゴシック" panose="020B0609070205080204" pitchFamily="49" charset="-128"/>
              <a:ea typeface="ＭＳ ゴシック" panose="020B0609070205080204" pitchFamily="49" charset="-128"/>
            </a:rPr>
            <a:t>検索結果上位を狙う</a:t>
          </a:r>
          <a:r>
            <a:rPr kumimoji="1" lang="ja-JP" altLang="en-US" sz="1600" dirty="0" smtClean="0"/>
            <a:t>には？</a:t>
          </a:r>
          <a:endParaRPr kumimoji="1" lang="ja-JP" altLang="en-US" sz="1600" dirty="0"/>
        </a:p>
      </dgm:t>
    </dgm:pt>
    <dgm:pt modelId="{1E0A644C-DC2D-4DC7-A333-9248BCF6294F}" type="parTrans" cxnId="{B0A9C80F-7242-43AB-A33B-501FA3F6FE63}">
      <dgm:prSet/>
      <dgm:spPr/>
      <dgm:t>
        <a:bodyPr/>
        <a:lstStyle/>
        <a:p>
          <a:endParaRPr kumimoji="1" lang="ja-JP" altLang="en-US"/>
        </a:p>
      </dgm:t>
    </dgm:pt>
    <dgm:pt modelId="{31B17637-DD02-42CE-B411-B8225252EF0C}" type="sibTrans" cxnId="{B0A9C80F-7242-43AB-A33B-501FA3F6FE63}">
      <dgm:prSet/>
      <dgm:spPr/>
      <dgm:t>
        <a:bodyPr/>
        <a:lstStyle/>
        <a:p>
          <a:endParaRPr kumimoji="1" lang="ja-JP" altLang="en-US"/>
        </a:p>
      </dgm:t>
    </dgm:pt>
    <dgm:pt modelId="{FDC85E60-1EC6-4988-8B0F-64C03F9D6047}">
      <dgm:prSet phldrT="[テキスト]" custT="1"/>
      <dgm:spPr>
        <a:solidFill>
          <a:srgbClr val="CCFFFF">
            <a:alpha val="90000"/>
          </a:srgbClr>
        </a:solidFill>
      </dgm:spPr>
      <dgm:t>
        <a:bodyPr/>
        <a:lstStyle/>
        <a:p>
          <a:pPr algn="l"/>
          <a:r>
            <a:rPr kumimoji="1" lang="ja-JP" altLang="en-US" sz="1600" u="sng" dirty="0" smtClean="0">
              <a:latin typeface="ＭＳ ゴシック" panose="020B0609070205080204" pitchFamily="49" charset="-128"/>
              <a:ea typeface="ＭＳ ゴシック" panose="020B0609070205080204" pitchFamily="49" charset="-128"/>
            </a:rPr>
            <a:t>キーワード検索されそうな言葉</a:t>
          </a:r>
          <a:r>
            <a:rPr kumimoji="1" lang="ja-JP" altLang="en-US" sz="1600" dirty="0" smtClean="0"/>
            <a:t>を、特に、</a:t>
          </a:r>
          <a:r>
            <a:rPr kumimoji="1" lang="ja-JP" altLang="en-US" sz="1600" u="sng" dirty="0" smtClean="0">
              <a:latin typeface="ＭＳ ゴシック" panose="020B0609070205080204" pitchFamily="49" charset="-128"/>
              <a:ea typeface="ＭＳ ゴシック" panose="020B0609070205080204" pitchFamily="49" charset="-128"/>
            </a:rPr>
            <a:t>ページタイトルやサブタイトル</a:t>
          </a:r>
          <a:r>
            <a:rPr kumimoji="1" lang="ja-JP" altLang="en-US" sz="1600" dirty="0" smtClean="0"/>
            <a:t>に取り入れます。</a:t>
          </a:r>
          <a:endParaRPr kumimoji="1" lang="ja-JP" altLang="en-US" sz="1600" dirty="0"/>
        </a:p>
      </dgm:t>
    </dgm:pt>
    <dgm:pt modelId="{5046D450-0A17-4D80-BEFE-4722087A319C}" type="parTrans" cxnId="{9F2CEDB5-A10D-48A6-A930-AAD0A696C978}">
      <dgm:prSet/>
      <dgm:spPr/>
      <dgm:t>
        <a:bodyPr/>
        <a:lstStyle/>
        <a:p>
          <a:endParaRPr kumimoji="1" lang="ja-JP" altLang="en-US"/>
        </a:p>
      </dgm:t>
    </dgm:pt>
    <dgm:pt modelId="{F10BAE0A-9CE0-472D-ACD0-096FBED54BF7}" type="sibTrans" cxnId="{9F2CEDB5-A10D-48A6-A930-AAD0A696C978}">
      <dgm:prSet/>
      <dgm:spPr/>
      <dgm:t>
        <a:bodyPr/>
        <a:lstStyle/>
        <a:p>
          <a:endParaRPr kumimoji="1" lang="ja-JP" altLang="en-US"/>
        </a:p>
      </dgm:t>
    </dgm:pt>
    <dgm:pt modelId="{B689E501-1326-4CA4-8424-726E130BC7CA}" type="pres">
      <dgm:prSet presAssocID="{AFB30382-D994-4F70-95B2-56817990E5A2}" presName="Name0" presStyleCnt="0">
        <dgm:presLayoutVars>
          <dgm:dir/>
          <dgm:animLvl val="lvl"/>
          <dgm:resizeHandles val="exact"/>
        </dgm:presLayoutVars>
      </dgm:prSet>
      <dgm:spPr/>
      <dgm:t>
        <a:bodyPr/>
        <a:lstStyle/>
        <a:p>
          <a:endParaRPr kumimoji="1" lang="ja-JP" altLang="en-US"/>
        </a:p>
      </dgm:t>
    </dgm:pt>
    <dgm:pt modelId="{797A29A2-4478-4769-B86D-FDC42AAAE7A3}" type="pres">
      <dgm:prSet presAssocID="{76ACED1F-C0DF-43B4-BD9E-C5C7BE9351B5}" presName="boxAndChildren" presStyleCnt="0"/>
      <dgm:spPr/>
    </dgm:pt>
    <dgm:pt modelId="{96D3476C-3ECD-4D10-9F3C-3A6F4AB0AF87}" type="pres">
      <dgm:prSet presAssocID="{76ACED1F-C0DF-43B4-BD9E-C5C7BE9351B5}" presName="parentTextBox" presStyleLbl="node1" presStyleIdx="0" presStyleCnt="1"/>
      <dgm:spPr/>
      <dgm:t>
        <a:bodyPr/>
        <a:lstStyle/>
        <a:p>
          <a:endParaRPr kumimoji="1" lang="ja-JP" altLang="en-US"/>
        </a:p>
      </dgm:t>
    </dgm:pt>
    <dgm:pt modelId="{EFF40B31-ADAC-4E93-8326-D778023A25F7}" type="pres">
      <dgm:prSet presAssocID="{76ACED1F-C0DF-43B4-BD9E-C5C7BE9351B5}" presName="entireBox" presStyleLbl="node1" presStyleIdx="0" presStyleCnt="1" custLinFactNeighborY="3171"/>
      <dgm:spPr/>
      <dgm:t>
        <a:bodyPr/>
        <a:lstStyle/>
        <a:p>
          <a:endParaRPr kumimoji="1" lang="ja-JP" altLang="en-US"/>
        </a:p>
      </dgm:t>
    </dgm:pt>
    <dgm:pt modelId="{18C40319-DCE8-40CC-A1EC-BE0F5D86928C}" type="pres">
      <dgm:prSet presAssocID="{76ACED1F-C0DF-43B4-BD9E-C5C7BE9351B5}" presName="descendantBox" presStyleCnt="0"/>
      <dgm:spPr/>
    </dgm:pt>
    <dgm:pt modelId="{D4FD7884-0C77-4C84-B8DC-F0F09A600C95}" type="pres">
      <dgm:prSet presAssocID="{7C92135F-371C-49C6-A36A-5D3C8323242D}" presName="childTextBox" presStyleLbl="fgAccFollowNode1" presStyleIdx="0" presStyleCnt="2" custScaleY="149833" custLinFactNeighborX="865" custLinFactNeighborY="-32441">
        <dgm:presLayoutVars>
          <dgm:bulletEnabled val="1"/>
        </dgm:presLayoutVars>
      </dgm:prSet>
      <dgm:spPr/>
      <dgm:t>
        <a:bodyPr/>
        <a:lstStyle/>
        <a:p>
          <a:endParaRPr kumimoji="1" lang="ja-JP" altLang="en-US"/>
        </a:p>
      </dgm:t>
    </dgm:pt>
    <dgm:pt modelId="{9A6DF276-C7F7-4603-AB73-D64BFDB84C7B}" type="pres">
      <dgm:prSet presAssocID="{FDC85E60-1EC6-4988-8B0F-64C03F9D6047}" presName="childTextBox" presStyleLbl="fgAccFollowNode1" presStyleIdx="1" presStyleCnt="2" custScaleY="148772" custLinFactNeighborY="-32653">
        <dgm:presLayoutVars>
          <dgm:bulletEnabled val="1"/>
        </dgm:presLayoutVars>
      </dgm:prSet>
      <dgm:spPr/>
      <dgm:t>
        <a:bodyPr/>
        <a:lstStyle/>
        <a:p>
          <a:endParaRPr kumimoji="1" lang="ja-JP" altLang="en-US"/>
        </a:p>
      </dgm:t>
    </dgm:pt>
  </dgm:ptLst>
  <dgm:cxnLst>
    <dgm:cxn modelId="{398845D6-8BF9-41F3-B2CA-839BFED307DB}" type="presOf" srcId="{76ACED1F-C0DF-43B4-BD9E-C5C7BE9351B5}" destId="{EFF40B31-ADAC-4E93-8326-D778023A25F7}" srcOrd="1" destOrd="0" presId="urn:microsoft.com/office/officeart/2005/8/layout/process4"/>
    <dgm:cxn modelId="{B0A9C80F-7242-43AB-A33B-501FA3F6FE63}" srcId="{76ACED1F-C0DF-43B4-BD9E-C5C7BE9351B5}" destId="{7C92135F-371C-49C6-A36A-5D3C8323242D}" srcOrd="0" destOrd="0" parTransId="{1E0A644C-DC2D-4DC7-A333-9248BCF6294F}" sibTransId="{31B17637-DD02-42CE-B411-B8225252EF0C}"/>
    <dgm:cxn modelId="{41DE5C34-8C5D-4BEA-A72B-8CB792694B0F}" type="presOf" srcId="{AFB30382-D994-4F70-95B2-56817990E5A2}" destId="{B689E501-1326-4CA4-8424-726E130BC7CA}" srcOrd="0" destOrd="0" presId="urn:microsoft.com/office/officeart/2005/8/layout/process4"/>
    <dgm:cxn modelId="{1B3F0C61-4A85-4FD7-AC99-07758B88510F}" type="presOf" srcId="{7C92135F-371C-49C6-A36A-5D3C8323242D}" destId="{D4FD7884-0C77-4C84-B8DC-F0F09A600C95}" srcOrd="0" destOrd="0" presId="urn:microsoft.com/office/officeart/2005/8/layout/process4"/>
    <dgm:cxn modelId="{3B4A29C7-042E-457A-B098-24EFB607FD91}" srcId="{AFB30382-D994-4F70-95B2-56817990E5A2}" destId="{76ACED1F-C0DF-43B4-BD9E-C5C7BE9351B5}" srcOrd="0" destOrd="0" parTransId="{F022C91F-2473-4093-A25D-B39B41680E46}" sibTransId="{734E03A6-CB50-4995-ABB2-068F494FA6F4}"/>
    <dgm:cxn modelId="{61163FDB-A000-4D45-8907-0B355F5B6EE6}" type="presOf" srcId="{FDC85E60-1EC6-4988-8B0F-64C03F9D6047}" destId="{9A6DF276-C7F7-4603-AB73-D64BFDB84C7B}" srcOrd="0" destOrd="0" presId="urn:microsoft.com/office/officeart/2005/8/layout/process4"/>
    <dgm:cxn modelId="{BCB0E036-DAEA-4B27-922E-B69DF369752F}" type="presOf" srcId="{76ACED1F-C0DF-43B4-BD9E-C5C7BE9351B5}" destId="{96D3476C-3ECD-4D10-9F3C-3A6F4AB0AF87}" srcOrd="0" destOrd="0" presId="urn:microsoft.com/office/officeart/2005/8/layout/process4"/>
    <dgm:cxn modelId="{9F2CEDB5-A10D-48A6-A930-AAD0A696C978}" srcId="{76ACED1F-C0DF-43B4-BD9E-C5C7BE9351B5}" destId="{FDC85E60-1EC6-4988-8B0F-64C03F9D6047}" srcOrd="1" destOrd="0" parTransId="{5046D450-0A17-4D80-BEFE-4722087A319C}" sibTransId="{F10BAE0A-9CE0-472D-ACD0-096FBED54BF7}"/>
    <dgm:cxn modelId="{EFC713B4-5DB8-4C09-B1B5-3BE50D6D5D14}" type="presParOf" srcId="{B689E501-1326-4CA4-8424-726E130BC7CA}" destId="{797A29A2-4478-4769-B86D-FDC42AAAE7A3}" srcOrd="0" destOrd="0" presId="urn:microsoft.com/office/officeart/2005/8/layout/process4"/>
    <dgm:cxn modelId="{4575AE29-485B-4096-AA77-80C54DBC214C}" type="presParOf" srcId="{797A29A2-4478-4769-B86D-FDC42AAAE7A3}" destId="{96D3476C-3ECD-4D10-9F3C-3A6F4AB0AF87}" srcOrd="0" destOrd="0" presId="urn:microsoft.com/office/officeart/2005/8/layout/process4"/>
    <dgm:cxn modelId="{7BB792F8-6028-42D4-BE93-056E63DB59A1}" type="presParOf" srcId="{797A29A2-4478-4769-B86D-FDC42AAAE7A3}" destId="{EFF40B31-ADAC-4E93-8326-D778023A25F7}" srcOrd="1" destOrd="0" presId="urn:microsoft.com/office/officeart/2005/8/layout/process4"/>
    <dgm:cxn modelId="{13BB8E88-E9DB-4B4D-BE32-01AE3F8ADB25}" type="presParOf" srcId="{797A29A2-4478-4769-B86D-FDC42AAAE7A3}" destId="{18C40319-DCE8-40CC-A1EC-BE0F5D86928C}" srcOrd="2" destOrd="0" presId="urn:microsoft.com/office/officeart/2005/8/layout/process4"/>
    <dgm:cxn modelId="{0E587104-2B92-4F8C-A562-D84AA43BB499}" type="presParOf" srcId="{18C40319-DCE8-40CC-A1EC-BE0F5D86928C}" destId="{D4FD7884-0C77-4C84-B8DC-F0F09A600C95}" srcOrd="0" destOrd="0" presId="urn:microsoft.com/office/officeart/2005/8/layout/process4"/>
    <dgm:cxn modelId="{0220E7F3-C6D6-4BCC-B636-37E3F7F8C777}" type="presParOf" srcId="{18C40319-DCE8-40CC-A1EC-BE0F5D86928C}" destId="{9A6DF276-C7F7-4603-AB73-D64BFDB84C7B}" srcOrd="1"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884815-B675-476B-A64D-C80542DBFE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16DF14D5-60E5-46F6-900C-3364623E280C}">
      <dgm:prSet phldrT="[テキスト]" custT="1"/>
      <dgm:spPr>
        <a:solidFill>
          <a:schemeClr val="accent6">
            <a:lumMod val="75000"/>
          </a:schemeClr>
        </a:solidFill>
      </dgm:spPr>
      <dgm:t>
        <a:bodyPr/>
        <a:lstStyle/>
        <a:p>
          <a:pPr algn="ctr"/>
          <a:r>
            <a:rPr lang="ja-JP" altLang="ja-JP" sz="1600" b="1" u="sng" dirty="0" smtClean="0"/>
            <a:t>①見出し階層の設定</a:t>
          </a:r>
          <a:r>
            <a:rPr lang="en-US" altLang="ja-JP" sz="1400" dirty="0" smtClean="0"/>
            <a:t>【SEO</a:t>
          </a:r>
          <a:r>
            <a:rPr lang="ja-JP" altLang="ja-JP" sz="1400" dirty="0" smtClean="0"/>
            <a:t>対策</a:t>
          </a:r>
          <a:r>
            <a:rPr lang="en-US" altLang="ja-JP" sz="1400" dirty="0" smtClean="0"/>
            <a:t>】</a:t>
          </a:r>
          <a:br>
            <a:rPr lang="en-US" altLang="ja-JP" sz="1400" dirty="0" smtClean="0"/>
          </a:br>
          <a:r>
            <a:rPr lang="en-US" altLang="ja-JP" sz="1400" dirty="0" smtClean="0"/>
            <a:t>【</a:t>
          </a:r>
          <a:r>
            <a:rPr lang="ja-JP" altLang="ja-JP" sz="1400" dirty="0" smtClean="0"/>
            <a:t>ユーザビリティ</a:t>
          </a:r>
          <a:r>
            <a:rPr lang="en-US" altLang="ja-JP" sz="1400" dirty="0" smtClean="0"/>
            <a:t>】</a:t>
          </a:r>
          <a:endParaRPr kumimoji="1" lang="ja-JP" altLang="en-US" sz="1400" dirty="0"/>
        </a:p>
      </dgm:t>
    </dgm:pt>
    <dgm:pt modelId="{BC232C1B-319D-4169-BF8A-5AD00E1CC476}" type="parTrans" cxnId="{92D92534-B9D4-4107-9C3F-4E263BD1442D}">
      <dgm:prSet/>
      <dgm:spPr/>
      <dgm:t>
        <a:bodyPr/>
        <a:lstStyle/>
        <a:p>
          <a:endParaRPr kumimoji="1" lang="ja-JP" altLang="en-US"/>
        </a:p>
      </dgm:t>
    </dgm:pt>
    <dgm:pt modelId="{47E2D151-E3F9-4C37-B1BF-7E9FC47CCAD4}" type="sibTrans" cxnId="{92D92534-B9D4-4107-9C3F-4E263BD1442D}">
      <dgm:prSet/>
      <dgm:spPr/>
      <dgm:t>
        <a:bodyPr/>
        <a:lstStyle/>
        <a:p>
          <a:endParaRPr kumimoji="1" lang="ja-JP" altLang="en-US"/>
        </a:p>
      </dgm:t>
    </dgm:pt>
    <dgm:pt modelId="{CDAF0230-E4FF-4D26-A874-09F94B635247}">
      <dgm:prSet phldrT="[テキスト]"/>
      <dgm:spPr>
        <a:solidFill>
          <a:schemeClr val="accent6">
            <a:lumMod val="20000"/>
            <a:lumOff val="80000"/>
            <a:alpha val="90000"/>
          </a:schemeClr>
        </a:solidFill>
      </dgm:spPr>
      <dgm:t>
        <a:bodyPr/>
        <a:lstStyle/>
        <a:p>
          <a:r>
            <a:rPr lang="ja-JP" altLang="ja-JP" dirty="0" smtClean="0"/>
            <a:t>文章の構造化の観点から</a:t>
          </a:r>
          <a:r>
            <a:rPr lang="ja-JP" altLang="en-US" dirty="0" smtClean="0"/>
            <a:t>検索</a:t>
          </a:r>
          <a:r>
            <a:rPr lang="en-US" altLang="ja-JP" dirty="0" smtClean="0"/>
            <a:t>AI</a:t>
          </a:r>
          <a:r>
            <a:rPr lang="ja-JP" altLang="en-US" dirty="0" smtClean="0"/>
            <a:t>（</a:t>
          </a:r>
          <a:r>
            <a:rPr lang="ja-JP" altLang="ja-JP" dirty="0" smtClean="0"/>
            <a:t>クローラー</a:t>
          </a:r>
          <a:r>
            <a:rPr lang="ja-JP" altLang="en-US" dirty="0" smtClean="0"/>
            <a:t>）</a:t>
          </a:r>
          <a:r>
            <a:rPr lang="ja-JP" altLang="ja-JP" dirty="0" smtClean="0"/>
            <a:t>に理解されやすい</a:t>
          </a:r>
          <a:endParaRPr kumimoji="1" lang="ja-JP" altLang="en-US" dirty="0"/>
        </a:p>
      </dgm:t>
    </dgm:pt>
    <dgm:pt modelId="{590E63B3-D3D4-455B-93F3-F18E04414DE7}" type="parTrans" cxnId="{4AC1FC85-156D-429B-964A-7C005B9104A2}">
      <dgm:prSet/>
      <dgm:spPr/>
      <dgm:t>
        <a:bodyPr/>
        <a:lstStyle/>
        <a:p>
          <a:endParaRPr kumimoji="1" lang="ja-JP" altLang="en-US"/>
        </a:p>
      </dgm:t>
    </dgm:pt>
    <dgm:pt modelId="{F0D8123D-2F1D-4CC2-A4D4-672C12806FFD}" type="sibTrans" cxnId="{4AC1FC85-156D-429B-964A-7C005B9104A2}">
      <dgm:prSet/>
      <dgm:spPr/>
      <dgm:t>
        <a:bodyPr/>
        <a:lstStyle/>
        <a:p>
          <a:endParaRPr kumimoji="1" lang="ja-JP" altLang="en-US"/>
        </a:p>
      </dgm:t>
    </dgm:pt>
    <dgm:pt modelId="{EDE91FF4-A4F8-4111-8E64-8420A0869288}">
      <dgm:prSet phldrT="[テキスト]" custT="1"/>
      <dgm:spPr/>
      <dgm:t>
        <a:bodyPr/>
        <a:lstStyle/>
        <a:p>
          <a:r>
            <a:rPr lang="ja-JP" altLang="ja-JP" sz="1600" b="1" u="sng" dirty="0" smtClean="0"/>
            <a:t>②避けるべき強調</a:t>
          </a:r>
          <a:r>
            <a:rPr lang="en-US" altLang="ja-JP" sz="1600" b="1" dirty="0" smtClean="0"/>
            <a:t/>
          </a:r>
          <a:br>
            <a:rPr lang="en-US" altLang="ja-JP" sz="1600" b="1" dirty="0" smtClean="0"/>
          </a:br>
          <a:r>
            <a:rPr lang="en-US" altLang="ja-JP" sz="1400" dirty="0" smtClean="0"/>
            <a:t>【SEO</a:t>
          </a:r>
          <a:r>
            <a:rPr lang="ja-JP" altLang="ja-JP" sz="1400" dirty="0" smtClean="0"/>
            <a:t>対策</a:t>
          </a:r>
          <a:r>
            <a:rPr lang="en-US" altLang="ja-JP" sz="1400" dirty="0" smtClean="0"/>
            <a:t>】</a:t>
          </a:r>
          <a:endParaRPr kumimoji="1" lang="ja-JP" altLang="en-US" sz="1400" dirty="0"/>
        </a:p>
      </dgm:t>
    </dgm:pt>
    <dgm:pt modelId="{98B2F519-A5C9-4886-A85B-7B363FDA8756}" type="parTrans" cxnId="{21B6C4F7-FA0B-4898-8606-6AF9FF93A6EA}">
      <dgm:prSet/>
      <dgm:spPr/>
      <dgm:t>
        <a:bodyPr/>
        <a:lstStyle/>
        <a:p>
          <a:endParaRPr kumimoji="1" lang="ja-JP" altLang="en-US"/>
        </a:p>
      </dgm:t>
    </dgm:pt>
    <dgm:pt modelId="{FAA787A4-BDD8-457A-8632-F191659648F7}" type="sibTrans" cxnId="{21B6C4F7-FA0B-4898-8606-6AF9FF93A6EA}">
      <dgm:prSet/>
      <dgm:spPr/>
      <dgm:t>
        <a:bodyPr/>
        <a:lstStyle/>
        <a:p>
          <a:endParaRPr kumimoji="1" lang="ja-JP" altLang="en-US"/>
        </a:p>
      </dgm:t>
    </dgm:pt>
    <dgm:pt modelId="{1316056B-FF74-494C-A835-401C97EEEB77}">
      <dgm:prSet phldrT="[テキスト]"/>
      <dgm:spPr/>
      <dgm:t>
        <a:bodyPr/>
        <a:lstStyle/>
        <a:p>
          <a:r>
            <a:rPr lang="ja-JP" altLang="ja-JP" dirty="0" smtClean="0"/>
            <a:t>強調属性同士（見出し＋</a:t>
          </a:r>
          <a:r>
            <a:rPr lang="ja-JP" altLang="en-US" dirty="0" smtClean="0"/>
            <a:t>太字</a:t>
          </a:r>
          <a:r>
            <a:rPr lang="ja-JP" altLang="ja-JP" dirty="0" smtClean="0"/>
            <a:t>）</a:t>
          </a:r>
          <a:r>
            <a:rPr lang="ja-JP" altLang="en-US" dirty="0" smtClean="0"/>
            <a:t>の</a:t>
          </a:r>
          <a:r>
            <a:rPr lang="ja-JP" altLang="ja-JP" b="1" dirty="0" smtClean="0"/>
            <a:t>二重強調</a:t>
          </a:r>
          <a:r>
            <a:rPr lang="ja-JP" altLang="en-US" b="0" dirty="0" smtClean="0"/>
            <a:t>は</a:t>
          </a:r>
          <a:r>
            <a:rPr lang="en-US" altLang="ja-JP" b="0" dirty="0" smtClean="0"/>
            <a:t>NG</a:t>
          </a:r>
          <a:endParaRPr kumimoji="1" lang="ja-JP" altLang="en-US" b="0" dirty="0"/>
        </a:p>
      </dgm:t>
    </dgm:pt>
    <dgm:pt modelId="{E4114D67-15B4-4A36-A9A3-E63491CC4E10}" type="parTrans" cxnId="{F4778290-05BF-470F-8A43-13B64521A70A}">
      <dgm:prSet/>
      <dgm:spPr/>
      <dgm:t>
        <a:bodyPr/>
        <a:lstStyle/>
        <a:p>
          <a:endParaRPr kumimoji="1" lang="ja-JP" altLang="en-US"/>
        </a:p>
      </dgm:t>
    </dgm:pt>
    <dgm:pt modelId="{9ED75F13-15C8-416A-AA3B-F80F11A01CA8}" type="sibTrans" cxnId="{F4778290-05BF-470F-8A43-13B64521A70A}">
      <dgm:prSet/>
      <dgm:spPr/>
      <dgm:t>
        <a:bodyPr/>
        <a:lstStyle/>
        <a:p>
          <a:endParaRPr kumimoji="1" lang="ja-JP" altLang="en-US"/>
        </a:p>
      </dgm:t>
    </dgm:pt>
    <dgm:pt modelId="{A76795CE-6FB2-481A-9ABF-FF95EC03B40E}">
      <dgm:prSet phldrT="[テキスト]" custT="1"/>
      <dgm:spPr/>
      <dgm:t>
        <a:bodyPr/>
        <a:lstStyle/>
        <a:p>
          <a:r>
            <a:rPr lang="ja-JP" altLang="ja-JP" sz="1600" b="1" u="sng" dirty="0" smtClean="0"/>
            <a:t>③</a:t>
          </a:r>
          <a:r>
            <a:rPr lang="ja-JP" altLang="en-US" sz="1600" b="1" u="sng" dirty="0" smtClean="0"/>
            <a:t>太字（強調）</a:t>
          </a:r>
          <a:r>
            <a:rPr lang="ja-JP" altLang="ja-JP" sz="1600" b="1" u="sng" dirty="0" smtClean="0"/>
            <a:t>は</a:t>
          </a:r>
          <a:r>
            <a:rPr lang="en-US" altLang="ja-JP" sz="1600" b="1" u="sng" dirty="0" smtClean="0"/>
            <a:t/>
          </a:r>
          <a:br>
            <a:rPr lang="en-US" altLang="ja-JP" sz="1600" b="1" u="sng" dirty="0" smtClean="0"/>
          </a:br>
          <a:r>
            <a:rPr lang="ja-JP" altLang="en-US" sz="1600" b="1" u="sng" dirty="0" smtClean="0"/>
            <a:t>限定して</a:t>
          </a:r>
          <a:r>
            <a:rPr lang="en-US" altLang="ja-JP" sz="1600" b="1" u="sng" dirty="0" smtClean="0"/>
            <a:t/>
          </a:r>
          <a:br>
            <a:rPr lang="en-US" altLang="ja-JP" sz="1600" b="1" u="sng" dirty="0" smtClean="0"/>
          </a:br>
          <a:r>
            <a:rPr lang="en-US" altLang="ja-JP" sz="1400" dirty="0" smtClean="0"/>
            <a:t>【SEO</a:t>
          </a:r>
          <a:r>
            <a:rPr lang="ja-JP" altLang="ja-JP" sz="1400" dirty="0" smtClean="0"/>
            <a:t>対策</a:t>
          </a:r>
          <a:r>
            <a:rPr lang="en-US" altLang="ja-JP" sz="1400" dirty="0" smtClean="0"/>
            <a:t>】</a:t>
          </a:r>
          <a:endParaRPr kumimoji="1" lang="ja-JP" altLang="en-US" sz="1400" dirty="0"/>
        </a:p>
      </dgm:t>
    </dgm:pt>
    <dgm:pt modelId="{04C93521-70BD-4A4B-BEE0-B9123049F18B}" type="parTrans" cxnId="{882CBEC4-01A5-4865-A923-4A631DC2AA9A}">
      <dgm:prSet/>
      <dgm:spPr/>
      <dgm:t>
        <a:bodyPr/>
        <a:lstStyle/>
        <a:p>
          <a:endParaRPr kumimoji="1" lang="ja-JP" altLang="en-US"/>
        </a:p>
      </dgm:t>
    </dgm:pt>
    <dgm:pt modelId="{CEF121BC-8FA8-49F0-9175-728BA7D97A57}" type="sibTrans" cxnId="{882CBEC4-01A5-4865-A923-4A631DC2AA9A}">
      <dgm:prSet/>
      <dgm:spPr/>
      <dgm:t>
        <a:bodyPr/>
        <a:lstStyle/>
        <a:p>
          <a:endParaRPr kumimoji="1" lang="ja-JP" altLang="en-US"/>
        </a:p>
      </dgm:t>
    </dgm:pt>
    <dgm:pt modelId="{C2BD51C7-48B3-4FB4-88FD-1928393D09D0}">
      <dgm:prSet phldrT="[テキスト]"/>
      <dgm:spPr/>
      <dgm:t>
        <a:bodyPr/>
        <a:lstStyle/>
        <a:p>
          <a:r>
            <a:rPr lang="ja-JP" altLang="ja-JP" b="1" dirty="0" smtClean="0"/>
            <a:t>太字</a:t>
          </a:r>
          <a:r>
            <a:rPr lang="ja-JP" altLang="en-US" dirty="0" smtClean="0"/>
            <a:t>（</a:t>
          </a:r>
          <a:r>
            <a:rPr lang="en-US" altLang="ja-JP" dirty="0" smtClean="0"/>
            <a:t>strong</a:t>
          </a:r>
          <a:r>
            <a:rPr lang="ja-JP" altLang="en-US" dirty="0" smtClean="0"/>
            <a:t>）は</a:t>
          </a:r>
          <a:r>
            <a:rPr lang="ja-JP" altLang="ja-JP" b="1" dirty="0" smtClean="0"/>
            <a:t>強調</a:t>
          </a:r>
          <a:r>
            <a:rPr lang="ja-JP" altLang="en-US" dirty="0" smtClean="0"/>
            <a:t>属性</a:t>
          </a:r>
          <a:endParaRPr kumimoji="1" lang="ja-JP" altLang="en-US" dirty="0"/>
        </a:p>
      </dgm:t>
    </dgm:pt>
    <dgm:pt modelId="{7BA5F41C-5C6F-4198-8941-635D67BE1904}" type="parTrans" cxnId="{9D3A7026-7AFF-4CD3-AC85-D36EB18D11F6}">
      <dgm:prSet/>
      <dgm:spPr/>
      <dgm:t>
        <a:bodyPr/>
        <a:lstStyle/>
        <a:p>
          <a:endParaRPr kumimoji="1" lang="ja-JP" altLang="en-US"/>
        </a:p>
      </dgm:t>
    </dgm:pt>
    <dgm:pt modelId="{30A9D5BB-F2E7-4E53-8D9A-B9C3EEDB6D14}" type="sibTrans" cxnId="{9D3A7026-7AFF-4CD3-AC85-D36EB18D11F6}">
      <dgm:prSet/>
      <dgm:spPr/>
      <dgm:t>
        <a:bodyPr/>
        <a:lstStyle/>
        <a:p>
          <a:endParaRPr kumimoji="1" lang="ja-JP" altLang="en-US"/>
        </a:p>
      </dgm:t>
    </dgm:pt>
    <dgm:pt modelId="{BD052767-DE7F-42FC-B40A-AE59F3F11BD1}">
      <dgm:prSet/>
      <dgm:spPr>
        <a:solidFill>
          <a:schemeClr val="accent6">
            <a:lumMod val="20000"/>
            <a:lumOff val="80000"/>
            <a:alpha val="90000"/>
          </a:schemeClr>
        </a:solidFill>
      </dgm:spPr>
      <dgm:t>
        <a:bodyPr/>
        <a:lstStyle/>
        <a:p>
          <a:r>
            <a:rPr lang="ja-JP" altLang="ja-JP" dirty="0" smtClean="0"/>
            <a:t>利用者が文章を読みやすい</a:t>
          </a:r>
          <a:endParaRPr lang="ja-JP" altLang="ja-JP" dirty="0"/>
        </a:p>
      </dgm:t>
    </dgm:pt>
    <dgm:pt modelId="{28C73E92-37C8-454B-8F02-5F4991B4AA28}" type="parTrans" cxnId="{B354D630-81AE-4D45-BF38-8DF61EFB0F61}">
      <dgm:prSet/>
      <dgm:spPr/>
      <dgm:t>
        <a:bodyPr/>
        <a:lstStyle/>
        <a:p>
          <a:endParaRPr kumimoji="1" lang="ja-JP" altLang="en-US"/>
        </a:p>
      </dgm:t>
    </dgm:pt>
    <dgm:pt modelId="{1572CDE5-226F-4AAB-AD27-09D5FBB36C2A}" type="sibTrans" cxnId="{B354D630-81AE-4D45-BF38-8DF61EFB0F61}">
      <dgm:prSet/>
      <dgm:spPr/>
      <dgm:t>
        <a:bodyPr/>
        <a:lstStyle/>
        <a:p>
          <a:endParaRPr kumimoji="1" lang="ja-JP" altLang="en-US"/>
        </a:p>
      </dgm:t>
    </dgm:pt>
    <dgm:pt modelId="{3ED0C1FE-C17F-4A4D-BE3F-174C121729D0}">
      <dgm:prSet/>
      <dgm:spPr/>
      <dgm:t>
        <a:bodyPr/>
        <a:lstStyle/>
        <a:p>
          <a:r>
            <a:rPr lang="ja-JP" altLang="ja-JP" dirty="0" smtClean="0"/>
            <a:t>不要な個所への強調（画像への</a:t>
          </a:r>
          <a:r>
            <a:rPr lang="en-US" altLang="ja-JP" dirty="0" smtClean="0"/>
            <a:t>strong</a:t>
          </a:r>
          <a:r>
            <a:rPr lang="ja-JP" altLang="ja-JP" dirty="0" smtClean="0"/>
            <a:t>属性　等）</a:t>
          </a:r>
          <a:r>
            <a:rPr lang="ja-JP" altLang="en-US" b="0" dirty="0" smtClean="0"/>
            <a:t>は</a:t>
          </a:r>
          <a:r>
            <a:rPr lang="en-US" altLang="ja-JP" b="0" dirty="0" smtClean="0"/>
            <a:t>NG</a:t>
          </a:r>
          <a:endParaRPr lang="ja-JP" altLang="ja-JP" dirty="0"/>
        </a:p>
      </dgm:t>
    </dgm:pt>
    <dgm:pt modelId="{267FBC2E-4755-413F-A385-6659C4F80C6D}" type="parTrans" cxnId="{6DC2D64F-4673-4DC8-A71B-A5CD1BD92442}">
      <dgm:prSet/>
      <dgm:spPr/>
      <dgm:t>
        <a:bodyPr/>
        <a:lstStyle/>
        <a:p>
          <a:endParaRPr kumimoji="1" lang="ja-JP" altLang="en-US"/>
        </a:p>
      </dgm:t>
    </dgm:pt>
    <dgm:pt modelId="{55364F0E-37AF-4A4D-ACBA-473C1C404110}" type="sibTrans" cxnId="{6DC2D64F-4673-4DC8-A71B-A5CD1BD92442}">
      <dgm:prSet/>
      <dgm:spPr/>
      <dgm:t>
        <a:bodyPr/>
        <a:lstStyle/>
        <a:p>
          <a:endParaRPr kumimoji="1" lang="ja-JP" altLang="en-US"/>
        </a:p>
      </dgm:t>
    </dgm:pt>
    <dgm:pt modelId="{83CECD30-FFFA-4704-95D8-5D521FD78AA3}">
      <dgm:prSet/>
      <dgm:spPr/>
      <dgm:t>
        <a:bodyPr/>
        <a:lstStyle/>
        <a:p>
          <a:r>
            <a:rPr lang="ja-JP" altLang="ja-JP" dirty="0" smtClean="0"/>
            <a:t>強調効果は多いと</a:t>
          </a:r>
          <a:r>
            <a:rPr lang="ja-JP" altLang="en-US" dirty="0" smtClean="0"/>
            <a:t>検索</a:t>
          </a:r>
          <a:r>
            <a:rPr lang="en-US" altLang="ja-JP" dirty="0" smtClean="0"/>
            <a:t>AI</a:t>
          </a:r>
          <a:r>
            <a:rPr lang="ja-JP" altLang="en-US" dirty="0" smtClean="0"/>
            <a:t>（クローラー）が</a:t>
          </a:r>
          <a:r>
            <a:rPr lang="ja-JP" altLang="ja-JP" dirty="0" smtClean="0"/>
            <a:t>途中で解析しなくなる</a:t>
          </a:r>
          <a:r>
            <a:rPr lang="ja-JP" altLang="en-US" dirty="0" smtClean="0"/>
            <a:t>。☞</a:t>
          </a:r>
          <a:r>
            <a:rPr lang="ja-JP" altLang="ja-JP" dirty="0" smtClean="0"/>
            <a:t>できるだけ「短文」で「少なく」が効果的</a:t>
          </a:r>
          <a:endParaRPr lang="ja-JP" altLang="ja-JP" dirty="0"/>
        </a:p>
      </dgm:t>
    </dgm:pt>
    <dgm:pt modelId="{F4E74F04-55EC-4308-AA54-BEDDE2A8170C}" type="parTrans" cxnId="{ED23C6C0-6DB4-41D7-8C3E-B248C407CCE1}">
      <dgm:prSet/>
      <dgm:spPr/>
      <dgm:t>
        <a:bodyPr/>
        <a:lstStyle/>
        <a:p>
          <a:endParaRPr kumimoji="1" lang="ja-JP" altLang="en-US"/>
        </a:p>
      </dgm:t>
    </dgm:pt>
    <dgm:pt modelId="{EBB002CA-3EB4-4439-B682-6B40CCF9041E}" type="sibTrans" cxnId="{ED23C6C0-6DB4-41D7-8C3E-B248C407CCE1}">
      <dgm:prSet/>
      <dgm:spPr/>
      <dgm:t>
        <a:bodyPr/>
        <a:lstStyle/>
        <a:p>
          <a:endParaRPr kumimoji="1" lang="ja-JP" altLang="en-US"/>
        </a:p>
      </dgm:t>
    </dgm:pt>
    <dgm:pt modelId="{673E0685-B584-4D2C-9BA7-E16DC08466D4}">
      <dgm:prSet phldrT="[テキスト]"/>
      <dgm:spPr>
        <a:solidFill>
          <a:schemeClr val="accent6">
            <a:lumMod val="20000"/>
            <a:lumOff val="80000"/>
            <a:alpha val="90000"/>
          </a:schemeClr>
        </a:solidFill>
      </dgm:spPr>
      <dgm:t>
        <a:bodyPr/>
        <a:lstStyle/>
        <a:p>
          <a:r>
            <a:rPr kumimoji="1" lang="ja-JP" altLang="en-US" b="1" dirty="0" smtClean="0"/>
            <a:t>見出し</a:t>
          </a:r>
          <a:r>
            <a:rPr kumimoji="1" lang="ja-JP" altLang="en-US" dirty="0" smtClean="0"/>
            <a:t>は</a:t>
          </a:r>
          <a:r>
            <a:rPr kumimoji="1" lang="ja-JP" altLang="en-US" b="1" dirty="0" smtClean="0"/>
            <a:t>強調</a:t>
          </a:r>
          <a:r>
            <a:rPr kumimoji="1" lang="ja-JP" altLang="en-US" dirty="0" smtClean="0"/>
            <a:t>属性</a:t>
          </a:r>
          <a:endParaRPr kumimoji="1" lang="ja-JP" altLang="en-US" dirty="0"/>
        </a:p>
      </dgm:t>
    </dgm:pt>
    <dgm:pt modelId="{3728F7B7-1823-46E7-A574-3053EC3AE302}" type="parTrans" cxnId="{9553CA07-418E-48FA-B6B0-86D80C3BED15}">
      <dgm:prSet/>
      <dgm:spPr/>
      <dgm:t>
        <a:bodyPr/>
        <a:lstStyle/>
        <a:p>
          <a:endParaRPr kumimoji="1" lang="ja-JP" altLang="en-US"/>
        </a:p>
      </dgm:t>
    </dgm:pt>
    <dgm:pt modelId="{66C631A3-BDF5-4BC3-8FEF-E775E5685662}" type="sibTrans" cxnId="{9553CA07-418E-48FA-B6B0-86D80C3BED15}">
      <dgm:prSet/>
      <dgm:spPr/>
      <dgm:t>
        <a:bodyPr/>
        <a:lstStyle/>
        <a:p>
          <a:endParaRPr kumimoji="1" lang="ja-JP" altLang="en-US"/>
        </a:p>
      </dgm:t>
    </dgm:pt>
    <dgm:pt modelId="{94C666C5-0351-40D9-9FDB-4534BB268BAC}" type="pres">
      <dgm:prSet presAssocID="{C6884815-B675-476B-A64D-C80542DBFE60}" presName="Name0" presStyleCnt="0">
        <dgm:presLayoutVars>
          <dgm:dir/>
          <dgm:animLvl val="lvl"/>
          <dgm:resizeHandles val="exact"/>
        </dgm:presLayoutVars>
      </dgm:prSet>
      <dgm:spPr/>
      <dgm:t>
        <a:bodyPr/>
        <a:lstStyle/>
        <a:p>
          <a:endParaRPr kumimoji="1" lang="ja-JP" altLang="en-US"/>
        </a:p>
      </dgm:t>
    </dgm:pt>
    <dgm:pt modelId="{7DAD4B58-6AB5-455F-9147-3835822E76FF}" type="pres">
      <dgm:prSet presAssocID="{16DF14D5-60E5-46F6-900C-3364623E280C}" presName="composite" presStyleCnt="0"/>
      <dgm:spPr/>
    </dgm:pt>
    <dgm:pt modelId="{5C971103-32F7-41B8-8BF6-0B97345C7F15}" type="pres">
      <dgm:prSet presAssocID="{16DF14D5-60E5-46F6-900C-3364623E280C}" presName="parTx" presStyleLbl="alignNode1" presStyleIdx="0" presStyleCnt="3">
        <dgm:presLayoutVars>
          <dgm:chMax val="0"/>
          <dgm:chPref val="0"/>
          <dgm:bulletEnabled val="1"/>
        </dgm:presLayoutVars>
      </dgm:prSet>
      <dgm:spPr/>
      <dgm:t>
        <a:bodyPr/>
        <a:lstStyle/>
        <a:p>
          <a:endParaRPr kumimoji="1" lang="ja-JP" altLang="en-US"/>
        </a:p>
      </dgm:t>
    </dgm:pt>
    <dgm:pt modelId="{7999D569-7235-4AFC-AD0C-031ED9A16D87}" type="pres">
      <dgm:prSet presAssocID="{16DF14D5-60E5-46F6-900C-3364623E280C}" presName="desTx" presStyleLbl="alignAccFollowNode1" presStyleIdx="0" presStyleCnt="3">
        <dgm:presLayoutVars>
          <dgm:bulletEnabled val="1"/>
        </dgm:presLayoutVars>
      </dgm:prSet>
      <dgm:spPr/>
      <dgm:t>
        <a:bodyPr/>
        <a:lstStyle/>
        <a:p>
          <a:endParaRPr kumimoji="1" lang="ja-JP" altLang="en-US"/>
        </a:p>
      </dgm:t>
    </dgm:pt>
    <dgm:pt modelId="{9E31DB7C-D89B-4016-B5D6-67BCEC1E9742}" type="pres">
      <dgm:prSet presAssocID="{47E2D151-E3F9-4C37-B1BF-7E9FC47CCAD4}" presName="space" presStyleCnt="0"/>
      <dgm:spPr/>
    </dgm:pt>
    <dgm:pt modelId="{79319002-57AC-4EC0-8FF5-F4E926BD730B}" type="pres">
      <dgm:prSet presAssocID="{EDE91FF4-A4F8-4111-8E64-8420A0869288}" presName="composite" presStyleCnt="0"/>
      <dgm:spPr/>
    </dgm:pt>
    <dgm:pt modelId="{83E2A39F-1C1F-41D2-AF0E-39773BD0EC26}" type="pres">
      <dgm:prSet presAssocID="{EDE91FF4-A4F8-4111-8E64-8420A0869288}" presName="parTx" presStyleLbl="alignNode1" presStyleIdx="1" presStyleCnt="3">
        <dgm:presLayoutVars>
          <dgm:chMax val="0"/>
          <dgm:chPref val="0"/>
          <dgm:bulletEnabled val="1"/>
        </dgm:presLayoutVars>
      </dgm:prSet>
      <dgm:spPr/>
      <dgm:t>
        <a:bodyPr/>
        <a:lstStyle/>
        <a:p>
          <a:endParaRPr kumimoji="1" lang="ja-JP" altLang="en-US"/>
        </a:p>
      </dgm:t>
    </dgm:pt>
    <dgm:pt modelId="{8C631054-1BF1-4A8A-A20A-08D62200EE52}" type="pres">
      <dgm:prSet presAssocID="{EDE91FF4-A4F8-4111-8E64-8420A0869288}" presName="desTx" presStyleLbl="alignAccFollowNode1" presStyleIdx="1" presStyleCnt="3">
        <dgm:presLayoutVars>
          <dgm:bulletEnabled val="1"/>
        </dgm:presLayoutVars>
      </dgm:prSet>
      <dgm:spPr/>
      <dgm:t>
        <a:bodyPr/>
        <a:lstStyle/>
        <a:p>
          <a:endParaRPr kumimoji="1" lang="ja-JP" altLang="en-US"/>
        </a:p>
      </dgm:t>
    </dgm:pt>
    <dgm:pt modelId="{61B0A04C-C3A5-4ACF-AF1C-066CEA1C325B}" type="pres">
      <dgm:prSet presAssocID="{FAA787A4-BDD8-457A-8632-F191659648F7}" presName="space" presStyleCnt="0"/>
      <dgm:spPr/>
    </dgm:pt>
    <dgm:pt modelId="{40B197C5-A42C-4BC6-9BE2-70D74749E027}" type="pres">
      <dgm:prSet presAssocID="{A76795CE-6FB2-481A-9ABF-FF95EC03B40E}" presName="composite" presStyleCnt="0"/>
      <dgm:spPr/>
    </dgm:pt>
    <dgm:pt modelId="{AEAFCB73-84D5-4720-9EAD-8695E8E2194A}" type="pres">
      <dgm:prSet presAssocID="{A76795CE-6FB2-481A-9ABF-FF95EC03B40E}" presName="parTx" presStyleLbl="alignNode1" presStyleIdx="2" presStyleCnt="3">
        <dgm:presLayoutVars>
          <dgm:chMax val="0"/>
          <dgm:chPref val="0"/>
          <dgm:bulletEnabled val="1"/>
        </dgm:presLayoutVars>
      </dgm:prSet>
      <dgm:spPr/>
      <dgm:t>
        <a:bodyPr/>
        <a:lstStyle/>
        <a:p>
          <a:endParaRPr kumimoji="1" lang="ja-JP" altLang="en-US"/>
        </a:p>
      </dgm:t>
    </dgm:pt>
    <dgm:pt modelId="{AC63754F-1D95-4F26-80A8-139EA33495C2}" type="pres">
      <dgm:prSet presAssocID="{A76795CE-6FB2-481A-9ABF-FF95EC03B40E}" presName="desTx" presStyleLbl="alignAccFollowNode1" presStyleIdx="2" presStyleCnt="3">
        <dgm:presLayoutVars>
          <dgm:bulletEnabled val="1"/>
        </dgm:presLayoutVars>
      </dgm:prSet>
      <dgm:spPr/>
      <dgm:t>
        <a:bodyPr/>
        <a:lstStyle/>
        <a:p>
          <a:endParaRPr kumimoji="1" lang="ja-JP" altLang="en-US"/>
        </a:p>
      </dgm:t>
    </dgm:pt>
  </dgm:ptLst>
  <dgm:cxnLst>
    <dgm:cxn modelId="{22658D0E-A0B5-45CB-AF8A-E464469B2228}" type="presOf" srcId="{83CECD30-FFFA-4704-95D8-5D521FD78AA3}" destId="{AC63754F-1D95-4F26-80A8-139EA33495C2}" srcOrd="0" destOrd="1" presId="urn:microsoft.com/office/officeart/2005/8/layout/hList1"/>
    <dgm:cxn modelId="{882CBEC4-01A5-4865-A923-4A631DC2AA9A}" srcId="{C6884815-B675-476B-A64D-C80542DBFE60}" destId="{A76795CE-6FB2-481A-9ABF-FF95EC03B40E}" srcOrd="2" destOrd="0" parTransId="{04C93521-70BD-4A4B-BEE0-B9123049F18B}" sibTransId="{CEF121BC-8FA8-49F0-9175-728BA7D97A57}"/>
    <dgm:cxn modelId="{384C8707-3059-40DF-8267-E02253B97C7E}" type="presOf" srcId="{BD052767-DE7F-42FC-B40A-AE59F3F11BD1}" destId="{7999D569-7235-4AFC-AD0C-031ED9A16D87}" srcOrd="0" destOrd="2" presId="urn:microsoft.com/office/officeart/2005/8/layout/hList1"/>
    <dgm:cxn modelId="{84816B28-E2F2-4681-AF1C-408D3CE6F79C}" type="presOf" srcId="{C2BD51C7-48B3-4FB4-88FD-1928393D09D0}" destId="{AC63754F-1D95-4F26-80A8-139EA33495C2}" srcOrd="0" destOrd="0" presId="urn:microsoft.com/office/officeart/2005/8/layout/hList1"/>
    <dgm:cxn modelId="{92D92534-B9D4-4107-9C3F-4E263BD1442D}" srcId="{C6884815-B675-476B-A64D-C80542DBFE60}" destId="{16DF14D5-60E5-46F6-900C-3364623E280C}" srcOrd="0" destOrd="0" parTransId="{BC232C1B-319D-4169-BF8A-5AD00E1CC476}" sibTransId="{47E2D151-E3F9-4C37-B1BF-7E9FC47CCAD4}"/>
    <dgm:cxn modelId="{9553CA07-418E-48FA-B6B0-86D80C3BED15}" srcId="{16DF14D5-60E5-46F6-900C-3364623E280C}" destId="{673E0685-B584-4D2C-9BA7-E16DC08466D4}" srcOrd="0" destOrd="0" parTransId="{3728F7B7-1823-46E7-A574-3053EC3AE302}" sibTransId="{66C631A3-BDF5-4BC3-8FEF-E775E5685662}"/>
    <dgm:cxn modelId="{855293AF-FBDE-4213-9FC3-AE2CB394C489}" type="presOf" srcId="{EDE91FF4-A4F8-4111-8E64-8420A0869288}" destId="{83E2A39F-1C1F-41D2-AF0E-39773BD0EC26}" srcOrd="0" destOrd="0" presId="urn:microsoft.com/office/officeart/2005/8/layout/hList1"/>
    <dgm:cxn modelId="{F4778290-05BF-470F-8A43-13B64521A70A}" srcId="{EDE91FF4-A4F8-4111-8E64-8420A0869288}" destId="{1316056B-FF74-494C-A835-401C97EEEB77}" srcOrd="0" destOrd="0" parTransId="{E4114D67-15B4-4A36-A9A3-E63491CC4E10}" sibTransId="{9ED75F13-15C8-416A-AA3B-F80F11A01CA8}"/>
    <dgm:cxn modelId="{6DC2D64F-4673-4DC8-A71B-A5CD1BD92442}" srcId="{EDE91FF4-A4F8-4111-8E64-8420A0869288}" destId="{3ED0C1FE-C17F-4A4D-BE3F-174C121729D0}" srcOrd="1" destOrd="0" parTransId="{267FBC2E-4755-413F-A385-6659C4F80C6D}" sibTransId="{55364F0E-37AF-4A4D-ACBA-473C1C404110}"/>
    <dgm:cxn modelId="{1BE3681B-5238-42EE-A21B-F7157114BFDD}" type="presOf" srcId="{3ED0C1FE-C17F-4A4D-BE3F-174C121729D0}" destId="{8C631054-1BF1-4A8A-A20A-08D62200EE52}" srcOrd="0" destOrd="1" presId="urn:microsoft.com/office/officeart/2005/8/layout/hList1"/>
    <dgm:cxn modelId="{53BF8D06-430A-47A7-9670-7FB4EB104183}" type="presOf" srcId="{CDAF0230-E4FF-4D26-A874-09F94B635247}" destId="{7999D569-7235-4AFC-AD0C-031ED9A16D87}" srcOrd="0" destOrd="1" presId="urn:microsoft.com/office/officeart/2005/8/layout/hList1"/>
    <dgm:cxn modelId="{45263DFF-9743-4528-A098-360CC36C93C3}" type="presOf" srcId="{A76795CE-6FB2-481A-9ABF-FF95EC03B40E}" destId="{AEAFCB73-84D5-4720-9EAD-8695E8E2194A}" srcOrd="0" destOrd="0" presId="urn:microsoft.com/office/officeart/2005/8/layout/hList1"/>
    <dgm:cxn modelId="{9D574A1F-F08D-492B-99B1-832B3AF47247}" type="presOf" srcId="{1316056B-FF74-494C-A835-401C97EEEB77}" destId="{8C631054-1BF1-4A8A-A20A-08D62200EE52}" srcOrd="0" destOrd="0" presId="urn:microsoft.com/office/officeart/2005/8/layout/hList1"/>
    <dgm:cxn modelId="{ED23C6C0-6DB4-41D7-8C3E-B248C407CCE1}" srcId="{A76795CE-6FB2-481A-9ABF-FF95EC03B40E}" destId="{83CECD30-FFFA-4704-95D8-5D521FD78AA3}" srcOrd="1" destOrd="0" parTransId="{F4E74F04-55EC-4308-AA54-BEDDE2A8170C}" sibTransId="{EBB002CA-3EB4-4439-B682-6B40CCF9041E}"/>
    <dgm:cxn modelId="{21B6C4F7-FA0B-4898-8606-6AF9FF93A6EA}" srcId="{C6884815-B675-476B-A64D-C80542DBFE60}" destId="{EDE91FF4-A4F8-4111-8E64-8420A0869288}" srcOrd="1" destOrd="0" parTransId="{98B2F519-A5C9-4886-A85B-7B363FDA8756}" sibTransId="{FAA787A4-BDD8-457A-8632-F191659648F7}"/>
    <dgm:cxn modelId="{48F0FA2B-30FF-48D3-98CA-97563620F849}" type="presOf" srcId="{673E0685-B584-4D2C-9BA7-E16DC08466D4}" destId="{7999D569-7235-4AFC-AD0C-031ED9A16D87}" srcOrd="0" destOrd="0" presId="urn:microsoft.com/office/officeart/2005/8/layout/hList1"/>
    <dgm:cxn modelId="{4AC1FC85-156D-429B-964A-7C005B9104A2}" srcId="{16DF14D5-60E5-46F6-900C-3364623E280C}" destId="{CDAF0230-E4FF-4D26-A874-09F94B635247}" srcOrd="1" destOrd="0" parTransId="{590E63B3-D3D4-455B-93F3-F18E04414DE7}" sibTransId="{F0D8123D-2F1D-4CC2-A4D4-672C12806FFD}"/>
    <dgm:cxn modelId="{9D3A7026-7AFF-4CD3-AC85-D36EB18D11F6}" srcId="{A76795CE-6FB2-481A-9ABF-FF95EC03B40E}" destId="{C2BD51C7-48B3-4FB4-88FD-1928393D09D0}" srcOrd="0" destOrd="0" parTransId="{7BA5F41C-5C6F-4198-8941-635D67BE1904}" sibTransId="{30A9D5BB-F2E7-4E53-8D9A-B9C3EEDB6D14}"/>
    <dgm:cxn modelId="{B354D630-81AE-4D45-BF38-8DF61EFB0F61}" srcId="{16DF14D5-60E5-46F6-900C-3364623E280C}" destId="{BD052767-DE7F-42FC-B40A-AE59F3F11BD1}" srcOrd="2" destOrd="0" parTransId="{28C73E92-37C8-454B-8F02-5F4991B4AA28}" sibTransId="{1572CDE5-226F-4AAB-AD27-09D5FBB36C2A}"/>
    <dgm:cxn modelId="{4AA128B7-6077-48F7-B955-F59D94B6C439}" type="presOf" srcId="{16DF14D5-60E5-46F6-900C-3364623E280C}" destId="{5C971103-32F7-41B8-8BF6-0B97345C7F15}" srcOrd="0" destOrd="0" presId="urn:microsoft.com/office/officeart/2005/8/layout/hList1"/>
    <dgm:cxn modelId="{848C01FE-818D-4E97-9220-0B718FD63E8F}" type="presOf" srcId="{C6884815-B675-476B-A64D-C80542DBFE60}" destId="{94C666C5-0351-40D9-9FDB-4534BB268BAC}" srcOrd="0" destOrd="0" presId="urn:microsoft.com/office/officeart/2005/8/layout/hList1"/>
    <dgm:cxn modelId="{C8840273-A5C6-4115-B975-A221DA5D8117}" type="presParOf" srcId="{94C666C5-0351-40D9-9FDB-4534BB268BAC}" destId="{7DAD4B58-6AB5-455F-9147-3835822E76FF}" srcOrd="0" destOrd="0" presId="urn:microsoft.com/office/officeart/2005/8/layout/hList1"/>
    <dgm:cxn modelId="{CFC6E76C-37B6-43F3-A0D8-BB523E46C410}" type="presParOf" srcId="{7DAD4B58-6AB5-455F-9147-3835822E76FF}" destId="{5C971103-32F7-41B8-8BF6-0B97345C7F15}" srcOrd="0" destOrd="0" presId="urn:microsoft.com/office/officeart/2005/8/layout/hList1"/>
    <dgm:cxn modelId="{A661F02B-F1DF-4256-872E-949064840685}" type="presParOf" srcId="{7DAD4B58-6AB5-455F-9147-3835822E76FF}" destId="{7999D569-7235-4AFC-AD0C-031ED9A16D87}" srcOrd="1" destOrd="0" presId="urn:microsoft.com/office/officeart/2005/8/layout/hList1"/>
    <dgm:cxn modelId="{00347364-CBEC-4D04-A710-CB68B60DB48F}" type="presParOf" srcId="{94C666C5-0351-40D9-9FDB-4534BB268BAC}" destId="{9E31DB7C-D89B-4016-B5D6-67BCEC1E9742}" srcOrd="1" destOrd="0" presId="urn:microsoft.com/office/officeart/2005/8/layout/hList1"/>
    <dgm:cxn modelId="{930ABD04-B03A-4C4C-BD91-ED8C81A8A8CD}" type="presParOf" srcId="{94C666C5-0351-40D9-9FDB-4534BB268BAC}" destId="{79319002-57AC-4EC0-8FF5-F4E926BD730B}" srcOrd="2" destOrd="0" presId="urn:microsoft.com/office/officeart/2005/8/layout/hList1"/>
    <dgm:cxn modelId="{88197CBA-DA2E-4F58-9DE6-8FBCA570FD6A}" type="presParOf" srcId="{79319002-57AC-4EC0-8FF5-F4E926BD730B}" destId="{83E2A39F-1C1F-41D2-AF0E-39773BD0EC26}" srcOrd="0" destOrd="0" presId="urn:microsoft.com/office/officeart/2005/8/layout/hList1"/>
    <dgm:cxn modelId="{EDC20484-714D-4860-808A-3387E7199EA4}" type="presParOf" srcId="{79319002-57AC-4EC0-8FF5-F4E926BD730B}" destId="{8C631054-1BF1-4A8A-A20A-08D62200EE52}" srcOrd="1" destOrd="0" presId="urn:microsoft.com/office/officeart/2005/8/layout/hList1"/>
    <dgm:cxn modelId="{6CA88830-36B0-4D78-9E34-9E4EBF235837}" type="presParOf" srcId="{94C666C5-0351-40D9-9FDB-4534BB268BAC}" destId="{61B0A04C-C3A5-4ACF-AF1C-066CEA1C325B}" srcOrd="3" destOrd="0" presId="urn:microsoft.com/office/officeart/2005/8/layout/hList1"/>
    <dgm:cxn modelId="{6F97D3D5-3FD5-46D1-8D89-E93D86CD98F2}" type="presParOf" srcId="{94C666C5-0351-40D9-9FDB-4534BB268BAC}" destId="{40B197C5-A42C-4BC6-9BE2-70D74749E027}" srcOrd="4" destOrd="0" presId="urn:microsoft.com/office/officeart/2005/8/layout/hList1"/>
    <dgm:cxn modelId="{57F0BE7A-34DF-4270-9CFA-772CC4E77E99}" type="presParOf" srcId="{40B197C5-A42C-4BC6-9BE2-70D74749E027}" destId="{AEAFCB73-84D5-4720-9EAD-8695E8E2194A}" srcOrd="0" destOrd="0" presId="urn:microsoft.com/office/officeart/2005/8/layout/hList1"/>
    <dgm:cxn modelId="{E9D33C33-B346-4FD4-8A37-136A090B4CE4}" type="presParOf" srcId="{40B197C5-A42C-4BC6-9BE2-70D74749E027}" destId="{AC63754F-1D95-4F26-80A8-139EA33495C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884815-B675-476B-A64D-C80542DBFE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16DF14D5-60E5-46F6-900C-3364623E280C}">
      <dgm:prSet phldrT="[テキスト]" custT="1"/>
      <dgm:spPr>
        <a:solidFill>
          <a:srgbClr val="FF9900"/>
        </a:solidFill>
      </dgm:spPr>
      <dgm:t>
        <a:bodyPr/>
        <a:lstStyle/>
        <a:p>
          <a:r>
            <a:rPr lang="ja-JP" altLang="ja-JP" sz="1600" b="1" u="sng" dirty="0" smtClean="0"/>
            <a:t>④赤字等</a:t>
          </a:r>
          <a:r>
            <a:rPr lang="ja-JP" altLang="en-US" sz="1600" b="1" u="sng" dirty="0" smtClean="0"/>
            <a:t>で</a:t>
          </a:r>
          <a:r>
            <a:rPr lang="ja-JP" altLang="ja-JP" sz="1600" b="1" u="sng" dirty="0" smtClean="0"/>
            <a:t>の</a:t>
          </a:r>
          <a:r>
            <a:rPr lang="en-US" altLang="ja-JP" sz="1600" b="1" u="sng" dirty="0" smtClean="0"/>
            <a:t/>
          </a:r>
          <a:br>
            <a:rPr lang="en-US" altLang="ja-JP" sz="1600" b="1" u="sng" dirty="0" smtClean="0"/>
          </a:br>
          <a:r>
            <a:rPr lang="ja-JP" altLang="ja-JP" sz="1600" b="1" u="sng" dirty="0" smtClean="0"/>
            <a:t>視覚的</a:t>
          </a:r>
          <a:r>
            <a:rPr lang="en-US" altLang="ja-JP" sz="1600" b="1" u="sng" dirty="0" smtClean="0"/>
            <a:t>PR</a:t>
          </a:r>
          <a:r>
            <a:rPr lang="ja-JP" altLang="en-US" sz="1600" b="1" u="sng" dirty="0" smtClean="0"/>
            <a:t>は限定して</a:t>
          </a:r>
          <a:r>
            <a:rPr lang="en-US" altLang="ja-JP" sz="1600" u="sng" dirty="0" smtClean="0"/>
            <a:t/>
          </a:r>
          <a:br>
            <a:rPr lang="en-US" altLang="ja-JP" sz="1600" u="sng" dirty="0" smtClean="0"/>
          </a:br>
          <a:r>
            <a:rPr lang="en-US" altLang="ja-JP" sz="1400" dirty="0" smtClean="0"/>
            <a:t>【</a:t>
          </a:r>
          <a:r>
            <a:rPr lang="ja-JP" altLang="ja-JP" sz="1400" dirty="0" smtClean="0"/>
            <a:t>ユーザビリティ</a:t>
          </a:r>
          <a:r>
            <a:rPr lang="en-US" altLang="ja-JP" sz="1400" dirty="0" smtClean="0"/>
            <a:t>】</a:t>
          </a:r>
          <a:endParaRPr kumimoji="1" lang="ja-JP" altLang="en-US" sz="1400" dirty="0"/>
        </a:p>
      </dgm:t>
    </dgm:pt>
    <dgm:pt modelId="{BC232C1B-319D-4169-BF8A-5AD00E1CC476}" type="parTrans" cxnId="{92D92534-B9D4-4107-9C3F-4E263BD1442D}">
      <dgm:prSet/>
      <dgm:spPr/>
      <dgm:t>
        <a:bodyPr/>
        <a:lstStyle/>
        <a:p>
          <a:endParaRPr kumimoji="1" lang="ja-JP" altLang="en-US"/>
        </a:p>
      </dgm:t>
    </dgm:pt>
    <dgm:pt modelId="{47E2D151-E3F9-4C37-B1BF-7E9FC47CCAD4}" type="sibTrans" cxnId="{92D92534-B9D4-4107-9C3F-4E263BD1442D}">
      <dgm:prSet/>
      <dgm:spPr/>
      <dgm:t>
        <a:bodyPr/>
        <a:lstStyle/>
        <a:p>
          <a:endParaRPr kumimoji="1" lang="ja-JP" altLang="en-US"/>
        </a:p>
      </dgm:t>
    </dgm:pt>
    <dgm:pt modelId="{CDAF0230-E4FF-4D26-A874-09F94B635247}">
      <dgm:prSet phldrT="[テキスト]"/>
      <dgm:spPr>
        <a:solidFill>
          <a:schemeClr val="accent2">
            <a:lumMod val="20000"/>
            <a:lumOff val="80000"/>
            <a:alpha val="90000"/>
          </a:schemeClr>
        </a:solidFill>
      </dgm:spPr>
      <dgm:t>
        <a:bodyPr/>
        <a:lstStyle/>
        <a:p>
          <a:r>
            <a:rPr lang="ja-JP" altLang="ja-JP" b="1" dirty="0" smtClean="0"/>
            <a:t>赤字</a:t>
          </a:r>
          <a:r>
            <a:rPr lang="ja-JP" altLang="en-US" dirty="0" smtClean="0"/>
            <a:t>に強調</a:t>
          </a:r>
          <a:r>
            <a:rPr lang="ja-JP" altLang="ja-JP" dirty="0" smtClean="0"/>
            <a:t>属性は</a:t>
          </a:r>
          <a:r>
            <a:rPr lang="ja-JP" altLang="ja-JP" b="1" dirty="0" smtClean="0"/>
            <a:t>ない</a:t>
          </a:r>
          <a:endParaRPr kumimoji="1" lang="ja-JP" altLang="en-US" b="1" dirty="0"/>
        </a:p>
      </dgm:t>
    </dgm:pt>
    <dgm:pt modelId="{590E63B3-D3D4-455B-93F3-F18E04414DE7}" type="parTrans" cxnId="{4AC1FC85-156D-429B-964A-7C005B9104A2}">
      <dgm:prSet/>
      <dgm:spPr/>
      <dgm:t>
        <a:bodyPr/>
        <a:lstStyle/>
        <a:p>
          <a:endParaRPr kumimoji="1" lang="ja-JP" altLang="en-US"/>
        </a:p>
      </dgm:t>
    </dgm:pt>
    <dgm:pt modelId="{F0D8123D-2F1D-4CC2-A4D4-672C12806FFD}" type="sibTrans" cxnId="{4AC1FC85-156D-429B-964A-7C005B9104A2}">
      <dgm:prSet/>
      <dgm:spPr/>
      <dgm:t>
        <a:bodyPr/>
        <a:lstStyle/>
        <a:p>
          <a:endParaRPr kumimoji="1" lang="ja-JP" altLang="en-US"/>
        </a:p>
      </dgm:t>
    </dgm:pt>
    <dgm:pt modelId="{A76795CE-6FB2-481A-9ABF-FF95EC03B40E}">
      <dgm:prSet phldrT="[テキスト]"/>
      <dgm:spPr/>
      <dgm:t>
        <a:bodyPr/>
        <a:lstStyle/>
        <a:p>
          <a:r>
            <a:rPr lang="ja-JP" altLang="en-US" b="1" dirty="0" smtClean="0"/>
            <a:t>⑤</a:t>
          </a:r>
          <a:r>
            <a:rPr lang="ja-JP" altLang="ja-JP" b="1" dirty="0" smtClean="0"/>
            <a:t>本文</a:t>
          </a:r>
          <a:r>
            <a:rPr lang="ja-JP" altLang="en-US" b="1" dirty="0" smtClean="0"/>
            <a:t>・</a:t>
          </a:r>
          <a:r>
            <a:rPr lang="ja-JP" altLang="ja-JP" b="1" dirty="0" smtClean="0"/>
            <a:t>タイトル</a:t>
          </a:r>
          <a:r>
            <a:rPr lang="ja-JP" altLang="en-US" b="1" dirty="0" smtClean="0"/>
            <a:t>間での</a:t>
          </a:r>
          <a:r>
            <a:rPr lang="ja-JP" altLang="ja-JP" b="1" dirty="0" smtClean="0"/>
            <a:t>同語句</a:t>
          </a:r>
          <a:r>
            <a:rPr lang="ja-JP" altLang="en-US" b="1" dirty="0" smtClean="0"/>
            <a:t>の</a:t>
          </a:r>
          <a:r>
            <a:rPr lang="ja-JP" altLang="ja-JP" b="1" dirty="0" smtClean="0"/>
            <a:t>重複は</a:t>
          </a:r>
          <a:r>
            <a:rPr lang="ja-JP" altLang="en-US" b="1" dirty="0" smtClean="0"/>
            <a:t>可</a:t>
          </a:r>
          <a:r>
            <a:rPr lang="en-US" altLang="ja-JP" b="1" dirty="0" smtClean="0"/>
            <a:t/>
          </a:r>
          <a:br>
            <a:rPr lang="en-US" altLang="ja-JP" b="1" dirty="0" smtClean="0"/>
          </a:br>
          <a:r>
            <a:rPr lang="en-US" altLang="ja-JP" dirty="0" smtClean="0"/>
            <a:t>【SEO</a:t>
          </a:r>
          <a:r>
            <a:rPr lang="ja-JP" altLang="ja-JP" dirty="0" smtClean="0"/>
            <a:t>対策</a:t>
          </a:r>
          <a:r>
            <a:rPr lang="en-US" altLang="ja-JP" dirty="0" smtClean="0"/>
            <a:t>】</a:t>
          </a:r>
          <a:endParaRPr kumimoji="1" lang="ja-JP" altLang="en-US" dirty="0"/>
        </a:p>
      </dgm:t>
    </dgm:pt>
    <dgm:pt modelId="{04C93521-70BD-4A4B-BEE0-B9123049F18B}" type="parTrans" cxnId="{882CBEC4-01A5-4865-A923-4A631DC2AA9A}">
      <dgm:prSet/>
      <dgm:spPr/>
      <dgm:t>
        <a:bodyPr/>
        <a:lstStyle/>
        <a:p>
          <a:endParaRPr kumimoji="1" lang="ja-JP" altLang="en-US"/>
        </a:p>
      </dgm:t>
    </dgm:pt>
    <dgm:pt modelId="{CEF121BC-8FA8-49F0-9175-728BA7D97A57}" type="sibTrans" cxnId="{882CBEC4-01A5-4865-A923-4A631DC2AA9A}">
      <dgm:prSet/>
      <dgm:spPr/>
      <dgm:t>
        <a:bodyPr/>
        <a:lstStyle/>
        <a:p>
          <a:endParaRPr kumimoji="1" lang="ja-JP" altLang="en-US"/>
        </a:p>
      </dgm:t>
    </dgm:pt>
    <dgm:pt modelId="{C2BD51C7-48B3-4FB4-88FD-1928393D09D0}">
      <dgm:prSet phldrT="[テキスト]"/>
      <dgm:spPr/>
      <dgm:t>
        <a:bodyPr/>
        <a:lstStyle/>
        <a:p>
          <a:r>
            <a:rPr lang="ja-JP" altLang="en-US" dirty="0" smtClean="0"/>
            <a:t>ただし</a:t>
          </a:r>
          <a:r>
            <a:rPr lang="ja-JP" altLang="ja-JP" dirty="0" smtClean="0"/>
            <a:t>本文中に何度も同じ語句が重複するのは、</a:t>
          </a:r>
          <a:r>
            <a:rPr lang="ja-JP" altLang="en-US" dirty="0" smtClean="0"/>
            <a:t>検索</a:t>
          </a:r>
          <a:r>
            <a:rPr lang="en-US" altLang="ja-JP" dirty="0" smtClean="0"/>
            <a:t>AI</a:t>
          </a:r>
          <a:r>
            <a:rPr lang="ja-JP" altLang="en-US" dirty="0" smtClean="0"/>
            <a:t>（クローラー）が良いこととは受け止めない</a:t>
          </a:r>
          <a:endParaRPr kumimoji="1" lang="ja-JP" altLang="en-US" dirty="0"/>
        </a:p>
      </dgm:t>
    </dgm:pt>
    <dgm:pt modelId="{7BA5F41C-5C6F-4198-8941-635D67BE1904}" type="parTrans" cxnId="{9D3A7026-7AFF-4CD3-AC85-D36EB18D11F6}">
      <dgm:prSet/>
      <dgm:spPr/>
      <dgm:t>
        <a:bodyPr/>
        <a:lstStyle/>
        <a:p>
          <a:endParaRPr kumimoji="1" lang="ja-JP" altLang="en-US"/>
        </a:p>
      </dgm:t>
    </dgm:pt>
    <dgm:pt modelId="{30A9D5BB-F2E7-4E53-8D9A-B9C3EEDB6D14}" type="sibTrans" cxnId="{9D3A7026-7AFF-4CD3-AC85-D36EB18D11F6}">
      <dgm:prSet/>
      <dgm:spPr/>
      <dgm:t>
        <a:bodyPr/>
        <a:lstStyle/>
        <a:p>
          <a:endParaRPr kumimoji="1" lang="ja-JP" altLang="en-US"/>
        </a:p>
      </dgm:t>
    </dgm:pt>
    <dgm:pt modelId="{FBB55DC6-0013-4167-B60B-BB21E65E3A6D}">
      <dgm:prSet phldrT="[テキスト]"/>
      <dgm:spPr>
        <a:solidFill>
          <a:schemeClr val="accent2">
            <a:lumMod val="20000"/>
            <a:lumOff val="80000"/>
            <a:alpha val="90000"/>
          </a:schemeClr>
        </a:solidFill>
      </dgm:spPr>
      <dgm:t>
        <a:bodyPr/>
        <a:lstStyle/>
        <a:p>
          <a:r>
            <a:rPr lang="ja-JP" altLang="en-US" dirty="0" smtClean="0"/>
            <a:t>視覚的</a:t>
          </a:r>
          <a:r>
            <a:rPr lang="en-US" altLang="ja-JP" dirty="0" smtClean="0"/>
            <a:t>PR</a:t>
          </a:r>
          <a:r>
            <a:rPr lang="ja-JP" altLang="en-US" dirty="0" smtClean="0"/>
            <a:t>の多用は、読む人かえって</a:t>
          </a:r>
          <a:r>
            <a:rPr lang="ja-JP" altLang="ja-JP" dirty="0" smtClean="0"/>
            <a:t>分かりづらくなる</a:t>
          </a:r>
          <a:endParaRPr kumimoji="1" lang="ja-JP" altLang="en-US" dirty="0"/>
        </a:p>
      </dgm:t>
    </dgm:pt>
    <dgm:pt modelId="{C7E403C6-A33F-47B4-AF87-D06455559886}" type="parTrans" cxnId="{C76105CD-B86C-46E6-9D85-791F682F230A}">
      <dgm:prSet/>
      <dgm:spPr/>
      <dgm:t>
        <a:bodyPr/>
        <a:lstStyle/>
        <a:p>
          <a:endParaRPr kumimoji="1" lang="ja-JP" altLang="en-US"/>
        </a:p>
      </dgm:t>
    </dgm:pt>
    <dgm:pt modelId="{A7A19F15-C27F-466E-AFED-0E5FB0922DC3}" type="sibTrans" cxnId="{C76105CD-B86C-46E6-9D85-791F682F230A}">
      <dgm:prSet/>
      <dgm:spPr/>
      <dgm:t>
        <a:bodyPr/>
        <a:lstStyle/>
        <a:p>
          <a:endParaRPr kumimoji="1" lang="ja-JP" altLang="en-US"/>
        </a:p>
      </dgm:t>
    </dgm:pt>
    <dgm:pt modelId="{8A0A3FA6-14CD-468C-9639-CEB97E17D722}">
      <dgm:prSet phldrT="[テキスト]"/>
      <dgm:spPr>
        <a:solidFill>
          <a:schemeClr val="accent2">
            <a:lumMod val="20000"/>
            <a:lumOff val="80000"/>
            <a:alpha val="90000"/>
          </a:schemeClr>
        </a:solidFill>
      </dgm:spPr>
      <dgm:t>
        <a:bodyPr/>
        <a:lstStyle/>
        <a:p>
          <a:r>
            <a:rPr lang="en-US" altLang="ja-JP" dirty="0" smtClean="0"/>
            <a:t>CMS</a:t>
          </a:r>
          <a:r>
            <a:rPr lang="ja-JP" altLang="en-US" dirty="0" smtClean="0"/>
            <a:t>で選択可の色彩</a:t>
          </a:r>
          <a:r>
            <a:rPr lang="ja-JP" altLang="ja-JP" dirty="0" smtClean="0"/>
            <a:t>は、アクセシビリティ上問題な</a:t>
          </a:r>
          <a:r>
            <a:rPr lang="ja-JP" altLang="en-US" dirty="0" smtClean="0"/>
            <a:t>し</a:t>
          </a:r>
          <a:endParaRPr kumimoji="1" lang="ja-JP" altLang="en-US" dirty="0"/>
        </a:p>
      </dgm:t>
    </dgm:pt>
    <dgm:pt modelId="{30CEF0EC-7EDB-457F-840E-84EC9A3C3ACB}" type="parTrans" cxnId="{FC52AF5A-8AAF-4D9C-ACB3-DFB613108727}">
      <dgm:prSet/>
      <dgm:spPr/>
      <dgm:t>
        <a:bodyPr/>
        <a:lstStyle/>
        <a:p>
          <a:endParaRPr kumimoji="1" lang="ja-JP" altLang="en-US"/>
        </a:p>
      </dgm:t>
    </dgm:pt>
    <dgm:pt modelId="{EAC2C96E-AF00-4CF0-A8FE-A77143258625}" type="sibTrans" cxnId="{FC52AF5A-8AAF-4D9C-ACB3-DFB613108727}">
      <dgm:prSet/>
      <dgm:spPr/>
      <dgm:t>
        <a:bodyPr/>
        <a:lstStyle/>
        <a:p>
          <a:endParaRPr kumimoji="1" lang="ja-JP" altLang="en-US"/>
        </a:p>
      </dgm:t>
    </dgm:pt>
    <dgm:pt modelId="{EA45B938-E091-442F-B059-615CBA28ECAB}">
      <dgm:prSet phldrT="[テキスト]"/>
      <dgm:spPr>
        <a:solidFill>
          <a:schemeClr val="accent2">
            <a:lumMod val="20000"/>
            <a:lumOff val="80000"/>
            <a:alpha val="90000"/>
          </a:schemeClr>
        </a:solidFill>
      </dgm:spPr>
      <dgm:t>
        <a:bodyPr/>
        <a:lstStyle/>
        <a:p>
          <a:r>
            <a:rPr kumimoji="1" lang="ja-JP" altLang="en-US" b="1" dirty="0" smtClean="0"/>
            <a:t>下線</a:t>
          </a:r>
          <a:r>
            <a:rPr kumimoji="1" lang="ja-JP" altLang="en-US" dirty="0" smtClean="0"/>
            <a:t>は</a:t>
          </a:r>
          <a:r>
            <a:rPr kumimoji="1" lang="en-US" altLang="ja-JP" dirty="0" smtClean="0"/>
            <a:t>URL</a:t>
          </a:r>
          <a:r>
            <a:rPr kumimoji="1" lang="ja-JP" altLang="en-US" dirty="0" smtClean="0"/>
            <a:t>と混同するので視覚的</a:t>
          </a:r>
          <a:r>
            <a:rPr kumimoji="1" lang="en-US" altLang="ja-JP" dirty="0" smtClean="0"/>
            <a:t>PR</a:t>
          </a:r>
          <a:r>
            <a:rPr kumimoji="1" lang="ja-JP" altLang="en-US" dirty="0" err="1" smtClean="0"/>
            <a:t>には</a:t>
          </a:r>
          <a:r>
            <a:rPr kumimoji="1" lang="ja-JP" altLang="en-US" dirty="0" smtClean="0"/>
            <a:t>使用しない</a:t>
          </a:r>
          <a:endParaRPr kumimoji="1" lang="ja-JP" altLang="en-US" dirty="0"/>
        </a:p>
      </dgm:t>
    </dgm:pt>
    <dgm:pt modelId="{68811389-92AB-405E-BDBB-0229B4369FF2}" type="parTrans" cxnId="{DDB89089-28B6-451F-8AFB-F14A4243E48E}">
      <dgm:prSet/>
      <dgm:spPr/>
      <dgm:t>
        <a:bodyPr/>
        <a:lstStyle/>
        <a:p>
          <a:endParaRPr kumimoji="1" lang="ja-JP" altLang="en-US"/>
        </a:p>
      </dgm:t>
    </dgm:pt>
    <dgm:pt modelId="{AC1238E3-7E0E-432A-A61F-8A83875F7E12}" type="sibTrans" cxnId="{DDB89089-28B6-451F-8AFB-F14A4243E48E}">
      <dgm:prSet/>
      <dgm:spPr/>
      <dgm:t>
        <a:bodyPr/>
        <a:lstStyle/>
        <a:p>
          <a:endParaRPr kumimoji="1" lang="ja-JP" altLang="en-US"/>
        </a:p>
      </dgm:t>
    </dgm:pt>
    <dgm:pt modelId="{94C666C5-0351-40D9-9FDB-4534BB268BAC}" type="pres">
      <dgm:prSet presAssocID="{C6884815-B675-476B-A64D-C80542DBFE60}" presName="Name0" presStyleCnt="0">
        <dgm:presLayoutVars>
          <dgm:dir/>
          <dgm:animLvl val="lvl"/>
          <dgm:resizeHandles val="exact"/>
        </dgm:presLayoutVars>
      </dgm:prSet>
      <dgm:spPr/>
      <dgm:t>
        <a:bodyPr/>
        <a:lstStyle/>
        <a:p>
          <a:endParaRPr kumimoji="1" lang="ja-JP" altLang="en-US"/>
        </a:p>
      </dgm:t>
    </dgm:pt>
    <dgm:pt modelId="{7DAD4B58-6AB5-455F-9147-3835822E76FF}" type="pres">
      <dgm:prSet presAssocID="{16DF14D5-60E5-46F6-900C-3364623E280C}" presName="composite" presStyleCnt="0"/>
      <dgm:spPr/>
    </dgm:pt>
    <dgm:pt modelId="{5C971103-32F7-41B8-8BF6-0B97345C7F15}" type="pres">
      <dgm:prSet presAssocID="{16DF14D5-60E5-46F6-900C-3364623E280C}" presName="parTx" presStyleLbl="alignNode1" presStyleIdx="0" presStyleCnt="2">
        <dgm:presLayoutVars>
          <dgm:chMax val="0"/>
          <dgm:chPref val="0"/>
          <dgm:bulletEnabled val="1"/>
        </dgm:presLayoutVars>
      </dgm:prSet>
      <dgm:spPr/>
      <dgm:t>
        <a:bodyPr/>
        <a:lstStyle/>
        <a:p>
          <a:endParaRPr kumimoji="1" lang="ja-JP" altLang="en-US"/>
        </a:p>
      </dgm:t>
    </dgm:pt>
    <dgm:pt modelId="{7999D569-7235-4AFC-AD0C-031ED9A16D87}" type="pres">
      <dgm:prSet presAssocID="{16DF14D5-60E5-46F6-900C-3364623E280C}" presName="desTx" presStyleLbl="alignAccFollowNode1" presStyleIdx="0" presStyleCnt="2">
        <dgm:presLayoutVars>
          <dgm:bulletEnabled val="1"/>
        </dgm:presLayoutVars>
      </dgm:prSet>
      <dgm:spPr/>
      <dgm:t>
        <a:bodyPr/>
        <a:lstStyle/>
        <a:p>
          <a:endParaRPr kumimoji="1" lang="ja-JP" altLang="en-US"/>
        </a:p>
      </dgm:t>
    </dgm:pt>
    <dgm:pt modelId="{9E31DB7C-D89B-4016-B5D6-67BCEC1E9742}" type="pres">
      <dgm:prSet presAssocID="{47E2D151-E3F9-4C37-B1BF-7E9FC47CCAD4}" presName="space" presStyleCnt="0"/>
      <dgm:spPr/>
    </dgm:pt>
    <dgm:pt modelId="{40B197C5-A42C-4BC6-9BE2-70D74749E027}" type="pres">
      <dgm:prSet presAssocID="{A76795CE-6FB2-481A-9ABF-FF95EC03B40E}" presName="composite" presStyleCnt="0"/>
      <dgm:spPr/>
    </dgm:pt>
    <dgm:pt modelId="{AEAFCB73-84D5-4720-9EAD-8695E8E2194A}" type="pres">
      <dgm:prSet presAssocID="{A76795CE-6FB2-481A-9ABF-FF95EC03B40E}" presName="parTx" presStyleLbl="alignNode1" presStyleIdx="1" presStyleCnt="2" custLinFactNeighborX="352">
        <dgm:presLayoutVars>
          <dgm:chMax val="0"/>
          <dgm:chPref val="0"/>
          <dgm:bulletEnabled val="1"/>
        </dgm:presLayoutVars>
      </dgm:prSet>
      <dgm:spPr/>
      <dgm:t>
        <a:bodyPr/>
        <a:lstStyle/>
        <a:p>
          <a:endParaRPr kumimoji="1" lang="ja-JP" altLang="en-US"/>
        </a:p>
      </dgm:t>
    </dgm:pt>
    <dgm:pt modelId="{AC63754F-1D95-4F26-80A8-139EA33495C2}" type="pres">
      <dgm:prSet presAssocID="{A76795CE-6FB2-481A-9ABF-FF95EC03B40E}" presName="desTx" presStyleLbl="alignAccFollowNode1" presStyleIdx="1" presStyleCnt="2">
        <dgm:presLayoutVars>
          <dgm:bulletEnabled val="1"/>
        </dgm:presLayoutVars>
      </dgm:prSet>
      <dgm:spPr/>
      <dgm:t>
        <a:bodyPr/>
        <a:lstStyle/>
        <a:p>
          <a:endParaRPr kumimoji="1" lang="ja-JP" altLang="en-US"/>
        </a:p>
      </dgm:t>
    </dgm:pt>
  </dgm:ptLst>
  <dgm:cxnLst>
    <dgm:cxn modelId="{3AABBB73-E46A-49DA-B3F3-4EDD62B3BCCC}" type="presOf" srcId="{EA45B938-E091-442F-B059-615CBA28ECAB}" destId="{7999D569-7235-4AFC-AD0C-031ED9A16D87}" srcOrd="0" destOrd="3" presId="urn:microsoft.com/office/officeart/2005/8/layout/hList1"/>
    <dgm:cxn modelId="{56C6C021-09B2-44BF-AB2E-E8A8129980BD}" type="presOf" srcId="{FBB55DC6-0013-4167-B60B-BB21E65E3A6D}" destId="{7999D569-7235-4AFC-AD0C-031ED9A16D87}" srcOrd="0" destOrd="2" presId="urn:microsoft.com/office/officeart/2005/8/layout/hList1"/>
    <dgm:cxn modelId="{848C01FE-818D-4E97-9220-0B718FD63E8F}" type="presOf" srcId="{C6884815-B675-476B-A64D-C80542DBFE60}" destId="{94C666C5-0351-40D9-9FDB-4534BB268BAC}" srcOrd="0" destOrd="0" presId="urn:microsoft.com/office/officeart/2005/8/layout/hList1"/>
    <dgm:cxn modelId="{84816B28-E2F2-4681-AF1C-408D3CE6F79C}" type="presOf" srcId="{C2BD51C7-48B3-4FB4-88FD-1928393D09D0}" destId="{AC63754F-1D95-4F26-80A8-139EA33495C2}" srcOrd="0" destOrd="0" presId="urn:microsoft.com/office/officeart/2005/8/layout/hList1"/>
    <dgm:cxn modelId="{DDB89089-28B6-451F-8AFB-F14A4243E48E}" srcId="{16DF14D5-60E5-46F6-900C-3364623E280C}" destId="{EA45B938-E091-442F-B059-615CBA28ECAB}" srcOrd="3" destOrd="0" parTransId="{68811389-92AB-405E-BDBB-0229B4369FF2}" sibTransId="{AC1238E3-7E0E-432A-A61F-8A83875F7E12}"/>
    <dgm:cxn modelId="{92D92534-B9D4-4107-9C3F-4E263BD1442D}" srcId="{C6884815-B675-476B-A64D-C80542DBFE60}" destId="{16DF14D5-60E5-46F6-900C-3364623E280C}" srcOrd="0" destOrd="0" parTransId="{BC232C1B-319D-4169-BF8A-5AD00E1CC476}" sibTransId="{47E2D151-E3F9-4C37-B1BF-7E9FC47CCAD4}"/>
    <dgm:cxn modelId="{882CBEC4-01A5-4865-A923-4A631DC2AA9A}" srcId="{C6884815-B675-476B-A64D-C80542DBFE60}" destId="{A76795CE-6FB2-481A-9ABF-FF95EC03B40E}" srcOrd="1" destOrd="0" parTransId="{04C93521-70BD-4A4B-BEE0-B9123049F18B}" sibTransId="{CEF121BC-8FA8-49F0-9175-728BA7D97A57}"/>
    <dgm:cxn modelId="{C76105CD-B86C-46E6-9D85-791F682F230A}" srcId="{16DF14D5-60E5-46F6-900C-3364623E280C}" destId="{FBB55DC6-0013-4167-B60B-BB21E65E3A6D}" srcOrd="2" destOrd="0" parTransId="{C7E403C6-A33F-47B4-AF87-D06455559886}" sibTransId="{A7A19F15-C27F-466E-AFED-0E5FB0922DC3}"/>
    <dgm:cxn modelId="{4AC1FC85-156D-429B-964A-7C005B9104A2}" srcId="{16DF14D5-60E5-46F6-900C-3364623E280C}" destId="{CDAF0230-E4FF-4D26-A874-09F94B635247}" srcOrd="0" destOrd="0" parTransId="{590E63B3-D3D4-455B-93F3-F18E04414DE7}" sibTransId="{F0D8123D-2F1D-4CC2-A4D4-672C12806FFD}"/>
    <dgm:cxn modelId="{4AA128B7-6077-48F7-B955-F59D94B6C439}" type="presOf" srcId="{16DF14D5-60E5-46F6-900C-3364623E280C}" destId="{5C971103-32F7-41B8-8BF6-0B97345C7F15}" srcOrd="0" destOrd="0" presId="urn:microsoft.com/office/officeart/2005/8/layout/hList1"/>
    <dgm:cxn modelId="{FC52AF5A-8AAF-4D9C-ACB3-DFB613108727}" srcId="{16DF14D5-60E5-46F6-900C-3364623E280C}" destId="{8A0A3FA6-14CD-468C-9639-CEB97E17D722}" srcOrd="1" destOrd="0" parTransId="{30CEF0EC-7EDB-457F-840E-84EC9A3C3ACB}" sibTransId="{EAC2C96E-AF00-4CF0-A8FE-A77143258625}"/>
    <dgm:cxn modelId="{45263DFF-9743-4528-A098-360CC36C93C3}" type="presOf" srcId="{A76795CE-6FB2-481A-9ABF-FF95EC03B40E}" destId="{AEAFCB73-84D5-4720-9EAD-8695E8E2194A}" srcOrd="0" destOrd="0" presId="urn:microsoft.com/office/officeart/2005/8/layout/hList1"/>
    <dgm:cxn modelId="{9D3A7026-7AFF-4CD3-AC85-D36EB18D11F6}" srcId="{A76795CE-6FB2-481A-9ABF-FF95EC03B40E}" destId="{C2BD51C7-48B3-4FB4-88FD-1928393D09D0}" srcOrd="0" destOrd="0" parTransId="{7BA5F41C-5C6F-4198-8941-635D67BE1904}" sibTransId="{30A9D5BB-F2E7-4E53-8D9A-B9C3EEDB6D14}"/>
    <dgm:cxn modelId="{53BF8D06-430A-47A7-9670-7FB4EB104183}" type="presOf" srcId="{CDAF0230-E4FF-4D26-A874-09F94B635247}" destId="{7999D569-7235-4AFC-AD0C-031ED9A16D87}" srcOrd="0" destOrd="0" presId="urn:microsoft.com/office/officeart/2005/8/layout/hList1"/>
    <dgm:cxn modelId="{5B166A4C-FCDB-4ED8-956A-E94D44708C8E}" type="presOf" srcId="{8A0A3FA6-14CD-468C-9639-CEB97E17D722}" destId="{7999D569-7235-4AFC-AD0C-031ED9A16D87}" srcOrd="0" destOrd="1" presId="urn:microsoft.com/office/officeart/2005/8/layout/hList1"/>
    <dgm:cxn modelId="{C8840273-A5C6-4115-B975-A221DA5D8117}" type="presParOf" srcId="{94C666C5-0351-40D9-9FDB-4534BB268BAC}" destId="{7DAD4B58-6AB5-455F-9147-3835822E76FF}" srcOrd="0" destOrd="0" presId="urn:microsoft.com/office/officeart/2005/8/layout/hList1"/>
    <dgm:cxn modelId="{CFC6E76C-37B6-43F3-A0D8-BB523E46C410}" type="presParOf" srcId="{7DAD4B58-6AB5-455F-9147-3835822E76FF}" destId="{5C971103-32F7-41B8-8BF6-0B97345C7F15}" srcOrd="0" destOrd="0" presId="urn:microsoft.com/office/officeart/2005/8/layout/hList1"/>
    <dgm:cxn modelId="{A661F02B-F1DF-4256-872E-949064840685}" type="presParOf" srcId="{7DAD4B58-6AB5-455F-9147-3835822E76FF}" destId="{7999D569-7235-4AFC-AD0C-031ED9A16D87}" srcOrd="1" destOrd="0" presId="urn:microsoft.com/office/officeart/2005/8/layout/hList1"/>
    <dgm:cxn modelId="{00347364-CBEC-4D04-A710-CB68B60DB48F}" type="presParOf" srcId="{94C666C5-0351-40D9-9FDB-4534BB268BAC}" destId="{9E31DB7C-D89B-4016-B5D6-67BCEC1E9742}" srcOrd="1" destOrd="0" presId="urn:microsoft.com/office/officeart/2005/8/layout/hList1"/>
    <dgm:cxn modelId="{6F97D3D5-3FD5-46D1-8D89-E93D86CD98F2}" type="presParOf" srcId="{94C666C5-0351-40D9-9FDB-4534BB268BAC}" destId="{40B197C5-A42C-4BC6-9BE2-70D74749E027}" srcOrd="2" destOrd="0" presId="urn:microsoft.com/office/officeart/2005/8/layout/hList1"/>
    <dgm:cxn modelId="{57F0BE7A-34DF-4270-9CFA-772CC4E77E99}" type="presParOf" srcId="{40B197C5-A42C-4BC6-9BE2-70D74749E027}" destId="{AEAFCB73-84D5-4720-9EAD-8695E8E2194A}" srcOrd="0" destOrd="0" presId="urn:microsoft.com/office/officeart/2005/8/layout/hList1"/>
    <dgm:cxn modelId="{E9D33C33-B346-4FD4-8A37-136A090B4CE4}" type="presParOf" srcId="{40B197C5-A42C-4BC6-9BE2-70D74749E027}" destId="{AC63754F-1D95-4F26-80A8-139EA33495C2}"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D1691F-9443-42F1-8CEC-A391DE61E2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EDC6B93-82FE-440F-B2CC-01E27F77073D}">
      <dgm:prSet phldrT="[テキスト]" custT="1"/>
      <dgm:spPr>
        <a:solidFill>
          <a:srgbClr val="92D050"/>
        </a:solidFill>
        <a:effectLst>
          <a:innerShdw blurRad="114300">
            <a:srgbClr val="D4D9EC"/>
          </a:innerShdw>
        </a:effectLst>
      </dgm:spPr>
      <dgm:t>
        <a:bodyPr/>
        <a:lstStyle/>
        <a:p>
          <a:pPr algn="ctr"/>
          <a:r>
            <a:rPr kumimoji="1" lang="ja-JP" altLang="en-US" sz="1800" dirty="0" smtClean="0"/>
            <a:t>まとめ</a:t>
          </a:r>
          <a:endParaRPr kumimoji="1" lang="ja-JP" altLang="en-US" sz="1800" dirty="0"/>
        </a:p>
      </dgm:t>
    </dgm:pt>
    <dgm:pt modelId="{3A9DE614-4611-4AB6-844E-FC246DEA934C}" type="parTrans" cxnId="{ABCFE502-2277-424D-8C8F-0561CDCD1437}">
      <dgm:prSet/>
      <dgm:spPr/>
      <dgm:t>
        <a:bodyPr/>
        <a:lstStyle/>
        <a:p>
          <a:endParaRPr kumimoji="1" lang="ja-JP" altLang="en-US" sz="4000"/>
        </a:p>
      </dgm:t>
    </dgm:pt>
    <dgm:pt modelId="{A817FE38-4D83-4AC1-B030-161FDF74F9AF}" type="sibTrans" cxnId="{ABCFE502-2277-424D-8C8F-0561CDCD1437}">
      <dgm:prSet/>
      <dgm:spPr/>
      <dgm:t>
        <a:bodyPr/>
        <a:lstStyle/>
        <a:p>
          <a:endParaRPr kumimoji="1" lang="ja-JP" altLang="en-US" sz="4000"/>
        </a:p>
      </dgm:t>
    </dgm:pt>
    <dgm:pt modelId="{251BBAB9-FD7B-47B9-A0F5-29DA0173DFC3}">
      <dgm:prSet phldrT="[テキスト]" custT="1"/>
      <dgm:spPr>
        <a:solidFill>
          <a:schemeClr val="bg1"/>
        </a:solidFill>
        <a:effectLst>
          <a:innerShdw blurRad="114300">
            <a:schemeClr val="accent6">
              <a:lumMod val="60000"/>
              <a:lumOff val="40000"/>
            </a:schemeClr>
          </a:innerShdw>
        </a:effectLst>
      </dgm:spPr>
      <dgm:t>
        <a:bodyPr anchor="ctr" anchorCtr="0"/>
        <a:lstStyle/>
        <a:p>
          <a:r>
            <a:rPr kumimoji="1" lang="ja-JP" altLang="en-US" sz="1600" dirty="0" smtClean="0"/>
            <a:t>見出し階層を使い、検索されそうなキーワードを盛り込めば、基本的な</a:t>
          </a:r>
          <a:r>
            <a:rPr kumimoji="1" lang="en-US" altLang="ja-JP" sz="1600" dirty="0" smtClean="0"/>
            <a:t>SEO</a:t>
          </a:r>
          <a:r>
            <a:rPr kumimoji="1" lang="ja-JP" altLang="en-US" sz="1600" dirty="0" smtClean="0"/>
            <a:t>対策は出来ています！</a:t>
          </a:r>
          <a:endParaRPr kumimoji="1" lang="ja-JP" altLang="en-US" sz="1600" dirty="0"/>
        </a:p>
      </dgm:t>
    </dgm:pt>
    <dgm:pt modelId="{A342632C-DBB5-4D2D-B58B-402D4103930A}" type="parTrans" cxnId="{15123A26-A420-457F-8647-64F2F8DF2E88}">
      <dgm:prSet/>
      <dgm:spPr/>
      <dgm:t>
        <a:bodyPr/>
        <a:lstStyle/>
        <a:p>
          <a:endParaRPr kumimoji="1" lang="ja-JP" altLang="en-US" sz="4000"/>
        </a:p>
      </dgm:t>
    </dgm:pt>
    <dgm:pt modelId="{AA14C8E4-AC86-4DC4-8858-4BBD3A17E1B3}" type="sibTrans" cxnId="{15123A26-A420-457F-8647-64F2F8DF2E88}">
      <dgm:prSet/>
      <dgm:spPr/>
      <dgm:t>
        <a:bodyPr/>
        <a:lstStyle/>
        <a:p>
          <a:endParaRPr kumimoji="1" lang="ja-JP" altLang="en-US" sz="4000"/>
        </a:p>
      </dgm:t>
    </dgm:pt>
    <dgm:pt modelId="{81F1FC0D-B96D-49EB-A741-2FB65B73CAAB}">
      <dgm:prSet phldrT="[テキスト]" custT="1"/>
      <dgm:spPr>
        <a:solidFill>
          <a:schemeClr val="bg1"/>
        </a:solidFill>
        <a:effectLst>
          <a:innerShdw blurRad="114300">
            <a:schemeClr val="accent6">
              <a:lumMod val="60000"/>
              <a:lumOff val="40000"/>
            </a:schemeClr>
          </a:innerShdw>
        </a:effectLst>
      </dgm:spPr>
      <dgm:t>
        <a:bodyPr anchor="ctr" anchorCtr="0"/>
        <a:lstStyle/>
        <a:p>
          <a:r>
            <a:rPr kumimoji="1" lang="en-US" altLang="ja-JP" sz="1600" dirty="0" smtClean="0"/>
            <a:t>SEO</a:t>
          </a:r>
          <a:r>
            <a:rPr kumimoji="1" lang="ja-JP" altLang="en-US" sz="1600" dirty="0" smtClean="0"/>
            <a:t>対策での強調・視覚的</a:t>
          </a:r>
          <a:r>
            <a:rPr kumimoji="1" lang="en-US" altLang="ja-JP" sz="1600" dirty="0" smtClean="0"/>
            <a:t>PR</a:t>
          </a:r>
          <a:r>
            <a:rPr kumimoji="1" lang="ja-JP" altLang="en-US" sz="1600" dirty="0" smtClean="0"/>
            <a:t>を行う場合は、</a:t>
          </a:r>
          <a:r>
            <a:rPr kumimoji="1" lang="ja-JP" altLang="en-US" sz="1600" b="1" dirty="0" smtClean="0"/>
            <a:t>段落につき</a:t>
          </a:r>
          <a:r>
            <a:rPr kumimoji="1" lang="en-US" altLang="ja-JP" sz="1600" b="1" dirty="0" smtClean="0"/>
            <a:t>1</a:t>
          </a:r>
          <a:r>
            <a:rPr kumimoji="1" lang="ja-JP" altLang="en-US" sz="1600" b="1" dirty="0" smtClean="0"/>
            <a:t>か所</a:t>
          </a:r>
          <a:r>
            <a:rPr kumimoji="1" lang="ja-JP" altLang="en-US" sz="1600" dirty="0" smtClean="0"/>
            <a:t>、</a:t>
          </a:r>
          <a:r>
            <a:rPr kumimoji="1" lang="ja-JP" altLang="en-US" sz="1600" b="0" dirty="0" smtClean="0"/>
            <a:t>ページ表示上</a:t>
          </a:r>
          <a:r>
            <a:rPr kumimoji="1" lang="en-US" altLang="ja-JP" sz="1600" b="1" dirty="0" smtClean="0"/>
            <a:t>1</a:t>
          </a:r>
          <a:r>
            <a:rPr kumimoji="1" lang="ja-JP" altLang="en-US" sz="1600" b="1" dirty="0" smtClean="0"/>
            <a:t>行に収まる長さ</a:t>
          </a:r>
          <a:r>
            <a:rPr kumimoji="1" lang="ja-JP" altLang="en-US" sz="1600" dirty="0" smtClean="0"/>
            <a:t>を目安に行いましょう！</a:t>
          </a:r>
          <a:endParaRPr kumimoji="1" lang="ja-JP" altLang="en-US" sz="1600" dirty="0"/>
        </a:p>
      </dgm:t>
    </dgm:pt>
    <dgm:pt modelId="{4DED03E2-B1DA-4D77-ACCC-6B08E42C9729}" type="parTrans" cxnId="{55A70C25-CACD-4846-B2A3-C1BD6042A8F5}">
      <dgm:prSet/>
      <dgm:spPr/>
      <dgm:t>
        <a:bodyPr/>
        <a:lstStyle/>
        <a:p>
          <a:endParaRPr kumimoji="1" lang="ja-JP" altLang="en-US"/>
        </a:p>
      </dgm:t>
    </dgm:pt>
    <dgm:pt modelId="{DF637979-46A0-4C8A-8A8B-8787747E5F4C}" type="sibTrans" cxnId="{55A70C25-CACD-4846-B2A3-C1BD6042A8F5}">
      <dgm:prSet/>
      <dgm:spPr/>
      <dgm:t>
        <a:bodyPr/>
        <a:lstStyle/>
        <a:p>
          <a:endParaRPr kumimoji="1" lang="ja-JP" altLang="en-US"/>
        </a:p>
      </dgm:t>
    </dgm:pt>
    <dgm:pt modelId="{D19DA99B-771F-4B04-BD48-12D8B92037F6}" type="pres">
      <dgm:prSet presAssocID="{B2D1691F-9443-42F1-8CEC-A391DE61E2F0}" presName="linear" presStyleCnt="0">
        <dgm:presLayoutVars>
          <dgm:animLvl val="lvl"/>
          <dgm:resizeHandles val="exact"/>
        </dgm:presLayoutVars>
      </dgm:prSet>
      <dgm:spPr/>
      <dgm:t>
        <a:bodyPr/>
        <a:lstStyle/>
        <a:p>
          <a:endParaRPr kumimoji="1" lang="ja-JP" altLang="en-US"/>
        </a:p>
      </dgm:t>
    </dgm:pt>
    <dgm:pt modelId="{FEABCA0B-90A6-435D-8D73-126DBD9382BB}" type="pres">
      <dgm:prSet presAssocID="{1EDC6B93-82FE-440F-B2CC-01E27F77073D}" presName="parentText" presStyleLbl="node1" presStyleIdx="0" presStyleCnt="1" custScaleX="140834" custScaleY="110479" custLinFactNeighborX="-17118" custLinFactNeighborY="-18604">
        <dgm:presLayoutVars>
          <dgm:chMax val="0"/>
          <dgm:bulletEnabled val="1"/>
        </dgm:presLayoutVars>
      </dgm:prSet>
      <dgm:spPr/>
      <dgm:t>
        <a:bodyPr/>
        <a:lstStyle/>
        <a:p>
          <a:endParaRPr kumimoji="1" lang="ja-JP" altLang="en-US"/>
        </a:p>
      </dgm:t>
    </dgm:pt>
    <dgm:pt modelId="{5FAE4472-405D-4A80-BFAE-A1B48C979AA5}" type="pres">
      <dgm:prSet presAssocID="{1EDC6B93-82FE-440F-B2CC-01E27F77073D}" presName="childText" presStyleLbl="revTx" presStyleIdx="0" presStyleCnt="1" custScaleY="134373" custLinFactNeighborX="-876" custLinFactNeighborY="-10139">
        <dgm:presLayoutVars>
          <dgm:bulletEnabled val="1"/>
        </dgm:presLayoutVars>
      </dgm:prSet>
      <dgm:spPr/>
      <dgm:t>
        <a:bodyPr/>
        <a:lstStyle/>
        <a:p>
          <a:endParaRPr kumimoji="1" lang="ja-JP" altLang="en-US"/>
        </a:p>
      </dgm:t>
    </dgm:pt>
  </dgm:ptLst>
  <dgm:cxnLst>
    <dgm:cxn modelId="{DE222DC3-B02E-4D91-9ECF-335C43BFBB84}" type="presOf" srcId="{251BBAB9-FD7B-47B9-A0F5-29DA0173DFC3}" destId="{5FAE4472-405D-4A80-BFAE-A1B48C979AA5}" srcOrd="0" destOrd="0" presId="urn:microsoft.com/office/officeart/2005/8/layout/vList2"/>
    <dgm:cxn modelId="{55A70C25-CACD-4846-B2A3-C1BD6042A8F5}" srcId="{1EDC6B93-82FE-440F-B2CC-01E27F77073D}" destId="{81F1FC0D-B96D-49EB-A741-2FB65B73CAAB}" srcOrd="1" destOrd="0" parTransId="{4DED03E2-B1DA-4D77-ACCC-6B08E42C9729}" sibTransId="{DF637979-46A0-4C8A-8A8B-8787747E5F4C}"/>
    <dgm:cxn modelId="{135EF686-B6C4-4194-96EB-C7184E1CB383}" type="presOf" srcId="{B2D1691F-9443-42F1-8CEC-A391DE61E2F0}" destId="{D19DA99B-771F-4B04-BD48-12D8B92037F6}" srcOrd="0" destOrd="0" presId="urn:microsoft.com/office/officeart/2005/8/layout/vList2"/>
    <dgm:cxn modelId="{29F2322A-E25E-48E4-B3AF-475F339A10CB}" type="presOf" srcId="{1EDC6B93-82FE-440F-B2CC-01E27F77073D}" destId="{FEABCA0B-90A6-435D-8D73-126DBD9382BB}" srcOrd="0" destOrd="0" presId="urn:microsoft.com/office/officeart/2005/8/layout/vList2"/>
    <dgm:cxn modelId="{59841CF6-CAA6-4B28-8963-C9C127E797E0}" type="presOf" srcId="{81F1FC0D-B96D-49EB-A741-2FB65B73CAAB}" destId="{5FAE4472-405D-4A80-BFAE-A1B48C979AA5}" srcOrd="0" destOrd="1" presId="urn:microsoft.com/office/officeart/2005/8/layout/vList2"/>
    <dgm:cxn modelId="{15123A26-A420-457F-8647-64F2F8DF2E88}" srcId="{1EDC6B93-82FE-440F-B2CC-01E27F77073D}" destId="{251BBAB9-FD7B-47B9-A0F5-29DA0173DFC3}" srcOrd="0" destOrd="0" parTransId="{A342632C-DBB5-4D2D-B58B-402D4103930A}" sibTransId="{AA14C8E4-AC86-4DC4-8858-4BBD3A17E1B3}"/>
    <dgm:cxn modelId="{ABCFE502-2277-424D-8C8F-0561CDCD1437}" srcId="{B2D1691F-9443-42F1-8CEC-A391DE61E2F0}" destId="{1EDC6B93-82FE-440F-B2CC-01E27F77073D}" srcOrd="0" destOrd="0" parTransId="{3A9DE614-4611-4AB6-844E-FC246DEA934C}" sibTransId="{A817FE38-4D83-4AC1-B030-161FDF74F9AF}"/>
    <dgm:cxn modelId="{56DF6F22-53F8-490F-984B-FE339BFB5D65}" type="presParOf" srcId="{D19DA99B-771F-4B04-BD48-12D8B92037F6}" destId="{FEABCA0B-90A6-435D-8D73-126DBD9382BB}" srcOrd="0" destOrd="0" presId="urn:microsoft.com/office/officeart/2005/8/layout/vList2"/>
    <dgm:cxn modelId="{82EFDC78-ACD9-4B34-ACE8-A3ADDCF0EB68}" type="presParOf" srcId="{D19DA99B-771F-4B04-BD48-12D8B92037F6}" destId="{5FAE4472-405D-4A80-BFAE-A1B48C979AA5}" srcOrd="1" destOrd="0" presId="urn:microsoft.com/office/officeart/2005/8/layout/vList2"/>
  </dgm:cxnLst>
  <dgm:bg>
    <a:solidFill>
      <a:srgbClr val="92D050"/>
    </a:solidFill>
    <a:effectLst>
      <a:innerShdw blurRad="114300">
        <a:srgbClr val="CCFFFF"/>
      </a:innerShdw>
    </a:effect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36938-304A-48A9-BB6C-FD7875210E36}">
      <dsp:nvSpPr>
        <dsp:cNvPr id="0" name=""/>
        <dsp:cNvSpPr/>
      </dsp:nvSpPr>
      <dsp:spPr>
        <a:xfrm>
          <a:off x="0" y="0"/>
          <a:ext cx="5590641" cy="1075136"/>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800" b="1" kern="1200" dirty="0" smtClean="0">
              <a:solidFill>
                <a:schemeClr val="tx1"/>
              </a:solidFill>
            </a:rPr>
            <a:t>１　操作研修テキスト</a:t>
          </a:r>
          <a:r>
            <a:rPr kumimoji="1" lang="en-US" altLang="ja-JP" sz="1800" b="1" kern="1200" dirty="0" smtClean="0">
              <a:solidFill>
                <a:schemeClr val="tx1"/>
              </a:solidFill>
            </a:rPr>
            <a:t/>
          </a:r>
          <a:br>
            <a:rPr kumimoji="1" lang="en-US" altLang="ja-JP" sz="1800" b="1" kern="1200" dirty="0" smtClean="0">
              <a:solidFill>
                <a:schemeClr val="tx1"/>
              </a:solidFill>
            </a:rPr>
          </a:br>
          <a:r>
            <a:rPr kumimoji="1" lang="ja-JP" altLang="en-US" sz="1600" kern="1200" dirty="0" smtClean="0">
              <a:solidFill>
                <a:schemeClr val="accent1">
                  <a:lumMod val="75000"/>
                </a:schemeClr>
              </a:solidFill>
            </a:rPr>
            <a:t>不明な点はまず確認！</a:t>
          </a:r>
        </a:p>
        <a:p>
          <a:pPr marL="0" marR="0" lvl="0" indent="0" algn="l" defTabSz="914400" eaLnBrk="1" fontAlgn="auto" latinLnBrk="0" hangingPunct="1">
            <a:lnSpc>
              <a:spcPct val="100000"/>
            </a:lnSpc>
            <a:spcBef>
              <a:spcPct val="0"/>
            </a:spcBef>
            <a:spcAft>
              <a:spcPts val="0"/>
            </a:spcAft>
            <a:buClrTx/>
            <a:buSzTx/>
            <a:buFontTx/>
            <a:buNone/>
            <a:tabLst/>
            <a:defRPr/>
          </a:pPr>
          <a:r>
            <a:rPr kumimoji="1" lang="en-US" altLang="ja-JP" sz="1600" kern="1200" dirty="0" smtClean="0">
              <a:solidFill>
                <a:schemeClr val="accent1">
                  <a:lumMod val="75000"/>
                </a:schemeClr>
              </a:solidFill>
            </a:rPr>
            <a:t>WEB</a:t>
          </a:r>
          <a:r>
            <a:rPr kumimoji="1" lang="ja-JP" altLang="en-US" sz="1600" kern="1200" dirty="0" smtClean="0">
              <a:solidFill>
                <a:schemeClr val="accent1">
                  <a:lumMod val="75000"/>
                </a:schemeClr>
              </a:solidFill>
            </a:rPr>
            <a:t>ページ作成から公開までの説明</a:t>
          </a:r>
          <a:endParaRPr kumimoji="1" lang="ja-JP" altLang="en-US" sz="1800" b="1" kern="1200" dirty="0">
            <a:solidFill>
              <a:schemeClr val="tx1"/>
            </a:solidFill>
          </a:endParaRPr>
        </a:p>
      </dsp:txBody>
      <dsp:txXfrm>
        <a:off x="1247519" y="0"/>
        <a:ext cx="4343121" cy="1075136"/>
      </dsp:txXfrm>
    </dsp:sp>
    <dsp:sp modelId="{EE892233-C11B-44AD-B0B3-001C9CAF2A82}">
      <dsp:nvSpPr>
        <dsp:cNvPr id="0" name=""/>
        <dsp:cNvSpPr/>
      </dsp:nvSpPr>
      <dsp:spPr>
        <a:xfrm>
          <a:off x="129391" y="20003"/>
          <a:ext cx="1118128" cy="103512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AEB99F-74AC-4627-B1D6-E0517E3A6C31}">
      <dsp:nvSpPr>
        <dsp:cNvPr id="0" name=""/>
        <dsp:cNvSpPr/>
      </dsp:nvSpPr>
      <dsp:spPr>
        <a:xfrm>
          <a:off x="0" y="1204528"/>
          <a:ext cx="5590641" cy="1095308"/>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600" b="1" kern="1200" dirty="0" smtClean="0">
              <a:solidFill>
                <a:schemeClr val="tx1"/>
              </a:solidFill>
            </a:rPr>
            <a:t>２</a:t>
          </a:r>
          <a:r>
            <a:rPr kumimoji="1" lang="ja-JP" altLang="en-US" sz="2000" b="1" kern="1200" dirty="0" smtClean="0">
              <a:solidFill>
                <a:schemeClr val="tx1"/>
              </a:solidFill>
            </a:rPr>
            <a:t>　</a:t>
          </a:r>
          <a:r>
            <a:rPr kumimoji="1" lang="en-US" altLang="ja-JP" sz="2000" b="1" kern="1200" dirty="0" smtClean="0">
              <a:solidFill>
                <a:schemeClr val="tx1"/>
              </a:solidFill>
            </a:rPr>
            <a:t>CMS</a:t>
          </a:r>
          <a:r>
            <a:rPr kumimoji="1" lang="ja-JP" altLang="en-US" sz="2000" b="1" kern="1200" dirty="0" smtClean="0">
              <a:solidFill>
                <a:schemeClr val="tx1"/>
              </a:solidFill>
            </a:rPr>
            <a:t>ポイント集</a:t>
          </a:r>
          <a:r>
            <a:rPr kumimoji="1" lang="en-US" altLang="ja-JP" sz="2000" b="1" kern="1200" dirty="0" smtClean="0">
              <a:solidFill>
                <a:schemeClr val="tx1"/>
              </a:solidFill>
            </a:rPr>
            <a:t/>
          </a:r>
          <a:br>
            <a:rPr kumimoji="1" lang="en-US" altLang="ja-JP" sz="2000" b="1" kern="1200" dirty="0" smtClean="0">
              <a:solidFill>
                <a:schemeClr val="tx1"/>
              </a:solidFill>
            </a:rPr>
          </a:br>
          <a:r>
            <a:rPr kumimoji="1" lang="ja-JP" altLang="en-US" sz="1600" kern="1200" dirty="0" smtClean="0">
              <a:solidFill>
                <a:schemeClr val="accent1">
                  <a:lumMod val="50000"/>
                </a:schemeClr>
              </a:solidFill>
            </a:rPr>
            <a:t>消費者情報担当から、東京くらし</a:t>
          </a:r>
          <a:r>
            <a:rPr kumimoji="1" lang="en-US" altLang="ja-JP" sz="1600" kern="1200" dirty="0" smtClean="0">
              <a:solidFill>
                <a:schemeClr val="accent1">
                  <a:lumMod val="50000"/>
                </a:schemeClr>
              </a:solidFill>
            </a:rPr>
            <a:t>WEB</a:t>
          </a:r>
          <a:r>
            <a:rPr kumimoji="1" lang="ja-JP" altLang="en-US" sz="1600" kern="1200" dirty="0" smtClean="0">
              <a:solidFill>
                <a:schemeClr val="accent1">
                  <a:lumMod val="50000"/>
                </a:schemeClr>
              </a:solidFill>
            </a:rPr>
            <a:t>のページや</a:t>
          </a:r>
          <a:r>
            <a:rPr kumimoji="1" lang="en-US" altLang="ja-JP" sz="1600" kern="1200" dirty="0" smtClean="0">
              <a:solidFill>
                <a:schemeClr val="accent1">
                  <a:lumMod val="50000"/>
                </a:schemeClr>
              </a:solidFill>
            </a:rPr>
            <a:t>CMS</a:t>
          </a:r>
          <a:r>
            <a:rPr kumimoji="1" lang="ja-JP" altLang="en-US" sz="1600" kern="1200" dirty="0" smtClean="0">
              <a:solidFill>
                <a:schemeClr val="accent1">
                  <a:lumMod val="50000"/>
                </a:schemeClr>
              </a:solidFill>
            </a:rPr>
            <a:t>原稿の作成と承認についてご案内</a:t>
          </a:r>
          <a:endParaRPr kumimoji="1" lang="en-US" altLang="ja-JP" sz="2000" b="1" kern="1200" dirty="0" smtClean="0">
            <a:solidFill>
              <a:schemeClr val="tx1"/>
            </a:solidFill>
          </a:endParaRPr>
        </a:p>
      </dsp:txBody>
      <dsp:txXfrm>
        <a:off x="1247519" y="1204528"/>
        <a:ext cx="4343121" cy="1095308"/>
      </dsp:txXfrm>
    </dsp:sp>
    <dsp:sp modelId="{81DFB5B7-F384-4ED1-9A92-BE1BD02AF005}">
      <dsp:nvSpPr>
        <dsp:cNvPr id="0" name=""/>
        <dsp:cNvSpPr/>
      </dsp:nvSpPr>
      <dsp:spPr>
        <a:xfrm>
          <a:off x="129391" y="1234617"/>
          <a:ext cx="1118128" cy="1035129"/>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D2F182-6437-45AA-B9C4-3C52367FB1C0}">
      <dsp:nvSpPr>
        <dsp:cNvPr id="0" name=""/>
        <dsp:cNvSpPr/>
      </dsp:nvSpPr>
      <dsp:spPr>
        <a:xfrm>
          <a:off x="0" y="2429228"/>
          <a:ext cx="5590641" cy="1141799"/>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dirty="0" smtClean="0">
              <a:solidFill>
                <a:schemeClr val="tx1"/>
              </a:solidFill>
            </a:rPr>
            <a:t>３　</a:t>
          </a:r>
          <a:r>
            <a:rPr kumimoji="1" lang="en-US" altLang="ja-JP" sz="1800" b="1" kern="1200" dirty="0" smtClean="0">
              <a:solidFill>
                <a:schemeClr val="tx1"/>
              </a:solidFill>
            </a:rPr>
            <a:t>HP</a:t>
          </a:r>
          <a:r>
            <a:rPr kumimoji="1" lang="ja-JP" altLang="en-US" sz="1800" b="1" kern="1200" dirty="0" smtClean="0">
              <a:solidFill>
                <a:schemeClr val="tx1"/>
              </a:solidFill>
            </a:rPr>
            <a:t>アクセシビリティガイドライン</a:t>
          </a:r>
          <a:r>
            <a:rPr kumimoji="1" lang="en-US" altLang="ja-JP" sz="1800" b="1" kern="1200" dirty="0" smtClean="0">
              <a:solidFill>
                <a:schemeClr val="tx1"/>
              </a:solidFill>
            </a:rPr>
            <a:t/>
          </a:r>
          <a:br>
            <a:rPr kumimoji="1" lang="en-US" altLang="ja-JP" sz="1800" b="1" kern="1200" dirty="0" smtClean="0">
              <a:solidFill>
                <a:schemeClr val="tx1"/>
              </a:solidFill>
            </a:rPr>
          </a:br>
          <a:r>
            <a:rPr kumimoji="1" lang="ja-JP" altLang="en-US" sz="1600" kern="1200" dirty="0" smtClean="0">
              <a:solidFill>
                <a:schemeClr val="accent1">
                  <a:lumMod val="75000"/>
                </a:schemeClr>
              </a:solidFill>
            </a:rPr>
            <a:t>全ての人が情報に問題なくアクセス・平等に利用できるための作成上の注意点</a:t>
          </a:r>
          <a:endParaRPr kumimoji="1" lang="ja-JP" altLang="en-US" sz="1800" b="1" kern="1200" dirty="0">
            <a:solidFill>
              <a:schemeClr val="tx1"/>
            </a:solidFill>
          </a:endParaRPr>
        </a:p>
      </dsp:txBody>
      <dsp:txXfrm>
        <a:off x="1247519" y="2429228"/>
        <a:ext cx="4343121" cy="1141799"/>
      </dsp:txXfrm>
    </dsp:sp>
    <dsp:sp modelId="{3CE4D78F-4D4A-4097-9AC1-88F3238812AB}">
      <dsp:nvSpPr>
        <dsp:cNvPr id="0" name=""/>
        <dsp:cNvSpPr/>
      </dsp:nvSpPr>
      <dsp:spPr>
        <a:xfrm>
          <a:off x="129391" y="2482563"/>
          <a:ext cx="1118128" cy="1035129"/>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40B31-ADAC-4E93-8326-D778023A25F7}">
      <dsp:nvSpPr>
        <dsp:cNvPr id="0" name=""/>
        <dsp:cNvSpPr/>
      </dsp:nvSpPr>
      <dsp:spPr>
        <a:xfrm>
          <a:off x="0" y="88778"/>
          <a:ext cx="8453035" cy="2774707"/>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rPr>
            <a:t>作成する文章に、検索されそうなワードを入れ込む</a:t>
          </a:r>
          <a:endParaRPr kumimoji="1" lang="ja-JP" altLang="en-US" sz="1800" b="1" kern="1200" dirty="0">
            <a:solidFill>
              <a:schemeClr val="tx1"/>
            </a:solidFill>
          </a:endParaRPr>
        </a:p>
      </dsp:txBody>
      <dsp:txXfrm>
        <a:off x="0" y="88778"/>
        <a:ext cx="8453035" cy="1498342"/>
      </dsp:txXfrm>
    </dsp:sp>
    <dsp:sp modelId="{D4FD7884-0C77-4C84-B8DC-F0F09A600C95}">
      <dsp:nvSpPr>
        <dsp:cNvPr id="0" name=""/>
        <dsp:cNvSpPr/>
      </dsp:nvSpPr>
      <dsp:spPr>
        <a:xfrm>
          <a:off x="36559" y="711549"/>
          <a:ext cx="4226517" cy="1912416"/>
        </a:xfrm>
        <a:prstGeom prst="rect">
          <a:avLst/>
        </a:prstGeom>
        <a:solidFill>
          <a:schemeClr val="bg1">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l" defTabSz="711200">
            <a:lnSpc>
              <a:spcPct val="90000"/>
            </a:lnSpc>
            <a:spcBef>
              <a:spcPct val="0"/>
            </a:spcBef>
            <a:spcAft>
              <a:spcPct val="35000"/>
            </a:spcAft>
          </a:pPr>
          <a:r>
            <a:rPr kumimoji="1" lang="ja-JP" altLang="en-US" sz="1600" kern="1200" dirty="0" smtClean="0"/>
            <a:t>・訪問者は、</a:t>
          </a:r>
          <a:r>
            <a:rPr kumimoji="1" lang="ja-JP" altLang="en-US" sz="1600" u="sng" kern="1200" dirty="0" smtClean="0">
              <a:latin typeface="ＭＳ ゴシック" panose="020B0609070205080204" pitchFamily="49" charset="-128"/>
              <a:ea typeface="ＭＳ ゴシック" panose="020B0609070205080204" pitchFamily="49" charset="-128"/>
            </a:rPr>
            <a:t>キーワード検索</a:t>
          </a:r>
          <a:r>
            <a:rPr kumimoji="1" lang="ja-JP" altLang="en-US" sz="1600" kern="1200" dirty="0" smtClean="0"/>
            <a:t>で表示されたリンクから</a:t>
          </a:r>
          <a:r>
            <a:rPr kumimoji="1" lang="ja-JP" altLang="en-US" sz="1600" u="sng" kern="1200" dirty="0" smtClean="0">
              <a:latin typeface="ＭＳ ゴシック" panose="020B0609070205080204" pitchFamily="49" charset="-128"/>
              <a:ea typeface="ＭＳ ゴシック" panose="020B0609070205080204" pitchFamily="49" charset="-128"/>
            </a:rPr>
            <a:t>知りたいこと</a:t>
          </a:r>
          <a:r>
            <a:rPr kumimoji="1" lang="ja-JP" altLang="en-US" sz="1600" kern="1200" dirty="0" smtClean="0"/>
            <a:t>を調べます。</a:t>
          </a:r>
          <a:r>
            <a:rPr kumimoji="1" lang="en-US" altLang="ja-JP" sz="1600" kern="1200" dirty="0" smtClean="0"/>
            <a:t/>
          </a:r>
          <a:br>
            <a:rPr kumimoji="1" lang="en-US" altLang="ja-JP" sz="1600" kern="1200" dirty="0" smtClean="0"/>
          </a:br>
          <a:r>
            <a:rPr kumimoji="1" lang="ja-JP" altLang="en-US" sz="1600" kern="1200" dirty="0" smtClean="0"/>
            <a:t>・検索結果で、上に表示されるページが訪問されやすくなります。</a:t>
          </a:r>
          <a:r>
            <a:rPr kumimoji="1" lang="en-US" altLang="ja-JP" sz="1600" kern="1200" dirty="0" smtClean="0"/>
            <a:t/>
          </a:r>
          <a:br>
            <a:rPr kumimoji="1" lang="en-US" altLang="ja-JP" sz="1600" kern="1200" dirty="0" smtClean="0"/>
          </a:br>
          <a:r>
            <a:rPr kumimoji="1" lang="ja-JP" altLang="en-US" sz="1600" kern="1200" dirty="0" smtClean="0"/>
            <a:t>★</a:t>
          </a:r>
          <a:r>
            <a:rPr kumimoji="1" lang="ja-JP" altLang="en-US" sz="1600" kern="1200" dirty="0" smtClean="0">
              <a:latin typeface="ＭＳ ゴシック" panose="020B0609070205080204" pitchFamily="49" charset="-128"/>
              <a:ea typeface="ＭＳ ゴシック" panose="020B0609070205080204" pitchFamily="49" charset="-128"/>
            </a:rPr>
            <a:t>検索結果上位を狙う</a:t>
          </a:r>
          <a:r>
            <a:rPr kumimoji="1" lang="ja-JP" altLang="en-US" sz="1600" kern="1200" dirty="0" smtClean="0"/>
            <a:t>には？</a:t>
          </a:r>
          <a:endParaRPr kumimoji="1" lang="ja-JP" altLang="en-US" sz="1600" kern="1200" dirty="0"/>
        </a:p>
      </dsp:txBody>
      <dsp:txXfrm>
        <a:off x="36559" y="711549"/>
        <a:ext cx="4226517" cy="1912416"/>
      </dsp:txXfrm>
    </dsp:sp>
    <dsp:sp modelId="{9A6DF276-C7F7-4603-AB73-D64BFDB84C7B}">
      <dsp:nvSpPr>
        <dsp:cNvPr id="0" name=""/>
        <dsp:cNvSpPr/>
      </dsp:nvSpPr>
      <dsp:spPr>
        <a:xfrm>
          <a:off x="4226517" y="715614"/>
          <a:ext cx="4226517" cy="1898874"/>
        </a:xfrm>
        <a:prstGeom prst="rect">
          <a:avLst/>
        </a:prstGeom>
        <a:solidFill>
          <a:srgbClr val="CCFFFF">
            <a:alpha val="90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l" defTabSz="711200">
            <a:lnSpc>
              <a:spcPct val="90000"/>
            </a:lnSpc>
            <a:spcBef>
              <a:spcPct val="0"/>
            </a:spcBef>
            <a:spcAft>
              <a:spcPct val="35000"/>
            </a:spcAft>
          </a:pPr>
          <a:r>
            <a:rPr kumimoji="1" lang="ja-JP" altLang="en-US" sz="1600" u="sng" kern="1200" dirty="0" smtClean="0">
              <a:latin typeface="ＭＳ ゴシック" panose="020B0609070205080204" pitchFamily="49" charset="-128"/>
              <a:ea typeface="ＭＳ ゴシック" panose="020B0609070205080204" pitchFamily="49" charset="-128"/>
            </a:rPr>
            <a:t>キーワード検索されそうな言葉</a:t>
          </a:r>
          <a:r>
            <a:rPr kumimoji="1" lang="ja-JP" altLang="en-US" sz="1600" kern="1200" dirty="0" smtClean="0"/>
            <a:t>を、特に、</a:t>
          </a:r>
          <a:r>
            <a:rPr kumimoji="1" lang="ja-JP" altLang="en-US" sz="1600" u="sng" kern="1200" dirty="0" smtClean="0">
              <a:latin typeface="ＭＳ ゴシック" panose="020B0609070205080204" pitchFamily="49" charset="-128"/>
              <a:ea typeface="ＭＳ ゴシック" panose="020B0609070205080204" pitchFamily="49" charset="-128"/>
            </a:rPr>
            <a:t>ページタイトルやサブタイトル</a:t>
          </a:r>
          <a:r>
            <a:rPr kumimoji="1" lang="ja-JP" altLang="en-US" sz="1600" kern="1200" dirty="0" smtClean="0"/>
            <a:t>に取り入れます。</a:t>
          </a:r>
          <a:endParaRPr kumimoji="1" lang="ja-JP" altLang="en-US" sz="1600" kern="1200" dirty="0"/>
        </a:p>
      </dsp:txBody>
      <dsp:txXfrm>
        <a:off x="4226517" y="715614"/>
        <a:ext cx="4226517" cy="1898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71103-32F7-41B8-8BF6-0B97345C7F15}">
      <dsp:nvSpPr>
        <dsp:cNvPr id="0" name=""/>
        <dsp:cNvSpPr/>
      </dsp:nvSpPr>
      <dsp:spPr>
        <a:xfrm>
          <a:off x="2531" y="19445"/>
          <a:ext cx="2468030" cy="987212"/>
        </a:xfrm>
        <a:prstGeom prst="rect">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ja-JP" altLang="ja-JP" sz="1600" b="1" u="sng" kern="1200" dirty="0" smtClean="0"/>
            <a:t>①見出し階層の設定</a:t>
          </a:r>
          <a:r>
            <a:rPr lang="en-US" altLang="ja-JP" sz="1400" kern="1200" dirty="0" smtClean="0"/>
            <a:t>【SEO</a:t>
          </a:r>
          <a:r>
            <a:rPr lang="ja-JP" altLang="ja-JP" sz="1400" kern="1200" dirty="0" smtClean="0"/>
            <a:t>対策</a:t>
          </a:r>
          <a:r>
            <a:rPr lang="en-US" altLang="ja-JP" sz="1400" kern="1200" dirty="0" smtClean="0"/>
            <a:t>】</a:t>
          </a:r>
          <a:br>
            <a:rPr lang="en-US" altLang="ja-JP" sz="1400" kern="1200" dirty="0" smtClean="0"/>
          </a:br>
          <a:r>
            <a:rPr lang="en-US" altLang="ja-JP" sz="1400" kern="1200" dirty="0" smtClean="0"/>
            <a:t>【</a:t>
          </a:r>
          <a:r>
            <a:rPr lang="ja-JP" altLang="ja-JP" sz="1400" kern="1200" dirty="0" smtClean="0"/>
            <a:t>ユーザビリティ</a:t>
          </a:r>
          <a:r>
            <a:rPr lang="en-US" altLang="ja-JP" sz="1400" kern="1200" dirty="0" smtClean="0"/>
            <a:t>】</a:t>
          </a:r>
          <a:endParaRPr kumimoji="1" lang="ja-JP" altLang="en-US" sz="1400" kern="1200" dirty="0"/>
        </a:p>
      </dsp:txBody>
      <dsp:txXfrm>
        <a:off x="2531" y="19445"/>
        <a:ext cx="2468030" cy="987212"/>
      </dsp:txXfrm>
    </dsp:sp>
    <dsp:sp modelId="{7999D569-7235-4AFC-AD0C-031ED9A16D87}">
      <dsp:nvSpPr>
        <dsp:cNvPr id="0" name=""/>
        <dsp:cNvSpPr/>
      </dsp:nvSpPr>
      <dsp:spPr>
        <a:xfrm>
          <a:off x="2531" y="1006657"/>
          <a:ext cx="2468030" cy="1859051"/>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b="1" kern="1200" dirty="0" smtClean="0"/>
            <a:t>見出し</a:t>
          </a:r>
          <a:r>
            <a:rPr kumimoji="1" lang="ja-JP" altLang="en-US" sz="1400" kern="1200" dirty="0" smtClean="0"/>
            <a:t>は</a:t>
          </a:r>
          <a:r>
            <a:rPr kumimoji="1" lang="ja-JP" altLang="en-US" sz="1400" b="1" kern="1200" dirty="0" smtClean="0"/>
            <a:t>強調</a:t>
          </a:r>
          <a:r>
            <a:rPr kumimoji="1" lang="ja-JP" altLang="en-US" sz="1400" kern="1200" dirty="0" smtClean="0"/>
            <a:t>属性</a:t>
          </a:r>
          <a:endParaRPr kumimoji="1" lang="ja-JP" altLang="en-US" sz="1400" kern="1200" dirty="0"/>
        </a:p>
        <a:p>
          <a:pPr marL="114300" lvl="1" indent="-114300" algn="l" defTabSz="622300">
            <a:lnSpc>
              <a:spcPct val="90000"/>
            </a:lnSpc>
            <a:spcBef>
              <a:spcPct val="0"/>
            </a:spcBef>
            <a:spcAft>
              <a:spcPct val="15000"/>
            </a:spcAft>
            <a:buChar char="••"/>
          </a:pPr>
          <a:r>
            <a:rPr lang="ja-JP" altLang="ja-JP" sz="1400" kern="1200" dirty="0" smtClean="0"/>
            <a:t>文章の構造化の観点から</a:t>
          </a:r>
          <a:r>
            <a:rPr lang="ja-JP" altLang="en-US" sz="1400" kern="1200" dirty="0" smtClean="0"/>
            <a:t>検索</a:t>
          </a:r>
          <a:r>
            <a:rPr lang="en-US" altLang="ja-JP" sz="1400" kern="1200" dirty="0" smtClean="0"/>
            <a:t>AI</a:t>
          </a:r>
          <a:r>
            <a:rPr lang="ja-JP" altLang="en-US" sz="1400" kern="1200" dirty="0" smtClean="0"/>
            <a:t>（</a:t>
          </a:r>
          <a:r>
            <a:rPr lang="ja-JP" altLang="ja-JP" sz="1400" kern="1200" dirty="0" smtClean="0"/>
            <a:t>クローラー</a:t>
          </a:r>
          <a:r>
            <a:rPr lang="ja-JP" altLang="en-US" sz="1400" kern="1200" dirty="0" smtClean="0"/>
            <a:t>）</a:t>
          </a:r>
          <a:r>
            <a:rPr lang="ja-JP" altLang="ja-JP" sz="1400" kern="1200" dirty="0" smtClean="0"/>
            <a:t>に理解されやすい</a:t>
          </a:r>
          <a:endParaRPr kumimoji="1" lang="ja-JP" altLang="en-US" sz="1400" kern="1200" dirty="0"/>
        </a:p>
        <a:p>
          <a:pPr marL="114300" lvl="1" indent="-114300" algn="l" defTabSz="622300">
            <a:lnSpc>
              <a:spcPct val="90000"/>
            </a:lnSpc>
            <a:spcBef>
              <a:spcPct val="0"/>
            </a:spcBef>
            <a:spcAft>
              <a:spcPct val="15000"/>
            </a:spcAft>
            <a:buChar char="••"/>
          </a:pPr>
          <a:r>
            <a:rPr lang="ja-JP" altLang="ja-JP" sz="1400" kern="1200" dirty="0" smtClean="0"/>
            <a:t>利用者が文章を読みやすい</a:t>
          </a:r>
          <a:endParaRPr lang="ja-JP" altLang="ja-JP" sz="1400" kern="1200" dirty="0"/>
        </a:p>
      </dsp:txBody>
      <dsp:txXfrm>
        <a:off x="2531" y="1006657"/>
        <a:ext cx="2468030" cy="1859051"/>
      </dsp:txXfrm>
    </dsp:sp>
    <dsp:sp modelId="{83E2A39F-1C1F-41D2-AF0E-39773BD0EC26}">
      <dsp:nvSpPr>
        <dsp:cNvPr id="0" name=""/>
        <dsp:cNvSpPr/>
      </dsp:nvSpPr>
      <dsp:spPr>
        <a:xfrm>
          <a:off x="2816086" y="19445"/>
          <a:ext cx="2468030" cy="9872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ja-JP" altLang="ja-JP" sz="1600" b="1" u="sng" kern="1200" dirty="0" smtClean="0"/>
            <a:t>②避けるべき強調</a:t>
          </a:r>
          <a:r>
            <a:rPr lang="en-US" altLang="ja-JP" sz="1600" b="1" kern="1200" dirty="0" smtClean="0"/>
            <a:t/>
          </a:r>
          <a:br>
            <a:rPr lang="en-US" altLang="ja-JP" sz="1600" b="1" kern="1200" dirty="0" smtClean="0"/>
          </a:br>
          <a:r>
            <a:rPr lang="en-US" altLang="ja-JP" sz="1400" kern="1200" dirty="0" smtClean="0"/>
            <a:t>【SEO</a:t>
          </a:r>
          <a:r>
            <a:rPr lang="ja-JP" altLang="ja-JP" sz="1400" kern="1200" dirty="0" smtClean="0"/>
            <a:t>対策</a:t>
          </a:r>
          <a:r>
            <a:rPr lang="en-US" altLang="ja-JP" sz="1400" kern="1200" dirty="0" smtClean="0"/>
            <a:t>】</a:t>
          </a:r>
          <a:endParaRPr kumimoji="1" lang="ja-JP" altLang="en-US" sz="1400" kern="1200" dirty="0"/>
        </a:p>
      </dsp:txBody>
      <dsp:txXfrm>
        <a:off x="2816086" y="19445"/>
        <a:ext cx="2468030" cy="987212"/>
      </dsp:txXfrm>
    </dsp:sp>
    <dsp:sp modelId="{8C631054-1BF1-4A8A-A20A-08D62200EE52}">
      <dsp:nvSpPr>
        <dsp:cNvPr id="0" name=""/>
        <dsp:cNvSpPr/>
      </dsp:nvSpPr>
      <dsp:spPr>
        <a:xfrm>
          <a:off x="2816086" y="1006657"/>
          <a:ext cx="2468030" cy="18590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ja-JP" altLang="ja-JP" sz="1400" kern="1200" dirty="0" smtClean="0"/>
            <a:t>強調属性同士（見出し＋</a:t>
          </a:r>
          <a:r>
            <a:rPr lang="ja-JP" altLang="en-US" sz="1400" kern="1200" dirty="0" smtClean="0"/>
            <a:t>太字</a:t>
          </a:r>
          <a:r>
            <a:rPr lang="ja-JP" altLang="ja-JP" sz="1400" kern="1200" dirty="0" smtClean="0"/>
            <a:t>）</a:t>
          </a:r>
          <a:r>
            <a:rPr lang="ja-JP" altLang="en-US" sz="1400" kern="1200" dirty="0" smtClean="0"/>
            <a:t>の</a:t>
          </a:r>
          <a:r>
            <a:rPr lang="ja-JP" altLang="ja-JP" sz="1400" b="1" kern="1200" dirty="0" smtClean="0"/>
            <a:t>二重強調</a:t>
          </a:r>
          <a:r>
            <a:rPr lang="ja-JP" altLang="en-US" sz="1400" b="0" kern="1200" dirty="0" smtClean="0"/>
            <a:t>は</a:t>
          </a:r>
          <a:r>
            <a:rPr lang="en-US" altLang="ja-JP" sz="1400" b="0" kern="1200" dirty="0" smtClean="0"/>
            <a:t>NG</a:t>
          </a:r>
          <a:endParaRPr kumimoji="1" lang="ja-JP" altLang="en-US" sz="1400" b="0" kern="1200" dirty="0"/>
        </a:p>
        <a:p>
          <a:pPr marL="114300" lvl="1" indent="-114300" algn="l" defTabSz="622300">
            <a:lnSpc>
              <a:spcPct val="90000"/>
            </a:lnSpc>
            <a:spcBef>
              <a:spcPct val="0"/>
            </a:spcBef>
            <a:spcAft>
              <a:spcPct val="15000"/>
            </a:spcAft>
            <a:buChar char="••"/>
          </a:pPr>
          <a:r>
            <a:rPr lang="ja-JP" altLang="ja-JP" sz="1400" kern="1200" dirty="0" smtClean="0"/>
            <a:t>不要な個所への強調（画像への</a:t>
          </a:r>
          <a:r>
            <a:rPr lang="en-US" altLang="ja-JP" sz="1400" kern="1200" dirty="0" smtClean="0"/>
            <a:t>strong</a:t>
          </a:r>
          <a:r>
            <a:rPr lang="ja-JP" altLang="ja-JP" sz="1400" kern="1200" dirty="0" smtClean="0"/>
            <a:t>属性　等）</a:t>
          </a:r>
          <a:r>
            <a:rPr lang="ja-JP" altLang="en-US" sz="1400" b="0" kern="1200" dirty="0" smtClean="0"/>
            <a:t>は</a:t>
          </a:r>
          <a:r>
            <a:rPr lang="en-US" altLang="ja-JP" sz="1400" b="0" kern="1200" dirty="0" smtClean="0"/>
            <a:t>NG</a:t>
          </a:r>
          <a:endParaRPr lang="ja-JP" altLang="ja-JP" sz="1400" kern="1200" dirty="0"/>
        </a:p>
      </dsp:txBody>
      <dsp:txXfrm>
        <a:off x="2816086" y="1006657"/>
        <a:ext cx="2468030" cy="1859051"/>
      </dsp:txXfrm>
    </dsp:sp>
    <dsp:sp modelId="{AEAFCB73-84D5-4720-9EAD-8695E8E2194A}">
      <dsp:nvSpPr>
        <dsp:cNvPr id="0" name=""/>
        <dsp:cNvSpPr/>
      </dsp:nvSpPr>
      <dsp:spPr>
        <a:xfrm>
          <a:off x="5629641" y="19445"/>
          <a:ext cx="2468030" cy="9872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ja-JP" altLang="ja-JP" sz="1600" b="1" u="sng" kern="1200" dirty="0" smtClean="0"/>
            <a:t>③</a:t>
          </a:r>
          <a:r>
            <a:rPr lang="ja-JP" altLang="en-US" sz="1600" b="1" u="sng" kern="1200" dirty="0" smtClean="0"/>
            <a:t>太字（強調）</a:t>
          </a:r>
          <a:r>
            <a:rPr lang="ja-JP" altLang="ja-JP" sz="1600" b="1" u="sng" kern="1200" dirty="0" smtClean="0"/>
            <a:t>は</a:t>
          </a:r>
          <a:r>
            <a:rPr lang="en-US" altLang="ja-JP" sz="1600" b="1" u="sng" kern="1200" dirty="0" smtClean="0"/>
            <a:t/>
          </a:r>
          <a:br>
            <a:rPr lang="en-US" altLang="ja-JP" sz="1600" b="1" u="sng" kern="1200" dirty="0" smtClean="0"/>
          </a:br>
          <a:r>
            <a:rPr lang="ja-JP" altLang="en-US" sz="1600" b="1" u="sng" kern="1200" dirty="0" smtClean="0"/>
            <a:t>限定して</a:t>
          </a:r>
          <a:r>
            <a:rPr lang="en-US" altLang="ja-JP" sz="1600" b="1" u="sng" kern="1200" dirty="0" smtClean="0"/>
            <a:t/>
          </a:r>
          <a:br>
            <a:rPr lang="en-US" altLang="ja-JP" sz="1600" b="1" u="sng" kern="1200" dirty="0" smtClean="0"/>
          </a:br>
          <a:r>
            <a:rPr lang="en-US" altLang="ja-JP" sz="1400" kern="1200" dirty="0" smtClean="0"/>
            <a:t>【SEO</a:t>
          </a:r>
          <a:r>
            <a:rPr lang="ja-JP" altLang="ja-JP" sz="1400" kern="1200" dirty="0" smtClean="0"/>
            <a:t>対策</a:t>
          </a:r>
          <a:r>
            <a:rPr lang="en-US" altLang="ja-JP" sz="1400" kern="1200" dirty="0" smtClean="0"/>
            <a:t>】</a:t>
          </a:r>
          <a:endParaRPr kumimoji="1" lang="ja-JP" altLang="en-US" sz="1400" kern="1200" dirty="0"/>
        </a:p>
      </dsp:txBody>
      <dsp:txXfrm>
        <a:off x="5629641" y="19445"/>
        <a:ext cx="2468030" cy="987212"/>
      </dsp:txXfrm>
    </dsp:sp>
    <dsp:sp modelId="{AC63754F-1D95-4F26-80A8-139EA33495C2}">
      <dsp:nvSpPr>
        <dsp:cNvPr id="0" name=""/>
        <dsp:cNvSpPr/>
      </dsp:nvSpPr>
      <dsp:spPr>
        <a:xfrm>
          <a:off x="5629641" y="1006657"/>
          <a:ext cx="2468030" cy="18590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ja-JP" altLang="ja-JP" sz="1400" b="1" kern="1200" dirty="0" smtClean="0"/>
            <a:t>太字</a:t>
          </a:r>
          <a:r>
            <a:rPr lang="ja-JP" altLang="en-US" sz="1400" kern="1200" dirty="0" smtClean="0"/>
            <a:t>（</a:t>
          </a:r>
          <a:r>
            <a:rPr lang="en-US" altLang="ja-JP" sz="1400" kern="1200" dirty="0" smtClean="0"/>
            <a:t>strong</a:t>
          </a:r>
          <a:r>
            <a:rPr lang="ja-JP" altLang="en-US" sz="1400" kern="1200" dirty="0" smtClean="0"/>
            <a:t>）は</a:t>
          </a:r>
          <a:r>
            <a:rPr lang="ja-JP" altLang="ja-JP" sz="1400" b="1" kern="1200" dirty="0" smtClean="0"/>
            <a:t>強調</a:t>
          </a:r>
          <a:r>
            <a:rPr lang="ja-JP" altLang="en-US" sz="1400" kern="1200" dirty="0" smtClean="0"/>
            <a:t>属性</a:t>
          </a:r>
          <a:endParaRPr kumimoji="1" lang="ja-JP" altLang="en-US" sz="1400" kern="1200" dirty="0"/>
        </a:p>
        <a:p>
          <a:pPr marL="114300" lvl="1" indent="-114300" algn="l" defTabSz="622300">
            <a:lnSpc>
              <a:spcPct val="90000"/>
            </a:lnSpc>
            <a:spcBef>
              <a:spcPct val="0"/>
            </a:spcBef>
            <a:spcAft>
              <a:spcPct val="15000"/>
            </a:spcAft>
            <a:buChar char="••"/>
          </a:pPr>
          <a:r>
            <a:rPr lang="ja-JP" altLang="ja-JP" sz="1400" kern="1200" dirty="0" smtClean="0"/>
            <a:t>強調効果は多いと</a:t>
          </a:r>
          <a:r>
            <a:rPr lang="ja-JP" altLang="en-US" sz="1400" kern="1200" dirty="0" smtClean="0"/>
            <a:t>検索</a:t>
          </a:r>
          <a:r>
            <a:rPr lang="en-US" altLang="ja-JP" sz="1400" kern="1200" dirty="0" smtClean="0"/>
            <a:t>AI</a:t>
          </a:r>
          <a:r>
            <a:rPr lang="ja-JP" altLang="en-US" sz="1400" kern="1200" dirty="0" smtClean="0"/>
            <a:t>（クローラー）が</a:t>
          </a:r>
          <a:r>
            <a:rPr lang="ja-JP" altLang="ja-JP" sz="1400" kern="1200" dirty="0" smtClean="0"/>
            <a:t>途中で解析しなくなる</a:t>
          </a:r>
          <a:r>
            <a:rPr lang="ja-JP" altLang="en-US" sz="1400" kern="1200" dirty="0" smtClean="0"/>
            <a:t>。☞</a:t>
          </a:r>
          <a:r>
            <a:rPr lang="ja-JP" altLang="ja-JP" sz="1400" kern="1200" dirty="0" smtClean="0"/>
            <a:t>できるだけ「短文」で「少なく」が効果的</a:t>
          </a:r>
          <a:endParaRPr lang="ja-JP" altLang="ja-JP" sz="1400" kern="1200" dirty="0"/>
        </a:p>
      </dsp:txBody>
      <dsp:txXfrm>
        <a:off x="5629641" y="1006657"/>
        <a:ext cx="2468030" cy="18590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71103-32F7-41B8-8BF6-0B97345C7F15}">
      <dsp:nvSpPr>
        <dsp:cNvPr id="0" name=""/>
        <dsp:cNvSpPr/>
      </dsp:nvSpPr>
      <dsp:spPr>
        <a:xfrm>
          <a:off x="25" y="116357"/>
          <a:ext cx="2460923" cy="863447"/>
        </a:xfrm>
        <a:prstGeom prst="rect">
          <a:avLst/>
        </a:prstGeom>
        <a:solidFill>
          <a:srgbClr val="FF99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ja-JP" altLang="ja-JP" sz="1600" b="1" u="sng" kern="1200" dirty="0" smtClean="0"/>
            <a:t>④赤字等</a:t>
          </a:r>
          <a:r>
            <a:rPr lang="ja-JP" altLang="en-US" sz="1600" b="1" u="sng" kern="1200" dirty="0" smtClean="0"/>
            <a:t>で</a:t>
          </a:r>
          <a:r>
            <a:rPr lang="ja-JP" altLang="ja-JP" sz="1600" b="1" u="sng" kern="1200" dirty="0" smtClean="0"/>
            <a:t>の</a:t>
          </a:r>
          <a:r>
            <a:rPr lang="en-US" altLang="ja-JP" sz="1600" b="1" u="sng" kern="1200" dirty="0" smtClean="0"/>
            <a:t/>
          </a:r>
          <a:br>
            <a:rPr lang="en-US" altLang="ja-JP" sz="1600" b="1" u="sng" kern="1200" dirty="0" smtClean="0"/>
          </a:br>
          <a:r>
            <a:rPr lang="ja-JP" altLang="ja-JP" sz="1600" b="1" u="sng" kern="1200" dirty="0" smtClean="0"/>
            <a:t>視覚的</a:t>
          </a:r>
          <a:r>
            <a:rPr lang="en-US" altLang="ja-JP" sz="1600" b="1" u="sng" kern="1200" dirty="0" smtClean="0"/>
            <a:t>PR</a:t>
          </a:r>
          <a:r>
            <a:rPr lang="ja-JP" altLang="en-US" sz="1600" b="1" u="sng" kern="1200" dirty="0" smtClean="0"/>
            <a:t>は限定して</a:t>
          </a:r>
          <a:r>
            <a:rPr lang="en-US" altLang="ja-JP" sz="1600" u="sng" kern="1200" dirty="0" smtClean="0"/>
            <a:t/>
          </a:r>
          <a:br>
            <a:rPr lang="en-US" altLang="ja-JP" sz="1600" u="sng" kern="1200" dirty="0" smtClean="0"/>
          </a:br>
          <a:r>
            <a:rPr lang="en-US" altLang="ja-JP" sz="1400" kern="1200" dirty="0" smtClean="0"/>
            <a:t>【</a:t>
          </a:r>
          <a:r>
            <a:rPr lang="ja-JP" altLang="ja-JP" sz="1400" kern="1200" dirty="0" smtClean="0"/>
            <a:t>ユーザビリティ</a:t>
          </a:r>
          <a:r>
            <a:rPr lang="en-US" altLang="ja-JP" sz="1400" kern="1200" dirty="0" smtClean="0"/>
            <a:t>】</a:t>
          </a:r>
          <a:endParaRPr kumimoji="1" lang="ja-JP" altLang="en-US" sz="1400" kern="1200" dirty="0"/>
        </a:p>
      </dsp:txBody>
      <dsp:txXfrm>
        <a:off x="25" y="116357"/>
        <a:ext cx="2460923" cy="863447"/>
      </dsp:txXfrm>
    </dsp:sp>
    <dsp:sp modelId="{7999D569-7235-4AFC-AD0C-031ED9A16D87}">
      <dsp:nvSpPr>
        <dsp:cNvPr id="0" name=""/>
        <dsp:cNvSpPr/>
      </dsp:nvSpPr>
      <dsp:spPr>
        <a:xfrm>
          <a:off x="25" y="979805"/>
          <a:ext cx="2460923" cy="2069729"/>
        </a:xfrm>
        <a:prstGeom prst="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ja-JP" altLang="ja-JP" sz="1300" b="1" kern="1200" dirty="0" smtClean="0"/>
            <a:t>赤字</a:t>
          </a:r>
          <a:r>
            <a:rPr lang="ja-JP" altLang="en-US" sz="1300" kern="1200" dirty="0" smtClean="0"/>
            <a:t>に強調</a:t>
          </a:r>
          <a:r>
            <a:rPr lang="ja-JP" altLang="ja-JP" sz="1300" kern="1200" dirty="0" smtClean="0"/>
            <a:t>属性は</a:t>
          </a:r>
          <a:r>
            <a:rPr lang="ja-JP" altLang="ja-JP" sz="1300" b="1" kern="1200" dirty="0" smtClean="0"/>
            <a:t>ない</a:t>
          </a:r>
          <a:endParaRPr kumimoji="1" lang="ja-JP" altLang="en-US" sz="1300" b="1" kern="1200" dirty="0"/>
        </a:p>
        <a:p>
          <a:pPr marL="114300" lvl="1" indent="-114300" algn="l" defTabSz="577850">
            <a:lnSpc>
              <a:spcPct val="90000"/>
            </a:lnSpc>
            <a:spcBef>
              <a:spcPct val="0"/>
            </a:spcBef>
            <a:spcAft>
              <a:spcPct val="15000"/>
            </a:spcAft>
            <a:buChar char="••"/>
          </a:pPr>
          <a:r>
            <a:rPr lang="en-US" altLang="ja-JP" sz="1300" kern="1200" dirty="0" smtClean="0"/>
            <a:t>CMS</a:t>
          </a:r>
          <a:r>
            <a:rPr lang="ja-JP" altLang="en-US" sz="1300" kern="1200" dirty="0" smtClean="0"/>
            <a:t>で選択可の色彩</a:t>
          </a:r>
          <a:r>
            <a:rPr lang="ja-JP" altLang="ja-JP" sz="1300" kern="1200" dirty="0" smtClean="0"/>
            <a:t>は、アクセシビリティ上問題な</a:t>
          </a:r>
          <a:r>
            <a:rPr lang="ja-JP" altLang="en-US" sz="1300" kern="1200" dirty="0" smtClean="0"/>
            <a:t>し</a:t>
          </a:r>
          <a:endParaRPr kumimoji="1" lang="ja-JP" altLang="en-US" sz="1300" kern="1200" dirty="0"/>
        </a:p>
        <a:p>
          <a:pPr marL="114300" lvl="1" indent="-114300" algn="l" defTabSz="577850">
            <a:lnSpc>
              <a:spcPct val="90000"/>
            </a:lnSpc>
            <a:spcBef>
              <a:spcPct val="0"/>
            </a:spcBef>
            <a:spcAft>
              <a:spcPct val="15000"/>
            </a:spcAft>
            <a:buChar char="••"/>
          </a:pPr>
          <a:r>
            <a:rPr lang="ja-JP" altLang="en-US" sz="1300" kern="1200" dirty="0" smtClean="0"/>
            <a:t>視覚的</a:t>
          </a:r>
          <a:r>
            <a:rPr lang="en-US" altLang="ja-JP" sz="1300" kern="1200" dirty="0" smtClean="0"/>
            <a:t>PR</a:t>
          </a:r>
          <a:r>
            <a:rPr lang="ja-JP" altLang="en-US" sz="1300" kern="1200" dirty="0" smtClean="0"/>
            <a:t>の多用は、読む人かえって</a:t>
          </a:r>
          <a:r>
            <a:rPr lang="ja-JP" altLang="ja-JP" sz="1300" kern="1200" dirty="0" smtClean="0"/>
            <a:t>分かりづらくなる</a:t>
          </a:r>
          <a:endParaRPr kumimoji="1" lang="ja-JP" altLang="en-US" sz="1300" kern="1200" dirty="0"/>
        </a:p>
        <a:p>
          <a:pPr marL="114300" lvl="1" indent="-114300" algn="l" defTabSz="577850">
            <a:lnSpc>
              <a:spcPct val="90000"/>
            </a:lnSpc>
            <a:spcBef>
              <a:spcPct val="0"/>
            </a:spcBef>
            <a:spcAft>
              <a:spcPct val="15000"/>
            </a:spcAft>
            <a:buChar char="••"/>
          </a:pPr>
          <a:r>
            <a:rPr kumimoji="1" lang="ja-JP" altLang="en-US" sz="1300" b="1" kern="1200" dirty="0" smtClean="0"/>
            <a:t>下線</a:t>
          </a:r>
          <a:r>
            <a:rPr kumimoji="1" lang="ja-JP" altLang="en-US" sz="1300" kern="1200" dirty="0" smtClean="0"/>
            <a:t>は</a:t>
          </a:r>
          <a:r>
            <a:rPr kumimoji="1" lang="en-US" altLang="ja-JP" sz="1300" kern="1200" dirty="0" smtClean="0"/>
            <a:t>URL</a:t>
          </a:r>
          <a:r>
            <a:rPr kumimoji="1" lang="ja-JP" altLang="en-US" sz="1300" kern="1200" dirty="0" smtClean="0"/>
            <a:t>と混同するので視覚的</a:t>
          </a:r>
          <a:r>
            <a:rPr kumimoji="1" lang="en-US" altLang="ja-JP" sz="1300" kern="1200" dirty="0" smtClean="0"/>
            <a:t>PR</a:t>
          </a:r>
          <a:r>
            <a:rPr kumimoji="1" lang="ja-JP" altLang="en-US" sz="1300" kern="1200" dirty="0" err="1" smtClean="0"/>
            <a:t>には</a:t>
          </a:r>
          <a:r>
            <a:rPr kumimoji="1" lang="ja-JP" altLang="en-US" sz="1300" kern="1200" dirty="0" smtClean="0"/>
            <a:t>使用しない</a:t>
          </a:r>
          <a:endParaRPr kumimoji="1" lang="ja-JP" altLang="en-US" sz="1300" kern="1200" dirty="0"/>
        </a:p>
      </dsp:txBody>
      <dsp:txXfrm>
        <a:off x="25" y="979805"/>
        <a:ext cx="2460923" cy="2069729"/>
      </dsp:txXfrm>
    </dsp:sp>
    <dsp:sp modelId="{AEAFCB73-84D5-4720-9EAD-8695E8E2194A}">
      <dsp:nvSpPr>
        <dsp:cNvPr id="0" name=""/>
        <dsp:cNvSpPr/>
      </dsp:nvSpPr>
      <dsp:spPr>
        <a:xfrm>
          <a:off x="2805503" y="116357"/>
          <a:ext cx="2460923" cy="8634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ja-JP" altLang="en-US" sz="1300" b="1" kern="1200" dirty="0" smtClean="0"/>
            <a:t>⑤</a:t>
          </a:r>
          <a:r>
            <a:rPr lang="ja-JP" altLang="ja-JP" sz="1300" b="1" kern="1200" dirty="0" smtClean="0"/>
            <a:t>本文</a:t>
          </a:r>
          <a:r>
            <a:rPr lang="ja-JP" altLang="en-US" sz="1300" b="1" kern="1200" dirty="0" smtClean="0"/>
            <a:t>・</a:t>
          </a:r>
          <a:r>
            <a:rPr lang="ja-JP" altLang="ja-JP" sz="1300" b="1" kern="1200" dirty="0" smtClean="0"/>
            <a:t>タイトル</a:t>
          </a:r>
          <a:r>
            <a:rPr lang="ja-JP" altLang="en-US" sz="1300" b="1" kern="1200" dirty="0" smtClean="0"/>
            <a:t>間での</a:t>
          </a:r>
          <a:r>
            <a:rPr lang="ja-JP" altLang="ja-JP" sz="1300" b="1" kern="1200" dirty="0" smtClean="0"/>
            <a:t>同語句</a:t>
          </a:r>
          <a:r>
            <a:rPr lang="ja-JP" altLang="en-US" sz="1300" b="1" kern="1200" dirty="0" smtClean="0"/>
            <a:t>の</a:t>
          </a:r>
          <a:r>
            <a:rPr lang="ja-JP" altLang="ja-JP" sz="1300" b="1" kern="1200" dirty="0" smtClean="0"/>
            <a:t>重複は</a:t>
          </a:r>
          <a:r>
            <a:rPr lang="ja-JP" altLang="en-US" sz="1300" b="1" kern="1200" dirty="0" smtClean="0"/>
            <a:t>可</a:t>
          </a:r>
          <a:r>
            <a:rPr lang="en-US" altLang="ja-JP" sz="1300" b="1" kern="1200" dirty="0" smtClean="0"/>
            <a:t/>
          </a:r>
          <a:br>
            <a:rPr lang="en-US" altLang="ja-JP" sz="1300" b="1" kern="1200" dirty="0" smtClean="0"/>
          </a:br>
          <a:r>
            <a:rPr lang="en-US" altLang="ja-JP" sz="1300" kern="1200" dirty="0" smtClean="0"/>
            <a:t>【SEO</a:t>
          </a:r>
          <a:r>
            <a:rPr lang="ja-JP" altLang="ja-JP" sz="1300" kern="1200" dirty="0" smtClean="0"/>
            <a:t>対策</a:t>
          </a:r>
          <a:r>
            <a:rPr lang="en-US" altLang="ja-JP" sz="1300" kern="1200" dirty="0" smtClean="0"/>
            <a:t>】</a:t>
          </a:r>
          <a:endParaRPr kumimoji="1" lang="ja-JP" altLang="en-US" sz="1300" kern="1200" dirty="0"/>
        </a:p>
      </dsp:txBody>
      <dsp:txXfrm>
        <a:off x="2805503" y="116357"/>
        <a:ext cx="2460923" cy="863447"/>
      </dsp:txXfrm>
    </dsp:sp>
    <dsp:sp modelId="{AC63754F-1D95-4F26-80A8-139EA33495C2}">
      <dsp:nvSpPr>
        <dsp:cNvPr id="0" name=""/>
        <dsp:cNvSpPr/>
      </dsp:nvSpPr>
      <dsp:spPr>
        <a:xfrm>
          <a:off x="2805478" y="979805"/>
          <a:ext cx="2460923" cy="20697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ja-JP" altLang="en-US" sz="1300" kern="1200" dirty="0" smtClean="0"/>
            <a:t>ただし</a:t>
          </a:r>
          <a:r>
            <a:rPr lang="ja-JP" altLang="ja-JP" sz="1300" kern="1200" dirty="0" smtClean="0"/>
            <a:t>本文中に何度も同じ語句が重複するのは、</a:t>
          </a:r>
          <a:r>
            <a:rPr lang="ja-JP" altLang="en-US" sz="1300" kern="1200" dirty="0" smtClean="0"/>
            <a:t>検索</a:t>
          </a:r>
          <a:r>
            <a:rPr lang="en-US" altLang="ja-JP" sz="1300" kern="1200" dirty="0" smtClean="0"/>
            <a:t>AI</a:t>
          </a:r>
          <a:r>
            <a:rPr lang="ja-JP" altLang="en-US" sz="1300" kern="1200" dirty="0" smtClean="0"/>
            <a:t>（クローラー）が良いこととは受け止めない</a:t>
          </a:r>
          <a:endParaRPr kumimoji="1" lang="ja-JP" altLang="en-US" sz="1300" kern="1200" dirty="0"/>
        </a:p>
      </dsp:txBody>
      <dsp:txXfrm>
        <a:off x="2805478" y="979805"/>
        <a:ext cx="2460923" cy="20697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BCA0B-90A6-435D-8D73-126DBD9382BB}">
      <dsp:nvSpPr>
        <dsp:cNvPr id="0" name=""/>
        <dsp:cNvSpPr/>
      </dsp:nvSpPr>
      <dsp:spPr>
        <a:xfrm>
          <a:off x="0" y="0"/>
          <a:ext cx="2953109" cy="265298"/>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a:innerShdw blurRad="114300">
            <a:srgbClr val="D4D9EC"/>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まとめ</a:t>
          </a:r>
          <a:endParaRPr kumimoji="1" lang="ja-JP" altLang="en-US" sz="1800" kern="1200" dirty="0"/>
        </a:p>
      </dsp:txBody>
      <dsp:txXfrm>
        <a:off x="12951" y="12951"/>
        <a:ext cx="2927207" cy="239396"/>
      </dsp:txXfrm>
    </dsp:sp>
    <dsp:sp modelId="{5FAE4472-405D-4A80-BFAE-A1B48C979AA5}">
      <dsp:nvSpPr>
        <dsp:cNvPr id="0" name=""/>
        <dsp:cNvSpPr/>
      </dsp:nvSpPr>
      <dsp:spPr>
        <a:xfrm>
          <a:off x="0" y="243128"/>
          <a:ext cx="2953109" cy="2801353"/>
        </a:xfrm>
        <a:prstGeom prst="rect">
          <a:avLst/>
        </a:prstGeom>
        <a:solidFill>
          <a:schemeClr val="bg1"/>
        </a:solidFill>
        <a:ln>
          <a:noFill/>
        </a:ln>
        <a:effectLst>
          <a:innerShdw blurRad="114300">
            <a:schemeClr val="accent6">
              <a:lumMod val="60000"/>
              <a:lumOff val="40000"/>
            </a:schemeClr>
          </a:innerShdw>
        </a:effectLst>
      </dsp:spPr>
      <dsp:style>
        <a:lnRef idx="0">
          <a:scrgbClr r="0" g="0" b="0"/>
        </a:lnRef>
        <a:fillRef idx="0">
          <a:scrgbClr r="0" g="0" b="0"/>
        </a:fillRef>
        <a:effectRef idx="0">
          <a:scrgbClr r="0" g="0" b="0"/>
        </a:effectRef>
        <a:fontRef idx="minor"/>
      </dsp:style>
      <dsp:txBody>
        <a:bodyPr spcFirstLastPara="0" vert="horz" wrap="square" lIns="93761" tIns="20320" rIns="113792" bIns="20320" numCol="1" spcCol="1270" anchor="ctr" anchorCtr="0">
          <a:noAutofit/>
        </a:bodyPr>
        <a:lstStyle/>
        <a:p>
          <a:pPr marL="171450" lvl="1" indent="-171450" algn="l" defTabSz="711200">
            <a:lnSpc>
              <a:spcPct val="90000"/>
            </a:lnSpc>
            <a:spcBef>
              <a:spcPct val="0"/>
            </a:spcBef>
            <a:spcAft>
              <a:spcPct val="20000"/>
            </a:spcAft>
            <a:buChar char="••"/>
          </a:pPr>
          <a:r>
            <a:rPr kumimoji="1" lang="ja-JP" altLang="en-US" sz="1600" kern="1200" dirty="0" smtClean="0"/>
            <a:t>見出し階層を使い、検索されそうなキーワードを盛り込めば、基本的な</a:t>
          </a:r>
          <a:r>
            <a:rPr kumimoji="1" lang="en-US" altLang="ja-JP" sz="1600" kern="1200" dirty="0" smtClean="0"/>
            <a:t>SEO</a:t>
          </a:r>
          <a:r>
            <a:rPr kumimoji="1" lang="ja-JP" altLang="en-US" sz="1600" kern="1200" dirty="0" smtClean="0"/>
            <a:t>対策は出来ています！</a:t>
          </a:r>
          <a:endParaRPr kumimoji="1" lang="ja-JP" altLang="en-US" sz="1600" kern="1200" dirty="0"/>
        </a:p>
        <a:p>
          <a:pPr marL="171450" lvl="1" indent="-171450" algn="l" defTabSz="711200">
            <a:lnSpc>
              <a:spcPct val="90000"/>
            </a:lnSpc>
            <a:spcBef>
              <a:spcPct val="0"/>
            </a:spcBef>
            <a:spcAft>
              <a:spcPct val="20000"/>
            </a:spcAft>
            <a:buChar char="••"/>
          </a:pPr>
          <a:r>
            <a:rPr kumimoji="1" lang="en-US" altLang="ja-JP" sz="1600" kern="1200" dirty="0" smtClean="0"/>
            <a:t>SEO</a:t>
          </a:r>
          <a:r>
            <a:rPr kumimoji="1" lang="ja-JP" altLang="en-US" sz="1600" kern="1200" dirty="0" smtClean="0"/>
            <a:t>対策での強調・視覚的</a:t>
          </a:r>
          <a:r>
            <a:rPr kumimoji="1" lang="en-US" altLang="ja-JP" sz="1600" kern="1200" dirty="0" smtClean="0"/>
            <a:t>PR</a:t>
          </a:r>
          <a:r>
            <a:rPr kumimoji="1" lang="ja-JP" altLang="en-US" sz="1600" kern="1200" dirty="0" smtClean="0"/>
            <a:t>を行う場合は、</a:t>
          </a:r>
          <a:r>
            <a:rPr kumimoji="1" lang="ja-JP" altLang="en-US" sz="1600" b="1" kern="1200" dirty="0" smtClean="0"/>
            <a:t>段落につき</a:t>
          </a:r>
          <a:r>
            <a:rPr kumimoji="1" lang="en-US" altLang="ja-JP" sz="1600" b="1" kern="1200" dirty="0" smtClean="0"/>
            <a:t>1</a:t>
          </a:r>
          <a:r>
            <a:rPr kumimoji="1" lang="ja-JP" altLang="en-US" sz="1600" b="1" kern="1200" dirty="0" smtClean="0"/>
            <a:t>か所</a:t>
          </a:r>
          <a:r>
            <a:rPr kumimoji="1" lang="ja-JP" altLang="en-US" sz="1600" kern="1200" dirty="0" smtClean="0"/>
            <a:t>、</a:t>
          </a:r>
          <a:r>
            <a:rPr kumimoji="1" lang="ja-JP" altLang="en-US" sz="1600" b="0" kern="1200" dirty="0" smtClean="0"/>
            <a:t>ページ表示上</a:t>
          </a:r>
          <a:r>
            <a:rPr kumimoji="1" lang="en-US" altLang="ja-JP" sz="1600" b="1" kern="1200" dirty="0" smtClean="0"/>
            <a:t>1</a:t>
          </a:r>
          <a:r>
            <a:rPr kumimoji="1" lang="ja-JP" altLang="en-US" sz="1600" b="1" kern="1200" dirty="0" smtClean="0"/>
            <a:t>行に収まる長さ</a:t>
          </a:r>
          <a:r>
            <a:rPr kumimoji="1" lang="ja-JP" altLang="en-US" sz="1600" kern="1200" dirty="0" smtClean="0"/>
            <a:t>を目安に行いましょう！</a:t>
          </a:r>
          <a:endParaRPr kumimoji="1" lang="ja-JP" altLang="en-US" sz="1600" kern="1200" dirty="0"/>
        </a:p>
      </dsp:txBody>
      <dsp:txXfrm>
        <a:off x="0" y="243128"/>
        <a:ext cx="2953109" cy="280135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F0589BD4-BE30-4E06-92DA-8C3E39394CB6}" type="datetimeFigureOut">
              <a:rPr kumimoji="1" lang="ja-JP" altLang="en-US" smtClean="0"/>
              <a:t>2023/4/20</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D233B900-AB13-45F7-8CA2-03727DBFEFB4}" type="slidenum">
              <a:rPr kumimoji="1" lang="ja-JP" altLang="en-US" smtClean="0"/>
              <a:t>‹#›</a:t>
            </a:fld>
            <a:endParaRPr kumimoji="1" lang="ja-JP" altLang="en-US"/>
          </a:p>
        </p:txBody>
      </p:sp>
    </p:spTree>
    <p:extLst>
      <p:ext uri="{BB962C8B-B14F-4D97-AF65-F5344CB8AC3E}">
        <p14:creationId xmlns:p14="http://schemas.microsoft.com/office/powerpoint/2010/main" val="396009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FDBA1FE-EEEC-47EE-819A-A9F03C638E4D}" type="datetimeFigureOut">
              <a:rPr kumimoji="1" lang="ja-JP" altLang="en-US" smtClean="0"/>
              <a:t>2023/4/20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74BDD1A8-665B-4B61-91B0-69619DE9B2A0}" type="slidenum">
              <a:rPr kumimoji="1" lang="ja-JP" altLang="en-US" smtClean="0"/>
              <a:t>‹#›</a:t>
            </a:fld>
            <a:endParaRPr kumimoji="1" lang="ja-JP" altLang="en-US"/>
          </a:p>
        </p:txBody>
      </p:sp>
    </p:spTree>
    <p:extLst>
      <p:ext uri="{BB962C8B-B14F-4D97-AF65-F5344CB8AC3E}">
        <p14:creationId xmlns:p14="http://schemas.microsoft.com/office/powerpoint/2010/main" val="1580671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ライン消費者情報統括担当課長、</a:t>
            </a:r>
            <a:r>
              <a:rPr kumimoji="1" lang="en-US" altLang="ja-JP" dirty="0" smtClean="0"/>
              <a:t>CMS</a:t>
            </a:r>
            <a:r>
              <a:rPr kumimoji="1" lang="ja-JP" altLang="en-US" dirty="0" smtClean="0"/>
              <a:t>担当者にもメールで通知はいくが、第一承認者の課長代理がいるときは対応不要。</a:t>
            </a:r>
            <a:endParaRPr kumimoji="1" lang="en-US" altLang="ja-JP" dirty="0" smtClean="0"/>
          </a:p>
          <a:p>
            <a:r>
              <a:rPr kumimoji="1" lang="ja-JP" altLang="en-US" dirty="0" smtClean="0"/>
              <a:t>修正が入る場合もあるので、</a:t>
            </a:r>
            <a:r>
              <a:rPr kumimoji="1" lang="en-US" altLang="ja-JP" dirty="0" smtClean="0"/>
              <a:t>3</a:t>
            </a:r>
            <a:r>
              <a:rPr kumimoji="1" lang="ja-JP" altLang="en-US" dirty="0" smtClean="0"/>
              <a:t>日前までに承認お願いしたいが、急ぎの場合は事前にご連絡いただけると。</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2</a:t>
            </a:fld>
            <a:endParaRPr kumimoji="1" lang="ja-JP" altLang="en-US"/>
          </a:p>
        </p:txBody>
      </p:sp>
    </p:spTree>
    <p:extLst>
      <p:ext uri="{BB962C8B-B14F-4D97-AF65-F5344CB8AC3E}">
        <p14:creationId xmlns:p14="http://schemas.microsoft.com/office/powerpoint/2010/main" val="4072502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過去の日時になっている場合は、承認後のキリのいい時間（〇時</a:t>
            </a:r>
            <a:r>
              <a:rPr kumimoji="1" lang="en-US" altLang="ja-JP" dirty="0" smtClean="0"/>
              <a:t>00</a:t>
            </a:r>
            <a:r>
              <a:rPr kumimoji="1" lang="ja-JP" altLang="en-US" dirty="0" smtClean="0"/>
              <a:t>分）に公開されます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15</a:t>
            </a:fld>
            <a:endParaRPr kumimoji="1" lang="ja-JP" altLang="en-US"/>
          </a:p>
        </p:txBody>
      </p:sp>
    </p:spTree>
    <p:extLst>
      <p:ext uri="{BB962C8B-B14F-4D97-AF65-F5344CB8AC3E}">
        <p14:creationId xmlns:p14="http://schemas.microsoft.com/office/powerpoint/2010/main" val="391068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16</a:t>
            </a:fld>
            <a:endParaRPr kumimoji="1" lang="ja-JP" altLang="en-US"/>
          </a:p>
        </p:txBody>
      </p:sp>
    </p:spTree>
    <p:extLst>
      <p:ext uri="{BB962C8B-B14F-4D97-AF65-F5344CB8AC3E}">
        <p14:creationId xmlns:p14="http://schemas.microsoft.com/office/powerpoint/2010/main" val="259300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↑お手隙の際に、資料の更新をお願いします。</a:t>
            </a:r>
            <a:endParaRPr kumimoji="1" lang="en-US" altLang="ja-JP" dirty="0" smtClean="0"/>
          </a:p>
          <a:p>
            <a:r>
              <a:rPr kumimoji="1" lang="ja-JP" altLang="en-US" dirty="0" smtClean="0"/>
              <a:t>企画調整課ポータルからも入れます。</a:t>
            </a:r>
            <a:endParaRPr kumimoji="1" lang="ja-JP" altLang="en-US" dirty="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17</a:t>
            </a:fld>
            <a:endParaRPr kumimoji="1" lang="ja-JP" altLang="en-US"/>
          </a:p>
        </p:txBody>
      </p:sp>
    </p:spTree>
    <p:extLst>
      <p:ext uri="{BB962C8B-B14F-4D97-AF65-F5344CB8AC3E}">
        <p14:creationId xmlns:p14="http://schemas.microsoft.com/office/powerpoint/2010/main" val="256743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以下は</a:t>
            </a:r>
            <a:r>
              <a:rPr kumimoji="1" lang="en-US" altLang="ja-JP" dirty="0" smtClean="0"/>
              <a:t>R4</a:t>
            </a:r>
            <a:r>
              <a:rPr kumimoji="1" lang="ja-JP" altLang="en-US" dirty="0" smtClean="0"/>
              <a:t>・</a:t>
            </a:r>
            <a:r>
              <a:rPr kumimoji="1" lang="en-US" altLang="ja-JP" dirty="0" smtClean="0"/>
              <a:t>7</a:t>
            </a:r>
            <a:r>
              <a:rPr kumimoji="1" lang="ja-JP" altLang="en-US" dirty="0" smtClean="0"/>
              <a:t>月の広報企画連絡会議で周知した内容です。</a:t>
            </a:r>
            <a:endParaRPr kumimoji="1" lang="en-US" altLang="ja-JP" dirty="0" smtClean="0"/>
          </a:p>
          <a:p>
            <a:r>
              <a:rPr kumimoji="1" lang="ja-JP" altLang="en-US" dirty="0" smtClean="0"/>
              <a:t>このへんはさらっと、確認しておいてください、程度で・・・！</a:t>
            </a:r>
            <a:endParaRPr kumimoji="1" lang="ja-JP" altLang="en-US" dirty="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20</a:t>
            </a:fld>
            <a:endParaRPr kumimoji="1" lang="ja-JP" altLang="en-US"/>
          </a:p>
        </p:txBody>
      </p:sp>
    </p:spTree>
    <p:extLst>
      <p:ext uri="{BB962C8B-B14F-4D97-AF65-F5344CB8AC3E}">
        <p14:creationId xmlns:p14="http://schemas.microsoft.com/office/powerpoint/2010/main" val="2137469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24</a:t>
            </a:fld>
            <a:endParaRPr kumimoji="1" lang="ja-JP" altLang="en-US"/>
          </a:p>
        </p:txBody>
      </p:sp>
    </p:spTree>
    <p:extLst>
      <p:ext uri="{BB962C8B-B14F-4D97-AF65-F5344CB8AC3E}">
        <p14:creationId xmlns:p14="http://schemas.microsoft.com/office/powerpoint/2010/main" val="307694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BASIC</a:t>
            </a:r>
            <a:r>
              <a:rPr kumimoji="1" lang="ja-JP" altLang="en-US" dirty="0" smtClean="0"/>
              <a:t>認証は共通なので、研修当日ホワイトボードにも書いておく</a:t>
            </a:r>
            <a:endParaRPr kumimoji="1" lang="ja-JP" altLang="en-US" dirty="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3</a:t>
            </a:fld>
            <a:endParaRPr kumimoji="1" lang="ja-JP" altLang="en-US"/>
          </a:p>
        </p:txBody>
      </p:sp>
    </p:spTree>
    <p:extLst>
      <p:ext uri="{BB962C8B-B14F-4D97-AF65-F5344CB8AC3E}">
        <p14:creationId xmlns:p14="http://schemas.microsoft.com/office/powerpoint/2010/main" val="318140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ロックがかかって編集できない場合は、マスタ権限で解除可能なので、情報担当までご連絡を</a:t>
            </a:r>
            <a:endParaRPr kumimoji="1" lang="ja-JP" altLang="en-US" dirty="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4</a:t>
            </a:fld>
            <a:endParaRPr kumimoji="1" lang="ja-JP" altLang="en-US"/>
          </a:p>
        </p:txBody>
      </p:sp>
    </p:spTree>
    <p:extLst>
      <p:ext uri="{BB962C8B-B14F-4D97-AF65-F5344CB8AC3E}">
        <p14:creationId xmlns:p14="http://schemas.microsoft.com/office/powerpoint/2010/main" val="183619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Twitter</a:t>
            </a:r>
            <a:r>
              <a:rPr kumimoji="1" lang="ja-JP" altLang="en-US" dirty="0" smtClean="0"/>
              <a:t>統合により、赤字部分を追加しました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5</a:t>
            </a:fld>
            <a:endParaRPr kumimoji="1" lang="ja-JP" altLang="en-US"/>
          </a:p>
        </p:txBody>
      </p:sp>
    </p:spTree>
    <p:extLst>
      <p:ext uri="{BB962C8B-B14F-4D97-AF65-F5344CB8AC3E}">
        <p14:creationId xmlns:p14="http://schemas.microsoft.com/office/powerpoint/2010/main" val="242115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7</a:t>
            </a:fld>
            <a:endParaRPr kumimoji="1" lang="ja-JP" altLang="en-US"/>
          </a:p>
        </p:txBody>
      </p:sp>
    </p:spTree>
    <p:extLst>
      <p:ext uri="{BB962C8B-B14F-4D97-AF65-F5344CB8AC3E}">
        <p14:creationId xmlns:p14="http://schemas.microsoft.com/office/powerpoint/2010/main" val="42397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DocuWorks</a:t>
            </a:r>
            <a:r>
              <a:rPr kumimoji="1" lang="ja-JP" altLang="en-US" dirty="0" smtClean="0"/>
              <a:t>に関する記載を追記しました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8</a:t>
            </a:fld>
            <a:endParaRPr kumimoji="1" lang="ja-JP" altLang="en-US"/>
          </a:p>
        </p:txBody>
      </p:sp>
    </p:spTree>
    <p:extLst>
      <p:ext uri="{BB962C8B-B14F-4D97-AF65-F5344CB8AC3E}">
        <p14:creationId xmlns:p14="http://schemas.microsoft.com/office/powerpoint/2010/main" val="305186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12</a:t>
            </a:fld>
            <a:endParaRPr kumimoji="1" lang="ja-JP" altLang="en-US"/>
          </a:p>
        </p:txBody>
      </p:sp>
    </p:spTree>
    <p:extLst>
      <p:ext uri="{BB962C8B-B14F-4D97-AF65-F5344CB8AC3E}">
        <p14:creationId xmlns:p14="http://schemas.microsoft.com/office/powerpoint/2010/main" val="2441591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昨年度のページ改修で、最新情報（インデックス用）が新設されたので、ここも忘れずにチェック</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13</a:t>
            </a:fld>
            <a:endParaRPr kumimoji="1" lang="ja-JP" altLang="en-US"/>
          </a:p>
        </p:txBody>
      </p:sp>
    </p:spTree>
    <p:extLst>
      <p:ext uri="{BB962C8B-B14F-4D97-AF65-F5344CB8AC3E}">
        <p14:creationId xmlns:p14="http://schemas.microsoft.com/office/powerpoint/2010/main" val="224343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昨年度の改修で右ナビの設定も変更となったので、要注意です</a:t>
            </a:r>
            <a:endParaRPr kumimoji="1" lang="en-US" altLang="ja-JP" dirty="0" smtClean="0"/>
          </a:p>
          <a:p>
            <a:r>
              <a:rPr kumimoji="1" lang="ja-JP" altLang="en-US" dirty="0" smtClean="0"/>
              <a:t>自動で表示されるのは兄弟ページ（同じ階層にあるページ）</a:t>
            </a:r>
            <a:endParaRPr kumimoji="1" lang="ja-JP" altLang="en-US" dirty="0"/>
          </a:p>
        </p:txBody>
      </p:sp>
      <p:sp>
        <p:nvSpPr>
          <p:cNvPr id="4" name="スライド番号プレースホルダー 3"/>
          <p:cNvSpPr>
            <a:spLocks noGrp="1"/>
          </p:cNvSpPr>
          <p:nvPr>
            <p:ph type="sldNum" sz="quarter" idx="10"/>
          </p:nvPr>
        </p:nvSpPr>
        <p:spPr/>
        <p:txBody>
          <a:bodyPr/>
          <a:lstStyle/>
          <a:p>
            <a:fld id="{74BDD1A8-665B-4B61-91B0-69619DE9B2A0}" type="slidenum">
              <a:rPr kumimoji="1" lang="ja-JP" altLang="en-US" smtClean="0"/>
              <a:t>14</a:t>
            </a:fld>
            <a:endParaRPr kumimoji="1" lang="ja-JP" altLang="en-US"/>
          </a:p>
        </p:txBody>
      </p:sp>
    </p:spTree>
    <p:extLst>
      <p:ext uri="{BB962C8B-B14F-4D97-AF65-F5344CB8AC3E}">
        <p14:creationId xmlns:p14="http://schemas.microsoft.com/office/powerpoint/2010/main" val="74125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C497698-9991-4BDA-85AF-DDBA8EE7C6CD}" type="datetime1">
              <a:rPr kumimoji="1" lang="ja-JP" altLang="en-US" smtClean="0"/>
              <a:t>2023/4/20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360CB9-E180-467C-A792-8BCE4866AF98}" type="slidenum">
              <a:rPr kumimoji="1" lang="ja-JP" altLang="en-US" smtClean="0"/>
              <a:t>‹#›</a:t>
            </a:fld>
            <a:endParaRPr kumimoji="1" lang="ja-JP" altLang="en-US"/>
          </a:p>
        </p:txBody>
      </p:sp>
    </p:spTree>
    <p:extLst>
      <p:ext uri="{BB962C8B-B14F-4D97-AF65-F5344CB8AC3E}">
        <p14:creationId xmlns:p14="http://schemas.microsoft.com/office/powerpoint/2010/main" val="347419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E9B7E5-CC4B-44A7-94A2-EFAF4A8F9556}" type="datetime1">
              <a:rPr kumimoji="1" lang="ja-JP" altLang="en-US" smtClean="0"/>
              <a:t>2023/4/20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360CB9-E180-467C-A792-8BCE4866AF98}" type="slidenum">
              <a:rPr kumimoji="1" lang="ja-JP" altLang="en-US" smtClean="0"/>
              <a:t>‹#›</a:t>
            </a:fld>
            <a:endParaRPr kumimoji="1" lang="ja-JP" altLang="en-US"/>
          </a:p>
        </p:txBody>
      </p:sp>
    </p:spTree>
    <p:extLst>
      <p:ext uri="{BB962C8B-B14F-4D97-AF65-F5344CB8AC3E}">
        <p14:creationId xmlns:p14="http://schemas.microsoft.com/office/powerpoint/2010/main" val="211378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B95FB08-0B8C-4E38-B3F0-7FF42D9DA95D}" type="datetime1">
              <a:rPr kumimoji="1" lang="ja-JP" altLang="en-US" smtClean="0"/>
              <a:t>2023/4/20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360CB9-E180-467C-A792-8BCE4866AF98}" type="slidenum">
              <a:rPr kumimoji="1" lang="ja-JP" altLang="en-US" smtClean="0"/>
              <a:t>‹#›</a:t>
            </a:fld>
            <a:endParaRPr kumimoji="1" lang="ja-JP" altLang="en-US"/>
          </a:p>
        </p:txBody>
      </p:sp>
    </p:spTree>
    <p:extLst>
      <p:ext uri="{BB962C8B-B14F-4D97-AF65-F5344CB8AC3E}">
        <p14:creationId xmlns:p14="http://schemas.microsoft.com/office/powerpoint/2010/main" val="329085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9955D8C-026B-4FB7-90C0-F7CD3CC9D852}" type="datetime1">
              <a:rPr kumimoji="1" lang="ja-JP" altLang="en-US" smtClean="0"/>
              <a:t>2023/4/20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360CB9-E180-467C-A792-8BCE4866AF98}" type="slidenum">
              <a:rPr kumimoji="1" lang="ja-JP" altLang="en-US" smtClean="0"/>
              <a:t>‹#›</a:t>
            </a:fld>
            <a:endParaRPr kumimoji="1" lang="ja-JP" altLang="en-US"/>
          </a:p>
        </p:txBody>
      </p:sp>
    </p:spTree>
    <p:extLst>
      <p:ext uri="{BB962C8B-B14F-4D97-AF65-F5344CB8AC3E}">
        <p14:creationId xmlns:p14="http://schemas.microsoft.com/office/powerpoint/2010/main" val="135923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54687B0-ABDF-4E03-974C-B6D27D90D27F}" type="datetime1">
              <a:rPr kumimoji="1" lang="ja-JP" altLang="en-US" smtClean="0"/>
              <a:t>2023/4/20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360CB9-E180-467C-A792-8BCE4866AF98}" type="slidenum">
              <a:rPr kumimoji="1" lang="ja-JP" altLang="en-US" smtClean="0"/>
              <a:t>‹#›</a:t>
            </a:fld>
            <a:endParaRPr kumimoji="1" lang="ja-JP" altLang="en-US"/>
          </a:p>
        </p:txBody>
      </p:sp>
    </p:spTree>
    <p:extLst>
      <p:ext uri="{BB962C8B-B14F-4D97-AF65-F5344CB8AC3E}">
        <p14:creationId xmlns:p14="http://schemas.microsoft.com/office/powerpoint/2010/main" val="99875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7CBE5E8-13BA-4F25-97F9-314BBEF0F7B8}" type="datetime1">
              <a:rPr kumimoji="1" lang="ja-JP" altLang="en-US" smtClean="0"/>
              <a:t>2023/4/20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360CB9-E180-467C-A792-8BCE4866AF98}" type="slidenum">
              <a:rPr kumimoji="1" lang="ja-JP" altLang="en-US" smtClean="0"/>
              <a:t>‹#›</a:t>
            </a:fld>
            <a:endParaRPr kumimoji="1" lang="ja-JP" altLang="en-US"/>
          </a:p>
        </p:txBody>
      </p:sp>
    </p:spTree>
    <p:extLst>
      <p:ext uri="{BB962C8B-B14F-4D97-AF65-F5344CB8AC3E}">
        <p14:creationId xmlns:p14="http://schemas.microsoft.com/office/powerpoint/2010/main" val="191714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630350B-9315-495F-A671-78E8645DD274}" type="datetime1">
              <a:rPr kumimoji="1" lang="ja-JP" altLang="en-US" smtClean="0"/>
              <a:t>2023/4/20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0360CB9-E180-467C-A792-8BCE4866AF98}" type="slidenum">
              <a:rPr kumimoji="1" lang="ja-JP" altLang="en-US" smtClean="0"/>
              <a:t>‹#›</a:t>
            </a:fld>
            <a:endParaRPr kumimoji="1" lang="ja-JP" altLang="en-US"/>
          </a:p>
        </p:txBody>
      </p:sp>
    </p:spTree>
    <p:extLst>
      <p:ext uri="{BB962C8B-B14F-4D97-AF65-F5344CB8AC3E}">
        <p14:creationId xmlns:p14="http://schemas.microsoft.com/office/powerpoint/2010/main" val="6144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11C843B-6113-4604-AFB5-920CA755D240}" type="datetime1">
              <a:rPr kumimoji="1" lang="ja-JP" altLang="en-US" smtClean="0"/>
              <a:t>2023/4/20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0360CB9-E180-467C-A792-8BCE4866AF98}" type="slidenum">
              <a:rPr kumimoji="1" lang="ja-JP" altLang="en-US" smtClean="0"/>
              <a:t>‹#›</a:t>
            </a:fld>
            <a:endParaRPr kumimoji="1" lang="ja-JP" altLang="en-US"/>
          </a:p>
        </p:txBody>
      </p:sp>
    </p:spTree>
    <p:extLst>
      <p:ext uri="{BB962C8B-B14F-4D97-AF65-F5344CB8AC3E}">
        <p14:creationId xmlns:p14="http://schemas.microsoft.com/office/powerpoint/2010/main" val="338457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63A4A43-D8C5-4613-B0D3-E08215DB0C61}" type="datetime1">
              <a:rPr kumimoji="1" lang="ja-JP" altLang="en-US" smtClean="0"/>
              <a:t>2023/4/20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0360CB9-E180-467C-A792-8BCE4866AF98}" type="slidenum">
              <a:rPr kumimoji="1" lang="ja-JP" altLang="en-US" smtClean="0"/>
              <a:t>‹#›</a:t>
            </a:fld>
            <a:endParaRPr kumimoji="1" lang="ja-JP" altLang="en-US"/>
          </a:p>
        </p:txBody>
      </p:sp>
    </p:spTree>
    <p:extLst>
      <p:ext uri="{BB962C8B-B14F-4D97-AF65-F5344CB8AC3E}">
        <p14:creationId xmlns:p14="http://schemas.microsoft.com/office/powerpoint/2010/main" val="11647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B74BFB2-C014-4977-B3A7-62936B30D48E}" type="datetime1">
              <a:rPr kumimoji="1" lang="ja-JP" altLang="en-US" smtClean="0"/>
              <a:t>2023/4/20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360CB9-E180-467C-A792-8BCE4866AF98}" type="slidenum">
              <a:rPr kumimoji="1" lang="ja-JP" altLang="en-US" smtClean="0"/>
              <a:t>‹#›</a:t>
            </a:fld>
            <a:endParaRPr kumimoji="1" lang="ja-JP" altLang="en-US"/>
          </a:p>
        </p:txBody>
      </p:sp>
    </p:spTree>
    <p:extLst>
      <p:ext uri="{BB962C8B-B14F-4D97-AF65-F5344CB8AC3E}">
        <p14:creationId xmlns:p14="http://schemas.microsoft.com/office/powerpoint/2010/main" val="183703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70F4BF-624A-4117-A0FB-376DA059C6EC}" type="datetime1">
              <a:rPr kumimoji="1" lang="ja-JP" altLang="en-US" smtClean="0"/>
              <a:t>2023/4/20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360CB9-E180-467C-A792-8BCE4866AF98}" type="slidenum">
              <a:rPr kumimoji="1" lang="ja-JP" altLang="en-US" smtClean="0"/>
              <a:t>‹#›</a:t>
            </a:fld>
            <a:endParaRPr kumimoji="1" lang="ja-JP" altLang="en-US"/>
          </a:p>
        </p:txBody>
      </p:sp>
    </p:spTree>
    <p:extLst>
      <p:ext uri="{BB962C8B-B14F-4D97-AF65-F5344CB8AC3E}">
        <p14:creationId xmlns:p14="http://schemas.microsoft.com/office/powerpoint/2010/main" val="47288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BBFB3-2838-4AE6-B88C-4101E30FEA75}" type="datetime1">
              <a:rPr kumimoji="1" lang="ja-JP" altLang="en-US" smtClean="0"/>
              <a:t>2023/4/20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60CB9-E180-467C-A792-8BCE4866AF98}" type="slidenum">
              <a:rPr kumimoji="1" lang="ja-JP" altLang="en-US" smtClean="0"/>
              <a:t>‹#›</a:t>
            </a:fld>
            <a:endParaRPr kumimoji="1" lang="ja-JP" altLang="en-US"/>
          </a:p>
        </p:txBody>
      </p:sp>
    </p:spTree>
    <p:extLst>
      <p:ext uri="{BB962C8B-B14F-4D97-AF65-F5344CB8AC3E}">
        <p14:creationId xmlns:p14="http://schemas.microsoft.com/office/powerpoint/2010/main" val="4256292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7.65A1AD90"/><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48.png"/><Relationship Id="rId4" Type="http://schemas.openxmlformats.org/officeDocument/2006/relationships/hyperlink" Target="https://www.shouhiseikatu.metro.tokyo.j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ortal.taims.tocho.local/sites/1597/Lists/15970377_keijiA/Category.aspx" TargetMode="External"/><Relationship Id="rId7"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JP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4.F14AC820"/><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dirty="0" smtClean="0"/>
              <a:t>CMS</a:t>
            </a:r>
            <a:r>
              <a:rPr lang="ja-JP" altLang="en-US" dirty="0" smtClean="0"/>
              <a:t>ポイント</a:t>
            </a:r>
            <a:r>
              <a:rPr kumimoji="1" lang="ja-JP" altLang="en-US" dirty="0" smtClean="0"/>
              <a:t>集</a:t>
            </a:r>
            <a:r>
              <a:rPr kumimoji="1" lang="en-US" altLang="ja-JP" dirty="0" smtClean="0"/>
              <a:t/>
            </a:r>
            <a:br>
              <a:rPr kumimoji="1" lang="en-US" altLang="ja-JP" dirty="0" smtClean="0"/>
            </a:br>
            <a:endParaRPr kumimoji="1" lang="ja-JP" altLang="en-US" sz="3100" dirty="0"/>
          </a:p>
        </p:txBody>
      </p:sp>
      <p:sp>
        <p:nvSpPr>
          <p:cNvPr id="3" name="サブタイトル 2"/>
          <p:cNvSpPr>
            <a:spLocks noGrp="1"/>
          </p:cNvSpPr>
          <p:nvPr>
            <p:ph type="subTitle" idx="1"/>
          </p:nvPr>
        </p:nvSpPr>
        <p:spPr>
          <a:xfrm>
            <a:off x="1524000" y="4438800"/>
            <a:ext cx="9144000" cy="1655762"/>
          </a:xfrm>
        </p:spPr>
        <p:txBody>
          <a:bodyPr/>
          <a:lstStyle/>
          <a:p>
            <a:r>
              <a:rPr kumimoji="1" lang="ja-JP" altLang="en-US" dirty="0" smtClean="0"/>
              <a:t>２０２</a:t>
            </a:r>
            <a:r>
              <a:rPr lang="ja-JP" altLang="en-US" dirty="0"/>
              <a:t>３</a:t>
            </a:r>
            <a:r>
              <a:rPr kumimoji="1" lang="ja-JP" altLang="en-US" dirty="0" smtClean="0"/>
              <a:t>年</a:t>
            </a:r>
            <a:r>
              <a:rPr lang="ja-JP" altLang="en-US" dirty="0" smtClean="0"/>
              <a:t>５</a:t>
            </a:r>
            <a:r>
              <a:rPr kumimoji="1" lang="ja-JP" altLang="en-US" dirty="0" smtClean="0"/>
              <a:t>月</a:t>
            </a:r>
            <a:r>
              <a:rPr lang="ja-JP" altLang="en-US" dirty="0" smtClean="0"/>
              <a:t>１</a:t>
            </a:r>
            <a:r>
              <a:rPr lang="ja-JP" altLang="en-US" dirty="0"/>
              <a:t>０</a:t>
            </a:r>
            <a:r>
              <a:rPr kumimoji="1" lang="ja-JP" altLang="en-US" dirty="0" smtClean="0"/>
              <a:t>日</a:t>
            </a:r>
            <a:endParaRPr kumimoji="1" lang="en-US" altLang="ja-JP" dirty="0" smtClean="0"/>
          </a:p>
          <a:p>
            <a:r>
              <a:rPr kumimoji="1" lang="ja-JP" altLang="en-US" dirty="0" smtClean="0"/>
              <a:t>消費生活部　消費者情報担当</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526" y="3010050"/>
            <a:ext cx="1905000" cy="285750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104503" y="3277751"/>
            <a:ext cx="1674583" cy="2511875"/>
          </a:xfrm>
          <a:prstGeom prst="rect">
            <a:avLst/>
          </a:prstGeom>
        </p:spPr>
      </p:pic>
    </p:spTree>
    <p:extLst>
      <p:ext uri="{BB962C8B-B14F-4D97-AF65-F5344CB8AC3E}">
        <p14:creationId xmlns:p14="http://schemas.microsoft.com/office/powerpoint/2010/main" val="1585236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2528" y="267419"/>
            <a:ext cx="2579297" cy="369332"/>
          </a:xfrm>
          <a:prstGeom prst="rect">
            <a:avLst/>
          </a:prstGeom>
          <a:noFill/>
        </p:spPr>
        <p:txBody>
          <a:bodyPr wrap="square" rtlCol="0">
            <a:spAutoFit/>
          </a:bodyPr>
          <a:lstStyle/>
          <a:p>
            <a:r>
              <a:rPr kumimoji="1" lang="en-US" altLang="ja-JP" dirty="0" smtClean="0"/>
              <a:t>【</a:t>
            </a:r>
            <a:r>
              <a:rPr kumimoji="1" lang="ja-JP" altLang="en-US" dirty="0" smtClean="0"/>
              <a:t>確認方法・解決策</a:t>
            </a:r>
            <a:r>
              <a:rPr kumimoji="1" lang="en-US" altLang="ja-JP" dirty="0" smtClean="0"/>
              <a:t>】</a:t>
            </a:r>
            <a:endParaRPr kumimoji="1" lang="ja-JP" altLang="en-US" dirty="0"/>
          </a:p>
        </p:txBody>
      </p:sp>
      <p:sp>
        <p:nvSpPr>
          <p:cNvPr id="4" name="テキスト ボックス 3"/>
          <p:cNvSpPr txBox="1"/>
          <p:nvPr/>
        </p:nvSpPr>
        <p:spPr>
          <a:xfrm>
            <a:off x="2631056" y="267419"/>
            <a:ext cx="7272068" cy="369332"/>
          </a:xfrm>
          <a:prstGeom prst="rect">
            <a:avLst/>
          </a:prstGeom>
          <a:noFill/>
        </p:spPr>
        <p:txBody>
          <a:bodyPr wrap="square" rtlCol="0">
            <a:spAutoFit/>
          </a:bodyPr>
          <a:lstStyle/>
          <a:p>
            <a:r>
              <a:rPr kumimoji="1" lang="ja-JP" altLang="en-US" b="1" dirty="0" smtClean="0"/>
              <a:t>★</a:t>
            </a:r>
            <a:r>
              <a:rPr kumimoji="1" lang="en-US" altLang="ja-JP" b="1" dirty="0" smtClean="0"/>
              <a:t>PDF</a:t>
            </a:r>
            <a:r>
              <a:rPr kumimoji="1" lang="ja-JP" altLang="en-US" b="1" dirty="0" smtClean="0"/>
              <a:t>から直接編集できないので、作成者に差戻しになります！</a:t>
            </a:r>
            <a:endParaRPr kumimoji="1" lang="ja-JP" altLang="en-US" b="1" dirty="0"/>
          </a:p>
        </p:txBody>
      </p:sp>
      <p:grpSp>
        <p:nvGrpSpPr>
          <p:cNvPr id="8" name="グループ化 7"/>
          <p:cNvGrpSpPr/>
          <p:nvPr/>
        </p:nvGrpSpPr>
        <p:grpSpPr>
          <a:xfrm>
            <a:off x="414067" y="1370949"/>
            <a:ext cx="10058400" cy="5249687"/>
            <a:chOff x="491706" y="1138688"/>
            <a:chExt cx="10058400" cy="5249687"/>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06" y="1138688"/>
              <a:ext cx="10058400" cy="5249687"/>
            </a:xfrm>
            <a:prstGeom prst="rect">
              <a:avLst/>
            </a:prstGeom>
          </p:spPr>
        </p:pic>
        <p:sp>
          <p:nvSpPr>
            <p:cNvPr id="6" name="正方形/長方形 5"/>
            <p:cNvSpPr/>
            <p:nvPr/>
          </p:nvSpPr>
          <p:spPr>
            <a:xfrm>
              <a:off x="8686800" y="1578634"/>
              <a:ext cx="1751163" cy="2380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195758" y="1794294"/>
              <a:ext cx="293299" cy="2501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414067" y="637076"/>
            <a:ext cx="11404121" cy="584775"/>
          </a:xfrm>
          <a:prstGeom prst="rect">
            <a:avLst/>
          </a:prstGeom>
          <a:noFill/>
          <a:ln>
            <a:solidFill>
              <a:schemeClr val="tx1"/>
            </a:solidFill>
            <a:prstDash val="dash"/>
          </a:ln>
        </p:spPr>
        <p:txBody>
          <a:bodyPr wrap="square" rtlCol="0">
            <a:spAutoFit/>
          </a:bodyPr>
          <a:lstStyle/>
          <a:p>
            <a:r>
              <a:rPr lang="en-US" altLang="ja-JP" sz="1600" dirty="0" smtClean="0"/>
              <a:t>Word</a:t>
            </a:r>
            <a:r>
              <a:rPr lang="ja-JP" altLang="en-US" sz="1600" dirty="0" smtClean="0"/>
              <a:t>等で作成した資料を</a:t>
            </a:r>
            <a:r>
              <a:rPr lang="en-US" altLang="ja-JP" sz="1600" dirty="0" smtClean="0"/>
              <a:t>PDF</a:t>
            </a:r>
            <a:r>
              <a:rPr lang="ja-JP" altLang="en-US" sz="1600" dirty="0" smtClean="0"/>
              <a:t>にする際は、事前に</a:t>
            </a:r>
            <a:r>
              <a:rPr lang="ja-JP" altLang="en-US" sz="1600" b="1" u="sng" dirty="0" smtClean="0"/>
              <a:t>、画像の「代替テキスト」にパスが入っていないか確認をお願いします</a:t>
            </a:r>
            <a:r>
              <a:rPr lang="ja-JP" altLang="en-US" sz="1600" dirty="0" smtClean="0"/>
              <a:t>。</a:t>
            </a:r>
            <a:endParaRPr lang="en-US" altLang="ja-JP" sz="1600" dirty="0" smtClean="0"/>
          </a:p>
          <a:p>
            <a:r>
              <a:rPr kumimoji="1" lang="ja-JP" altLang="en-US" sz="1600" dirty="0" smtClean="0"/>
              <a:t>入っている場合は「</a:t>
            </a:r>
            <a:r>
              <a:rPr kumimoji="1" lang="ja-JP" altLang="en-US" sz="1600" u="sng" dirty="0" smtClean="0"/>
              <a:t>削除</a:t>
            </a:r>
            <a:r>
              <a:rPr kumimoji="1" lang="ja-JP" altLang="en-US" sz="1600" dirty="0" smtClean="0"/>
              <a:t>」してから</a:t>
            </a:r>
            <a:r>
              <a:rPr kumimoji="1" lang="en-US" altLang="ja-JP" sz="1600" dirty="0" smtClean="0"/>
              <a:t>PDF</a:t>
            </a:r>
            <a:r>
              <a:rPr kumimoji="1" lang="ja-JP" altLang="en-US" sz="1600" dirty="0" smtClean="0"/>
              <a:t>を作成してください。</a:t>
            </a:r>
            <a:endParaRPr kumimoji="1" lang="ja-JP" altLang="en-US" sz="1600" dirty="0"/>
          </a:p>
        </p:txBody>
      </p:sp>
      <p:sp>
        <p:nvSpPr>
          <p:cNvPr id="10" name="正方形/長方形 9"/>
          <p:cNvSpPr/>
          <p:nvPr/>
        </p:nvSpPr>
        <p:spPr>
          <a:xfrm>
            <a:off x="8220972" y="4461618"/>
            <a:ext cx="2924354" cy="18891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268417" y="4582560"/>
            <a:ext cx="2829464" cy="1569660"/>
          </a:xfrm>
          <a:prstGeom prst="rect">
            <a:avLst/>
          </a:prstGeom>
          <a:noFill/>
        </p:spPr>
        <p:txBody>
          <a:bodyPr wrap="square" rtlCol="0">
            <a:spAutoFit/>
          </a:bodyPr>
          <a:lstStyle/>
          <a:p>
            <a:r>
              <a:rPr lang="en-US" altLang="ja-JP" sz="1600" dirty="0" smtClean="0"/>
              <a:t>1</a:t>
            </a:r>
            <a:r>
              <a:rPr lang="ja-JP" altLang="en-US" sz="1600" dirty="0" smtClean="0"/>
              <a:t>）画像を右クリック</a:t>
            </a:r>
            <a:endParaRPr lang="en-US" altLang="ja-JP" sz="1600" dirty="0" smtClean="0"/>
          </a:p>
          <a:p>
            <a:r>
              <a:rPr kumimoji="1" lang="ja-JP" altLang="en-US" sz="1600" dirty="0"/>
              <a:t>　</a:t>
            </a:r>
            <a:r>
              <a:rPr lang="ja-JP" altLang="en-US" sz="1600" dirty="0" smtClean="0"/>
              <a:t>「図の書式設定」→「レイアウトとプロパティ」（右から２番目）→「代替テキスト」</a:t>
            </a:r>
            <a:endParaRPr lang="en-US" altLang="ja-JP" sz="1600" dirty="0" smtClean="0"/>
          </a:p>
          <a:p>
            <a:r>
              <a:rPr lang="ja-JP" altLang="en-US" sz="1600" dirty="0" smtClean="0"/>
              <a:t>２）削除する。</a:t>
            </a:r>
            <a:endParaRPr lang="en-US" altLang="ja-JP" sz="1600" dirty="0" smtClean="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0062" y="2852518"/>
            <a:ext cx="1335221" cy="2002832"/>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5262" y="3120294"/>
            <a:ext cx="1066707" cy="1600061"/>
          </a:xfrm>
          <a:prstGeom prst="rect">
            <a:avLst/>
          </a:prstGeom>
        </p:spPr>
      </p:pic>
      <p:sp>
        <p:nvSpPr>
          <p:cNvPr id="13" name="スライド番号プレースホルダー 12"/>
          <p:cNvSpPr>
            <a:spLocks noGrp="1"/>
          </p:cNvSpPr>
          <p:nvPr>
            <p:ph type="sldNum" sz="quarter" idx="12"/>
          </p:nvPr>
        </p:nvSpPr>
        <p:spPr/>
        <p:txBody>
          <a:bodyPr/>
          <a:lstStyle/>
          <a:p>
            <a:r>
              <a:rPr lang="ja-JP" altLang="en-US" dirty="0"/>
              <a:t>９</a:t>
            </a:r>
            <a:endParaRPr kumimoji="1" lang="ja-JP" altLang="en-US" dirty="0"/>
          </a:p>
        </p:txBody>
      </p:sp>
    </p:spTree>
    <p:extLst>
      <p:ext uri="{BB962C8B-B14F-4D97-AF65-F5344CB8AC3E}">
        <p14:creationId xmlns:p14="http://schemas.microsoft.com/office/powerpoint/2010/main" val="898806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l="10475" t="-126" r="11233" b="64780"/>
          <a:stretch/>
        </p:blipFill>
        <p:spPr>
          <a:xfrm>
            <a:off x="5194249" y="780699"/>
            <a:ext cx="5657976" cy="4621775"/>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26508" t="-819" r="26798" b="61133"/>
          <a:stretch/>
        </p:blipFill>
        <p:spPr>
          <a:xfrm>
            <a:off x="509864" y="449815"/>
            <a:ext cx="3837130" cy="6997077"/>
          </a:xfrm>
          <a:prstGeom prst="rect">
            <a:avLst/>
          </a:prstGeom>
        </p:spPr>
      </p:pic>
      <p:sp>
        <p:nvSpPr>
          <p:cNvPr id="2" name="テキスト ボックス 1"/>
          <p:cNvSpPr txBox="1"/>
          <p:nvPr/>
        </p:nvSpPr>
        <p:spPr>
          <a:xfrm>
            <a:off x="155277" y="215660"/>
            <a:ext cx="2993366" cy="369332"/>
          </a:xfrm>
          <a:prstGeom prst="rect">
            <a:avLst/>
          </a:prstGeom>
          <a:noFill/>
        </p:spPr>
        <p:txBody>
          <a:bodyPr wrap="square" rtlCol="0">
            <a:spAutoFit/>
          </a:bodyPr>
          <a:lstStyle/>
          <a:p>
            <a:r>
              <a:rPr kumimoji="1" lang="ja-JP" altLang="en-US" b="1" dirty="0" smtClean="0"/>
              <a:t>３ 最新情報の設定について</a:t>
            </a:r>
            <a:endParaRPr kumimoji="1" lang="ja-JP" altLang="en-US" b="1" dirty="0"/>
          </a:p>
        </p:txBody>
      </p:sp>
      <p:sp>
        <p:nvSpPr>
          <p:cNvPr id="5" name="テキスト ボックス 4"/>
          <p:cNvSpPr txBox="1"/>
          <p:nvPr/>
        </p:nvSpPr>
        <p:spPr>
          <a:xfrm>
            <a:off x="3209028" y="246438"/>
            <a:ext cx="5391508" cy="338554"/>
          </a:xfrm>
          <a:prstGeom prst="rect">
            <a:avLst/>
          </a:prstGeom>
          <a:noFill/>
        </p:spPr>
        <p:txBody>
          <a:bodyPr wrap="square" rtlCol="0">
            <a:spAutoFit/>
          </a:bodyPr>
          <a:lstStyle/>
          <a:p>
            <a:r>
              <a:rPr kumimoji="1" lang="en-US" altLang="ja-JP" sz="1600" dirty="0" smtClean="0"/>
              <a:t>※</a:t>
            </a:r>
            <a:r>
              <a:rPr kumimoji="1" lang="ja-JP" altLang="en-US" sz="1600" dirty="0" smtClean="0"/>
              <a:t>消費者注意情報や危害危険情報⇒「</a:t>
            </a:r>
            <a:r>
              <a:rPr lang="ja-JP" altLang="en-US" sz="1600" dirty="0" smtClean="0"/>
              <a:t>注意喚起情報</a:t>
            </a:r>
            <a:r>
              <a:rPr kumimoji="1" lang="ja-JP" altLang="en-US" sz="1600" dirty="0" smtClean="0"/>
              <a:t>」</a:t>
            </a:r>
            <a:endParaRPr kumimoji="1" lang="ja-JP" altLang="en-US" sz="1600" dirty="0"/>
          </a:p>
        </p:txBody>
      </p:sp>
      <p:sp>
        <p:nvSpPr>
          <p:cNvPr id="8" name="正方形/長方形 7"/>
          <p:cNvSpPr/>
          <p:nvPr/>
        </p:nvSpPr>
        <p:spPr>
          <a:xfrm>
            <a:off x="2504939" y="5385640"/>
            <a:ext cx="1842056" cy="1472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63138" y="5385641"/>
            <a:ext cx="1865291" cy="14202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3539" y="4288679"/>
            <a:ext cx="1831676" cy="2747514"/>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8099" y="4092972"/>
            <a:ext cx="1905000" cy="2857500"/>
          </a:xfrm>
          <a:prstGeom prst="rect">
            <a:avLst/>
          </a:prstGeom>
        </p:spPr>
      </p:pic>
      <p:sp>
        <p:nvSpPr>
          <p:cNvPr id="9" name="スライド番号プレースホルダー 8"/>
          <p:cNvSpPr>
            <a:spLocks noGrp="1"/>
          </p:cNvSpPr>
          <p:nvPr>
            <p:ph type="sldNum" sz="quarter" idx="12"/>
          </p:nvPr>
        </p:nvSpPr>
        <p:spPr/>
        <p:txBody>
          <a:bodyPr/>
          <a:lstStyle/>
          <a:p>
            <a:r>
              <a:rPr lang="ja-JP" altLang="en-US" dirty="0" smtClean="0"/>
              <a:t>１</a:t>
            </a:r>
            <a:r>
              <a:rPr lang="ja-JP" altLang="en-US" dirty="0"/>
              <a:t>０</a:t>
            </a:r>
            <a:endParaRPr kumimoji="1" lang="ja-JP" altLang="en-US" dirty="0"/>
          </a:p>
        </p:txBody>
      </p:sp>
      <p:sp>
        <p:nvSpPr>
          <p:cNvPr id="13" name="正方形/長方形 12"/>
          <p:cNvSpPr/>
          <p:nvPr/>
        </p:nvSpPr>
        <p:spPr>
          <a:xfrm>
            <a:off x="5617150" y="2295203"/>
            <a:ext cx="3588613" cy="2587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299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6781" y="135295"/>
            <a:ext cx="4310246" cy="499915"/>
          </a:xfrm>
          <a:prstGeom prst="rect">
            <a:avLst/>
          </a:prstGeom>
        </p:spPr>
      </p:pic>
      <p:grpSp>
        <p:nvGrpSpPr>
          <p:cNvPr id="6" name="グループ化 5"/>
          <p:cNvGrpSpPr/>
          <p:nvPr/>
        </p:nvGrpSpPr>
        <p:grpSpPr>
          <a:xfrm>
            <a:off x="232913" y="651435"/>
            <a:ext cx="8875227" cy="4218317"/>
            <a:chOff x="461608" y="1397479"/>
            <a:chExt cx="9128627" cy="4207343"/>
          </a:xfrm>
        </p:grpSpPr>
        <p:pic>
          <p:nvPicPr>
            <p:cNvPr id="3" name="図 2"/>
            <p:cNvPicPr>
              <a:picLocks noChangeAspect="1"/>
            </p:cNvPicPr>
            <p:nvPr/>
          </p:nvPicPr>
          <p:blipFill>
            <a:blip r:embed="rId4"/>
            <a:stretch>
              <a:fillRect/>
            </a:stretch>
          </p:blipFill>
          <p:spPr>
            <a:xfrm>
              <a:off x="461608" y="1397479"/>
              <a:ext cx="9128627" cy="4207343"/>
            </a:xfrm>
            <a:prstGeom prst="rect">
              <a:avLst/>
            </a:prstGeom>
          </p:spPr>
        </p:pic>
        <p:sp>
          <p:nvSpPr>
            <p:cNvPr id="4" name="正方形/長方形 3"/>
            <p:cNvSpPr/>
            <p:nvPr/>
          </p:nvSpPr>
          <p:spPr>
            <a:xfrm>
              <a:off x="2846716" y="1863305"/>
              <a:ext cx="905774" cy="2070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右矢印 6"/>
          <p:cNvSpPr/>
          <p:nvPr/>
        </p:nvSpPr>
        <p:spPr>
          <a:xfrm>
            <a:off x="3483718" y="1067814"/>
            <a:ext cx="1664898" cy="2680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5199890" y="935878"/>
            <a:ext cx="6227150" cy="4142064"/>
            <a:chOff x="5374257" y="487391"/>
            <a:chExt cx="6018763" cy="4142064"/>
          </a:xfrm>
        </p:grpSpPr>
        <p:pic>
          <p:nvPicPr>
            <p:cNvPr id="5" name="図 4"/>
            <p:cNvPicPr>
              <a:picLocks noChangeAspect="1"/>
            </p:cNvPicPr>
            <p:nvPr/>
          </p:nvPicPr>
          <p:blipFill>
            <a:blip r:embed="rId5"/>
            <a:stretch>
              <a:fillRect/>
            </a:stretch>
          </p:blipFill>
          <p:spPr>
            <a:xfrm>
              <a:off x="5374257" y="487391"/>
              <a:ext cx="6018763" cy="4142064"/>
            </a:xfrm>
            <a:prstGeom prst="rect">
              <a:avLst/>
            </a:prstGeom>
          </p:spPr>
        </p:pic>
        <p:sp>
          <p:nvSpPr>
            <p:cNvPr id="8" name="正方形/長方形 7"/>
            <p:cNvSpPr/>
            <p:nvPr/>
          </p:nvSpPr>
          <p:spPr>
            <a:xfrm>
              <a:off x="5633049" y="3398809"/>
              <a:ext cx="5365630" cy="5175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4670525" y="170086"/>
            <a:ext cx="6862991" cy="369332"/>
          </a:xfrm>
          <a:prstGeom prst="rect">
            <a:avLst/>
          </a:prstGeom>
          <a:noFill/>
        </p:spPr>
        <p:txBody>
          <a:bodyPr wrap="square" rtlCol="0">
            <a:spAutoFit/>
          </a:bodyPr>
          <a:lstStyle/>
          <a:p>
            <a:r>
              <a:rPr kumimoji="1" lang="ja-JP" altLang="en-US" dirty="0" smtClean="0"/>
              <a:t>★編集画面で「ページプロパティ」→自動リンク先「設定する」</a:t>
            </a:r>
            <a:endParaRPr kumimoji="1" lang="ja-JP" altLang="en-US" dirty="0"/>
          </a:p>
        </p:txBody>
      </p:sp>
      <p:pic>
        <p:nvPicPr>
          <p:cNvPr id="11" name="図 10"/>
          <p:cNvPicPr>
            <a:picLocks noChangeAspect="1"/>
          </p:cNvPicPr>
          <p:nvPr/>
        </p:nvPicPr>
        <p:blipFill rotWithShape="1">
          <a:blip r:embed="rId6"/>
          <a:srcRect t="10248"/>
          <a:stretch/>
        </p:blipFill>
        <p:spPr>
          <a:xfrm>
            <a:off x="232913" y="5266212"/>
            <a:ext cx="6633023" cy="1302286"/>
          </a:xfrm>
          <a:prstGeom prst="rect">
            <a:avLst/>
          </a:prstGeom>
        </p:spPr>
      </p:pic>
      <p:sp>
        <p:nvSpPr>
          <p:cNvPr id="12" name="正方形/長方形 11"/>
          <p:cNvSpPr/>
          <p:nvPr/>
        </p:nvSpPr>
        <p:spPr>
          <a:xfrm>
            <a:off x="232914" y="5242875"/>
            <a:ext cx="10895161" cy="1399341"/>
          </a:xfrm>
          <a:prstGeom prst="rect">
            <a:avLst/>
          </a:prstGeom>
          <a:noFill/>
          <a:ln w="1905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606506" y="6262777"/>
            <a:ext cx="207034" cy="30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245524" y="5343767"/>
            <a:ext cx="4882551" cy="1323439"/>
          </a:xfrm>
          <a:prstGeom prst="rect">
            <a:avLst/>
          </a:prstGeom>
          <a:noFill/>
        </p:spPr>
        <p:txBody>
          <a:bodyPr wrap="square" rtlCol="0">
            <a:spAutoFit/>
          </a:bodyPr>
          <a:lstStyle/>
          <a:p>
            <a:r>
              <a:rPr kumimoji="1" lang="ja-JP" altLang="en-US" sz="1600" dirty="0" smtClean="0"/>
              <a:t>・最新情報を設定したものは、「　　」が表示</a:t>
            </a:r>
            <a:endParaRPr kumimoji="1" lang="en-US" altLang="ja-JP" sz="1600" dirty="0" smtClean="0"/>
          </a:p>
          <a:p>
            <a:r>
              <a:rPr kumimoji="1" lang="ja-JP" altLang="en-US" sz="1600" dirty="0" smtClean="0"/>
              <a:t>・以前、最新情報設定したことがあるものは予めついている場合がある。</a:t>
            </a:r>
            <a:endParaRPr kumimoji="1" lang="en-US" altLang="ja-JP" sz="1600" dirty="0" smtClean="0"/>
          </a:p>
          <a:p>
            <a:r>
              <a:rPr kumimoji="1" lang="ja-JP" altLang="en-US" sz="1600" dirty="0" smtClean="0"/>
              <a:t>⇒今回改めて最新情報に出さない場合は、最新情報　の設定を外す。</a:t>
            </a:r>
            <a:endParaRPr kumimoji="1" lang="ja-JP" altLang="en-US" sz="1600" dirty="0"/>
          </a:p>
        </p:txBody>
      </p:sp>
      <p:pic>
        <p:nvPicPr>
          <p:cNvPr id="17" name="図 16"/>
          <p:cNvPicPr>
            <a:picLocks noChangeAspect="1"/>
          </p:cNvPicPr>
          <p:nvPr/>
        </p:nvPicPr>
        <p:blipFill>
          <a:blip r:embed="rId7"/>
          <a:stretch>
            <a:fillRect/>
          </a:stretch>
        </p:blipFill>
        <p:spPr>
          <a:xfrm>
            <a:off x="9465482" y="5362385"/>
            <a:ext cx="292834" cy="368972"/>
          </a:xfrm>
          <a:prstGeom prst="rect">
            <a:avLst/>
          </a:prstGeom>
        </p:spPr>
      </p:pic>
      <p:sp>
        <p:nvSpPr>
          <p:cNvPr id="18" name="スライド番号プレースホルダー 17"/>
          <p:cNvSpPr>
            <a:spLocks noGrp="1"/>
          </p:cNvSpPr>
          <p:nvPr>
            <p:ph type="sldNum" sz="quarter" idx="12"/>
          </p:nvPr>
        </p:nvSpPr>
        <p:spPr>
          <a:xfrm>
            <a:off x="8790316" y="6385935"/>
            <a:ext cx="2743200" cy="365125"/>
          </a:xfrm>
        </p:spPr>
        <p:txBody>
          <a:bodyPr/>
          <a:lstStyle/>
          <a:p>
            <a:r>
              <a:rPr lang="ja-JP" altLang="en-US" dirty="0" smtClean="0"/>
              <a:t>１</a:t>
            </a:r>
            <a:r>
              <a:rPr lang="ja-JP" altLang="en-US" dirty="0"/>
              <a:t>１</a:t>
            </a:r>
            <a:endParaRPr kumimoji="1" lang="ja-JP" altLang="en-US" dirty="0"/>
          </a:p>
        </p:txBody>
      </p:sp>
    </p:spTree>
    <p:extLst>
      <p:ext uri="{BB962C8B-B14F-4D97-AF65-F5344CB8AC3E}">
        <p14:creationId xmlns:p14="http://schemas.microsoft.com/office/powerpoint/2010/main" val="1590934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19623" t="3056" r="9605" b="4290"/>
          <a:stretch/>
        </p:blipFill>
        <p:spPr>
          <a:xfrm>
            <a:off x="262524" y="46583"/>
            <a:ext cx="5815556" cy="6197272"/>
          </a:xfrm>
          <a:prstGeom prst="rect">
            <a:avLst/>
          </a:prstGeom>
        </p:spPr>
      </p:pic>
      <p:sp>
        <p:nvSpPr>
          <p:cNvPr id="11" name="テキスト ボックス 10"/>
          <p:cNvSpPr txBox="1"/>
          <p:nvPr/>
        </p:nvSpPr>
        <p:spPr>
          <a:xfrm>
            <a:off x="3371549" y="6473015"/>
            <a:ext cx="6943419" cy="369332"/>
          </a:xfrm>
          <a:prstGeom prst="rect">
            <a:avLst/>
          </a:prstGeom>
          <a:noFill/>
        </p:spPr>
        <p:txBody>
          <a:bodyPr wrap="square" rtlCol="0">
            <a:spAutoFit/>
          </a:bodyPr>
          <a:lstStyle/>
          <a:p>
            <a:r>
              <a:rPr kumimoji="1" lang="en-US" altLang="ja-JP" dirty="0" smtClean="0"/>
              <a:t>※</a:t>
            </a:r>
            <a:r>
              <a:rPr kumimoji="1" lang="ja-JP" altLang="en-US" dirty="0" smtClean="0"/>
              <a:t>必ず一番下までスクロールし、「設定する」をクリック！</a:t>
            </a:r>
            <a:endParaRPr kumimoji="1" lang="ja-JP" altLang="en-US" dirty="0"/>
          </a:p>
        </p:txBody>
      </p:sp>
      <p:sp>
        <p:nvSpPr>
          <p:cNvPr id="12" name="正方形/長方形 11"/>
          <p:cNvSpPr/>
          <p:nvPr/>
        </p:nvSpPr>
        <p:spPr>
          <a:xfrm>
            <a:off x="997911" y="1474847"/>
            <a:ext cx="940279" cy="2501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flipV="1">
            <a:off x="905856" y="2587766"/>
            <a:ext cx="2656832" cy="2285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3"/>
          <p:cNvSpPr>
            <a:spLocks noGrp="1"/>
          </p:cNvSpPr>
          <p:nvPr>
            <p:ph type="sldNum" sz="quarter" idx="12"/>
          </p:nvPr>
        </p:nvSpPr>
        <p:spPr/>
        <p:txBody>
          <a:bodyPr/>
          <a:lstStyle/>
          <a:p>
            <a:r>
              <a:rPr lang="ja-JP" altLang="en-US" dirty="0" smtClean="0"/>
              <a:t>１</a:t>
            </a:r>
            <a:r>
              <a:rPr lang="ja-JP" altLang="en-US" dirty="0"/>
              <a:t>２</a:t>
            </a:r>
            <a:endParaRPr kumimoji="1" lang="ja-JP" altLang="en-US" dirty="0"/>
          </a:p>
        </p:txBody>
      </p:sp>
      <p:sp>
        <p:nvSpPr>
          <p:cNvPr id="16" name="雲形吹き出し 15"/>
          <p:cNvSpPr/>
          <p:nvPr/>
        </p:nvSpPr>
        <p:spPr>
          <a:xfrm>
            <a:off x="3808984" y="792480"/>
            <a:ext cx="3249782" cy="3389376"/>
          </a:xfrm>
          <a:prstGeom prst="cloudCallout">
            <a:avLst>
              <a:gd name="adj1" fmla="val -108632"/>
              <a:gd name="adj2" fmla="val -198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451" y="1347958"/>
            <a:ext cx="1631104" cy="2286594"/>
          </a:xfrm>
          <a:prstGeom prst="rect">
            <a:avLst/>
          </a:prstGeom>
        </p:spPr>
      </p:pic>
      <p:sp>
        <p:nvSpPr>
          <p:cNvPr id="18" name="正方形/長方形 17"/>
          <p:cNvSpPr/>
          <p:nvPr/>
        </p:nvSpPr>
        <p:spPr>
          <a:xfrm>
            <a:off x="4615972" y="2874943"/>
            <a:ext cx="809468" cy="7596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285906" y="461999"/>
            <a:ext cx="4917057" cy="646331"/>
          </a:xfrm>
          <a:prstGeom prst="rect">
            <a:avLst/>
          </a:prstGeom>
          <a:solidFill>
            <a:schemeClr val="bg1"/>
          </a:solidFill>
          <a:ln>
            <a:solidFill>
              <a:schemeClr val="tx1"/>
            </a:solidFill>
            <a:prstDash val="dash"/>
          </a:ln>
        </p:spPr>
        <p:txBody>
          <a:bodyPr wrap="square" rtlCol="0">
            <a:spAutoFit/>
          </a:bodyPr>
          <a:lstStyle/>
          <a:p>
            <a:r>
              <a:rPr kumimoji="1" lang="ja-JP" altLang="en-US" dirty="0" smtClean="0"/>
              <a:t>・過去のページの複製で作成すると、タイトルが過去のままになっているので要注意！</a:t>
            </a:r>
            <a:endParaRPr kumimoji="1" lang="ja-JP" altLang="en-US" dirty="0"/>
          </a:p>
        </p:txBody>
      </p:sp>
      <p:sp>
        <p:nvSpPr>
          <p:cNvPr id="25" name="正方形/長方形 24"/>
          <p:cNvSpPr/>
          <p:nvPr/>
        </p:nvSpPr>
        <p:spPr>
          <a:xfrm>
            <a:off x="922031" y="3634552"/>
            <a:ext cx="2516824" cy="3278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雲形吹き出し 25"/>
          <p:cNvSpPr/>
          <p:nvPr/>
        </p:nvSpPr>
        <p:spPr>
          <a:xfrm>
            <a:off x="6019003" y="2718122"/>
            <a:ext cx="5934211" cy="3633555"/>
          </a:xfrm>
          <a:prstGeom prst="cloudCallout">
            <a:avLst>
              <a:gd name="adj1" fmla="val -90159"/>
              <a:gd name="adj2" fmla="val -182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r="27878"/>
          <a:stretch/>
        </p:blipFill>
        <p:spPr>
          <a:xfrm>
            <a:off x="7058766" y="3167980"/>
            <a:ext cx="3427281" cy="3133423"/>
          </a:xfrm>
          <a:prstGeom prst="rect">
            <a:avLst/>
          </a:prstGeom>
        </p:spPr>
      </p:pic>
      <p:sp>
        <p:nvSpPr>
          <p:cNvPr id="24" name="正方形/長方形 23"/>
          <p:cNvSpPr/>
          <p:nvPr/>
        </p:nvSpPr>
        <p:spPr>
          <a:xfrm>
            <a:off x="7223721" y="4534899"/>
            <a:ext cx="3262326" cy="18167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7285846" y="5096256"/>
            <a:ext cx="1602122" cy="1951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461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289" t="2476" r="2630" b="5749"/>
          <a:stretch/>
        </p:blipFill>
        <p:spPr>
          <a:xfrm>
            <a:off x="141047" y="348308"/>
            <a:ext cx="9121346" cy="6278880"/>
          </a:xfrm>
          <a:prstGeom prst="rect">
            <a:avLst/>
          </a:prstGeom>
        </p:spPr>
      </p:pic>
      <p:sp>
        <p:nvSpPr>
          <p:cNvPr id="2" name="スライド番号プレースホルダー 1"/>
          <p:cNvSpPr>
            <a:spLocks noGrp="1"/>
          </p:cNvSpPr>
          <p:nvPr>
            <p:ph type="sldNum" sz="quarter" idx="12"/>
          </p:nvPr>
        </p:nvSpPr>
        <p:spPr/>
        <p:txBody>
          <a:bodyPr/>
          <a:lstStyle/>
          <a:p>
            <a:r>
              <a:rPr lang="ja-JP" altLang="en-US" dirty="0" smtClean="0"/>
              <a:t>１</a:t>
            </a:r>
            <a:r>
              <a:rPr lang="ja-JP" altLang="en-US" dirty="0"/>
              <a:t>３</a:t>
            </a:r>
            <a:endParaRPr kumimoji="1" lang="ja-JP" altLang="en-US" dirty="0"/>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9700" y="3187460"/>
            <a:ext cx="1905000" cy="2857500"/>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086" y="3605840"/>
            <a:ext cx="1672307" cy="2508461"/>
          </a:xfrm>
          <a:prstGeom prst="rect">
            <a:avLst/>
          </a:prstGeom>
        </p:spPr>
      </p:pic>
      <p:sp>
        <p:nvSpPr>
          <p:cNvPr id="8" name="正方形/長方形 7"/>
          <p:cNvSpPr/>
          <p:nvPr/>
        </p:nvSpPr>
        <p:spPr>
          <a:xfrm>
            <a:off x="415690" y="4248942"/>
            <a:ext cx="8374741" cy="14203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659374" y="286424"/>
            <a:ext cx="5902452" cy="3139321"/>
          </a:xfrm>
          <a:prstGeom prst="rect">
            <a:avLst/>
          </a:prstGeom>
          <a:solidFill>
            <a:schemeClr val="bg1"/>
          </a:solidFill>
          <a:ln w="9525">
            <a:solidFill>
              <a:schemeClr val="tx1"/>
            </a:solidFill>
            <a:prstDash val="lgDashDot"/>
          </a:ln>
        </p:spPr>
        <p:txBody>
          <a:bodyPr wrap="square" rtlCol="0">
            <a:spAutoFit/>
          </a:bodyPr>
          <a:lstStyle/>
          <a:p>
            <a:r>
              <a:rPr kumimoji="1" lang="ja-JP" altLang="en-US" b="1" dirty="0" smtClean="0"/>
              <a:t>・親ページの設定が誤っていると、右ナビが正しく表示されないのでご注意ください。</a:t>
            </a:r>
            <a:endParaRPr lang="en-US" altLang="ja-JP" b="1" dirty="0"/>
          </a:p>
          <a:p>
            <a:endParaRPr kumimoji="1" lang="en-US" altLang="ja-JP" dirty="0" smtClean="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p:txBody>
      </p:sp>
      <p:pic>
        <p:nvPicPr>
          <p:cNvPr id="10" name="図 9" descr="cid:image001.png@01D97376.65A1AD9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1553" y="892102"/>
            <a:ext cx="4206544" cy="2481960"/>
          </a:xfrm>
          <a:prstGeom prst="rect">
            <a:avLst/>
          </a:prstGeom>
          <a:noFill/>
          <a:ln>
            <a:noFill/>
          </a:ln>
        </p:spPr>
      </p:pic>
      <p:sp>
        <p:nvSpPr>
          <p:cNvPr id="11" name="四角形吹き出し 10"/>
          <p:cNvSpPr/>
          <p:nvPr/>
        </p:nvSpPr>
        <p:spPr>
          <a:xfrm>
            <a:off x="415690" y="3495086"/>
            <a:ext cx="7094582" cy="528273"/>
          </a:xfrm>
          <a:prstGeom prst="wedgeRectCallout">
            <a:avLst>
              <a:gd name="adj1" fmla="val 71215"/>
              <a:gd name="adj2" fmla="val -10084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9029700" y="1611426"/>
            <a:ext cx="1203386" cy="17626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5669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930197" y="6356350"/>
            <a:ext cx="2743200" cy="365125"/>
          </a:xfrm>
        </p:spPr>
        <p:txBody>
          <a:bodyPr/>
          <a:lstStyle/>
          <a:p>
            <a:r>
              <a:rPr lang="ja-JP" altLang="en-US" dirty="0" smtClean="0"/>
              <a:t>１</a:t>
            </a:r>
            <a:r>
              <a:rPr lang="ja-JP" altLang="en-US" dirty="0"/>
              <a:t>４</a:t>
            </a:r>
            <a:endParaRPr kumimoji="1" lang="ja-JP" altLang="en-US" dirty="0"/>
          </a:p>
        </p:txBody>
      </p:sp>
      <p:sp>
        <p:nvSpPr>
          <p:cNvPr id="3" name="テキスト ボックス 2"/>
          <p:cNvSpPr txBox="1"/>
          <p:nvPr/>
        </p:nvSpPr>
        <p:spPr>
          <a:xfrm>
            <a:off x="155276" y="189781"/>
            <a:ext cx="5365630" cy="369332"/>
          </a:xfrm>
          <a:prstGeom prst="rect">
            <a:avLst/>
          </a:prstGeom>
          <a:noFill/>
        </p:spPr>
        <p:txBody>
          <a:bodyPr wrap="square" rtlCol="0">
            <a:spAutoFit/>
          </a:bodyPr>
          <a:lstStyle/>
          <a:p>
            <a:r>
              <a:rPr kumimoji="1" lang="ja-JP" altLang="en-US" b="1" dirty="0" smtClean="0"/>
              <a:t>４ 日時設定について（更新日・最新情報等）</a:t>
            </a:r>
            <a:endParaRPr kumimoji="1" lang="ja-JP" altLang="en-US" b="1" dirty="0"/>
          </a:p>
        </p:txBody>
      </p:sp>
      <p:sp>
        <p:nvSpPr>
          <p:cNvPr id="4" name="テキスト ボックス 3"/>
          <p:cNvSpPr txBox="1"/>
          <p:nvPr/>
        </p:nvSpPr>
        <p:spPr>
          <a:xfrm>
            <a:off x="527649" y="559113"/>
            <a:ext cx="10955547" cy="646331"/>
          </a:xfrm>
          <a:prstGeom prst="rect">
            <a:avLst/>
          </a:prstGeom>
          <a:noFill/>
          <a:ln>
            <a:solidFill>
              <a:schemeClr val="tx1"/>
            </a:solidFill>
          </a:ln>
        </p:spPr>
        <p:txBody>
          <a:bodyPr wrap="square" rtlCol="0">
            <a:spAutoFit/>
          </a:bodyPr>
          <a:lstStyle/>
          <a:p>
            <a:r>
              <a:rPr kumimoji="1" lang="ja-JP" altLang="en-US" dirty="0" smtClean="0"/>
              <a:t>承認依頼を出すときに、公開期間を入力する欄がありますが、開始日が</a:t>
            </a:r>
            <a:r>
              <a:rPr kumimoji="1" lang="ja-JP" altLang="en-US" smtClean="0"/>
              <a:t>ページの右上</a:t>
            </a:r>
            <a:r>
              <a:rPr kumimoji="1" lang="ja-JP" altLang="en-US" dirty="0" smtClean="0"/>
              <a:t>に表示される「更新日」になり、最新情報</a:t>
            </a:r>
            <a:r>
              <a:rPr lang="ja-JP" altLang="en-US" dirty="0"/>
              <a:t>を</a:t>
            </a:r>
            <a:r>
              <a:rPr kumimoji="1" lang="ja-JP" altLang="en-US" dirty="0" smtClean="0"/>
              <a:t>設定した場合は、表示される日時になります。</a:t>
            </a:r>
            <a:endParaRPr kumimoji="1" lang="ja-JP" altLang="en-US" dirty="0"/>
          </a:p>
        </p:txBody>
      </p:sp>
      <p:grpSp>
        <p:nvGrpSpPr>
          <p:cNvPr id="11" name="グループ化 10"/>
          <p:cNvGrpSpPr/>
          <p:nvPr/>
        </p:nvGrpSpPr>
        <p:grpSpPr>
          <a:xfrm>
            <a:off x="403362" y="1388345"/>
            <a:ext cx="6956227" cy="4127350"/>
            <a:chOff x="527649" y="1442962"/>
            <a:chExt cx="6956227" cy="4127350"/>
          </a:xfrm>
        </p:grpSpPr>
        <p:grpSp>
          <p:nvGrpSpPr>
            <p:cNvPr id="9" name="グループ化 8"/>
            <p:cNvGrpSpPr/>
            <p:nvPr/>
          </p:nvGrpSpPr>
          <p:grpSpPr>
            <a:xfrm>
              <a:off x="527649" y="1442962"/>
              <a:ext cx="6956227" cy="4127350"/>
              <a:chOff x="527649" y="1442962"/>
              <a:chExt cx="6956227" cy="4127350"/>
            </a:xfrm>
          </p:grpSpPr>
          <p:pic>
            <p:nvPicPr>
              <p:cNvPr id="5" name="図 4"/>
              <p:cNvPicPr>
                <a:picLocks noChangeAspect="1"/>
              </p:cNvPicPr>
              <p:nvPr/>
            </p:nvPicPr>
            <p:blipFill>
              <a:blip r:embed="rId3"/>
              <a:stretch>
                <a:fillRect/>
              </a:stretch>
            </p:blipFill>
            <p:spPr>
              <a:xfrm>
                <a:off x="527649" y="1442962"/>
                <a:ext cx="5547841" cy="4127350"/>
              </a:xfrm>
              <a:prstGeom prst="rect">
                <a:avLst/>
              </a:prstGeom>
            </p:spPr>
          </p:pic>
          <p:sp>
            <p:nvSpPr>
              <p:cNvPr id="7" name="正方形/長方形 6"/>
              <p:cNvSpPr/>
              <p:nvPr/>
            </p:nvSpPr>
            <p:spPr>
              <a:xfrm>
                <a:off x="3648722" y="3657601"/>
                <a:ext cx="275208" cy="142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173157" y="2032986"/>
                <a:ext cx="310719" cy="369332"/>
              </a:xfrm>
              <a:prstGeom prst="rect">
                <a:avLst/>
              </a:prstGeom>
              <a:noFill/>
            </p:spPr>
            <p:txBody>
              <a:bodyPr wrap="square" rtlCol="0">
                <a:spAutoFit/>
              </a:bodyPr>
              <a:lstStyle/>
              <a:p>
                <a:endParaRPr kumimoji="1" lang="ja-JP" altLang="en-US" dirty="0"/>
              </a:p>
            </p:txBody>
          </p:sp>
        </p:grpSp>
        <p:sp>
          <p:nvSpPr>
            <p:cNvPr id="10" name="テキスト ボックス 9"/>
            <p:cNvSpPr txBox="1"/>
            <p:nvPr/>
          </p:nvSpPr>
          <p:spPr>
            <a:xfrm>
              <a:off x="3582139" y="3590121"/>
              <a:ext cx="923278" cy="276999"/>
            </a:xfrm>
            <a:prstGeom prst="rect">
              <a:avLst/>
            </a:prstGeom>
            <a:noFill/>
          </p:spPr>
          <p:txBody>
            <a:bodyPr wrap="square" rtlCol="0">
              <a:spAutoFit/>
            </a:bodyPr>
            <a:lstStyle/>
            <a:p>
              <a:r>
                <a:rPr kumimoji="1" lang="en-US" altLang="ja-JP" sz="1200" b="1" dirty="0" smtClean="0"/>
                <a:t>11</a:t>
              </a:r>
              <a:endParaRPr kumimoji="1" lang="ja-JP" altLang="en-US" sz="1200" b="1" dirty="0"/>
            </a:p>
          </p:txBody>
        </p:sp>
      </p:grpSp>
      <p:pic>
        <p:nvPicPr>
          <p:cNvPr id="6" name="図 5"/>
          <p:cNvPicPr>
            <a:picLocks noChangeAspect="1"/>
          </p:cNvPicPr>
          <p:nvPr/>
        </p:nvPicPr>
        <p:blipFill rotWithShape="1">
          <a:blip r:embed="rId4"/>
          <a:srcRect l="5974" t="32055" r="26337" b="10247"/>
          <a:stretch/>
        </p:blipFill>
        <p:spPr>
          <a:xfrm>
            <a:off x="4957856" y="4435789"/>
            <a:ext cx="6299029" cy="2285686"/>
          </a:xfrm>
          <a:prstGeom prst="rect">
            <a:avLst/>
          </a:prstGeom>
        </p:spPr>
      </p:pic>
      <p:sp>
        <p:nvSpPr>
          <p:cNvPr id="13" name="正方形/長方形 12"/>
          <p:cNvSpPr/>
          <p:nvPr/>
        </p:nvSpPr>
        <p:spPr>
          <a:xfrm>
            <a:off x="2130641" y="3535504"/>
            <a:ext cx="3098307" cy="2769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5"/>
          <a:stretch>
            <a:fillRect/>
          </a:stretch>
        </p:blipFill>
        <p:spPr>
          <a:xfrm>
            <a:off x="6081612" y="1388345"/>
            <a:ext cx="5057976" cy="2732586"/>
          </a:xfrm>
          <a:prstGeom prst="rect">
            <a:avLst/>
          </a:prstGeom>
        </p:spPr>
      </p:pic>
      <p:sp>
        <p:nvSpPr>
          <p:cNvPr id="16" name="正方形/長方形 15"/>
          <p:cNvSpPr/>
          <p:nvPr/>
        </p:nvSpPr>
        <p:spPr>
          <a:xfrm>
            <a:off x="10120544" y="2210540"/>
            <a:ext cx="1019043" cy="25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03362" y="5578632"/>
            <a:ext cx="4443846" cy="1200329"/>
          </a:xfrm>
          <a:prstGeom prst="rect">
            <a:avLst/>
          </a:prstGeom>
          <a:noFill/>
          <a:ln>
            <a:solidFill>
              <a:schemeClr val="tx1"/>
            </a:solidFill>
            <a:prstDash val="lgDashDotDot"/>
          </a:ln>
        </p:spPr>
        <p:txBody>
          <a:bodyPr wrap="square" rtlCol="0">
            <a:spAutoFit/>
          </a:bodyPr>
          <a:lstStyle/>
          <a:p>
            <a:r>
              <a:rPr kumimoji="1" lang="ja-JP" altLang="en-US" b="1" dirty="0" smtClean="0"/>
              <a:t>過去の日時からの開始の設定もできます。</a:t>
            </a:r>
            <a:endParaRPr kumimoji="1" lang="en-US" altLang="ja-JP" b="1" dirty="0" smtClean="0"/>
          </a:p>
          <a:p>
            <a:r>
              <a:rPr lang="ja-JP" altLang="en-US" b="1" dirty="0" smtClean="0"/>
              <a:t>（例）</a:t>
            </a:r>
            <a:r>
              <a:rPr kumimoji="1" lang="ja-JP" altLang="en-US" b="1" dirty="0" smtClean="0"/>
              <a:t>プレス掲載の記事を更新・修正する場合は、公開日をプレス日に設定して承認依頼を出してください。</a:t>
            </a:r>
            <a:endParaRPr kumimoji="1" lang="ja-JP" altLang="en-US" b="1" dirty="0"/>
          </a:p>
        </p:txBody>
      </p:sp>
      <p:sp>
        <p:nvSpPr>
          <p:cNvPr id="12" name="正方形/長方形 11"/>
          <p:cNvSpPr/>
          <p:nvPr/>
        </p:nvSpPr>
        <p:spPr>
          <a:xfrm>
            <a:off x="5141343" y="4977442"/>
            <a:ext cx="940269" cy="258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5778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ja-JP" altLang="en-US" dirty="0" smtClean="0"/>
              <a:t>１５</a:t>
            </a:r>
            <a:endParaRPr kumimoji="1" lang="ja-JP" altLang="en-US" dirty="0"/>
          </a:p>
        </p:txBody>
      </p:sp>
      <p:sp>
        <p:nvSpPr>
          <p:cNvPr id="3" name="テキスト ボックス 2"/>
          <p:cNvSpPr txBox="1"/>
          <p:nvPr/>
        </p:nvSpPr>
        <p:spPr>
          <a:xfrm>
            <a:off x="181155" y="172528"/>
            <a:ext cx="3536829" cy="369332"/>
          </a:xfrm>
          <a:prstGeom prst="rect">
            <a:avLst/>
          </a:prstGeom>
          <a:noFill/>
        </p:spPr>
        <p:txBody>
          <a:bodyPr wrap="square" rtlCol="0">
            <a:spAutoFit/>
          </a:bodyPr>
          <a:lstStyle/>
          <a:p>
            <a:r>
              <a:rPr kumimoji="1" lang="ja-JP" altLang="en-US" b="1" dirty="0" smtClean="0"/>
              <a:t>５ </a:t>
            </a:r>
            <a:r>
              <a:rPr kumimoji="1" lang="en-US" altLang="ja-JP" b="1" dirty="0" smtClean="0"/>
              <a:t>SNS</a:t>
            </a:r>
            <a:r>
              <a:rPr lang="ja-JP" altLang="en-US" b="1" dirty="0" smtClean="0"/>
              <a:t>の承認依頼について</a:t>
            </a:r>
            <a:endParaRPr kumimoji="1" lang="ja-JP" altLang="en-US" b="1" dirty="0"/>
          </a:p>
        </p:txBody>
      </p:sp>
      <p:pic>
        <p:nvPicPr>
          <p:cNvPr id="4" name="図 3"/>
          <p:cNvPicPr>
            <a:picLocks noChangeAspect="1"/>
          </p:cNvPicPr>
          <p:nvPr/>
        </p:nvPicPr>
        <p:blipFill>
          <a:blip r:embed="rId3"/>
          <a:stretch>
            <a:fillRect/>
          </a:stretch>
        </p:blipFill>
        <p:spPr>
          <a:xfrm>
            <a:off x="448573" y="1650320"/>
            <a:ext cx="4670783" cy="4510668"/>
          </a:xfrm>
          <a:prstGeom prst="rect">
            <a:avLst/>
          </a:prstGeom>
        </p:spPr>
      </p:pic>
      <p:sp>
        <p:nvSpPr>
          <p:cNvPr id="5" name="テキスト ボックス 4"/>
          <p:cNvSpPr txBox="1"/>
          <p:nvPr/>
        </p:nvSpPr>
        <p:spPr>
          <a:xfrm>
            <a:off x="508958" y="531629"/>
            <a:ext cx="11007306" cy="646331"/>
          </a:xfrm>
          <a:prstGeom prst="rect">
            <a:avLst/>
          </a:prstGeom>
          <a:noFill/>
          <a:ln>
            <a:solidFill>
              <a:schemeClr val="tx1"/>
            </a:solidFill>
          </a:ln>
        </p:spPr>
        <p:txBody>
          <a:bodyPr wrap="square" rtlCol="0">
            <a:spAutoFit/>
          </a:bodyPr>
          <a:lstStyle/>
          <a:p>
            <a:r>
              <a:rPr kumimoji="1" lang="en-US" altLang="ja-JP" dirty="0" smtClean="0"/>
              <a:t>SNS</a:t>
            </a:r>
            <a:r>
              <a:rPr lang="ja-JP" altLang="en-US" dirty="0" smtClean="0"/>
              <a:t>は他の記事ページとは異なり、承認後自動で更新されるわけではなく、消費者情報担当が作業を行って発信して</a:t>
            </a:r>
            <a:r>
              <a:rPr lang="ja-JP" altLang="en-US" smtClean="0"/>
              <a:t>います。そのため、必ず</a:t>
            </a:r>
            <a:r>
              <a:rPr lang="ja-JP" altLang="en-US" b="1" u="sng" dirty="0"/>
              <a:t>３日前までに</a:t>
            </a:r>
            <a:r>
              <a:rPr lang="ja-JP" altLang="en-US" dirty="0"/>
              <a:t>第一承認者の承認を終えるよう</a:t>
            </a:r>
            <a:r>
              <a:rPr lang="ja-JP" altLang="en-US" dirty="0" smtClean="0"/>
              <a:t>にしてください。</a:t>
            </a:r>
            <a:endParaRPr kumimoji="1" lang="ja-JP" altLang="en-US" dirty="0"/>
          </a:p>
        </p:txBody>
      </p:sp>
      <p:sp>
        <p:nvSpPr>
          <p:cNvPr id="6" name="四角形吹き出し 5"/>
          <p:cNvSpPr/>
          <p:nvPr/>
        </p:nvSpPr>
        <p:spPr>
          <a:xfrm>
            <a:off x="586596" y="1650320"/>
            <a:ext cx="4459857" cy="376888"/>
          </a:xfrm>
          <a:prstGeom prst="wedgeRectCallout">
            <a:avLst>
              <a:gd name="adj1" fmla="val 69496"/>
              <a:gd name="adj2" fmla="val 70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867400" y="1650320"/>
            <a:ext cx="5486400" cy="4247317"/>
          </a:xfrm>
          <a:prstGeom prst="rect">
            <a:avLst/>
          </a:prstGeom>
          <a:noFill/>
          <a:ln w="9525">
            <a:solidFill>
              <a:schemeClr val="tx1"/>
            </a:solidFill>
            <a:prstDash val="lgDashDot"/>
          </a:ln>
        </p:spPr>
        <p:txBody>
          <a:bodyPr wrap="square" rtlCol="0">
            <a:spAutoFit/>
          </a:bodyPr>
          <a:lstStyle/>
          <a:p>
            <a:r>
              <a:rPr kumimoji="1" lang="ja-JP" altLang="en-US" dirty="0" smtClean="0"/>
              <a:t>・タイトルは、「</a:t>
            </a:r>
            <a:r>
              <a:rPr kumimoji="1" lang="en-US" altLang="ja-JP" dirty="0" smtClean="0"/>
              <a:t>【SNS】</a:t>
            </a:r>
            <a:r>
              <a:rPr kumimoji="1" lang="ja-JP" altLang="en-US" dirty="0" smtClean="0"/>
              <a:t>〇〇〇」や「〇〇〇（</a:t>
            </a:r>
            <a:r>
              <a:rPr kumimoji="1" lang="en-US" altLang="ja-JP" dirty="0" smtClean="0"/>
              <a:t>twitter</a:t>
            </a:r>
            <a:r>
              <a:rPr lang="ja-JP" altLang="en-US" dirty="0" smtClean="0"/>
              <a:t>）」のように一目で</a:t>
            </a:r>
            <a:r>
              <a:rPr lang="en-US" altLang="ja-JP" dirty="0" smtClean="0"/>
              <a:t>SNS</a:t>
            </a:r>
            <a:r>
              <a:rPr lang="ja-JP" altLang="en-US" dirty="0" smtClean="0"/>
              <a:t>の原稿と分かるようにしてください。</a:t>
            </a:r>
            <a:endParaRPr lang="en-US" altLang="ja-JP" dirty="0" smtClean="0"/>
          </a:p>
          <a:p>
            <a:r>
              <a:rPr kumimoji="1" lang="ja-JP" altLang="en-US" dirty="0" smtClean="0"/>
              <a:t>・</a:t>
            </a:r>
            <a:r>
              <a:rPr kumimoji="1" lang="en-US" altLang="ja-JP" dirty="0" smtClean="0"/>
              <a:t>twitter</a:t>
            </a:r>
            <a:r>
              <a:rPr kumimoji="1" lang="ja-JP" altLang="en-US" dirty="0" smtClean="0"/>
              <a:t>の字数は１４０字までですが、</a:t>
            </a:r>
            <a:r>
              <a:rPr kumimoji="1" lang="en-US" altLang="ja-JP" dirty="0" smtClean="0"/>
              <a:t>URL</a:t>
            </a:r>
            <a:r>
              <a:rPr kumimoji="1" lang="ja-JP" altLang="en-US" dirty="0" smtClean="0"/>
              <a:t>を掲載する場合は、字数に関わらず、</a:t>
            </a:r>
            <a:r>
              <a:rPr kumimoji="1" lang="en-US" altLang="ja-JP" dirty="0" smtClean="0"/>
              <a:t>11.5</a:t>
            </a:r>
            <a:r>
              <a:rPr kumimoji="1" lang="ja-JP" altLang="en-US" dirty="0" smtClean="0"/>
              <a:t>文字分になるので１２８字以内におさめてください。</a:t>
            </a:r>
            <a:endParaRPr kumimoji="1" lang="en-US" altLang="ja-JP" dirty="0" smtClean="0"/>
          </a:p>
          <a:p>
            <a:r>
              <a:rPr lang="ja-JP" altLang="en-US" dirty="0" smtClean="0"/>
              <a:t>・掲載したい</a:t>
            </a:r>
            <a:r>
              <a:rPr lang="en-US" altLang="ja-JP" dirty="0" smtClean="0"/>
              <a:t>URL</a:t>
            </a:r>
            <a:r>
              <a:rPr lang="ja-JP" altLang="en-US" dirty="0" smtClean="0"/>
              <a:t>は関連ファイルにつけても、本文中につけても構いません。</a:t>
            </a:r>
            <a:r>
              <a:rPr kumimoji="1" lang="ja-JP" altLang="en-US" dirty="0"/>
              <a:t>　</a:t>
            </a:r>
            <a:r>
              <a:rPr kumimoji="1" lang="en-US" altLang="ja-JP" dirty="0" smtClean="0"/>
              <a:t>※</a:t>
            </a:r>
            <a:r>
              <a:rPr kumimoji="1" lang="ja-JP" altLang="en-US" dirty="0" smtClean="0"/>
              <a:t>本文に貼る場合は、プレビュー画面</a:t>
            </a:r>
            <a:r>
              <a:rPr lang="ja-JP" altLang="en-US" dirty="0" smtClean="0"/>
              <a:t>の</a:t>
            </a:r>
            <a:r>
              <a:rPr lang="en-US" altLang="ja-JP" dirty="0" smtClean="0"/>
              <a:t>URL</a:t>
            </a:r>
            <a:r>
              <a:rPr lang="ja-JP" altLang="en-US" dirty="0" smtClean="0"/>
              <a:t>（リンクに</a:t>
            </a:r>
            <a:r>
              <a:rPr lang="en-US" altLang="ja-JP" dirty="0" err="1" smtClean="0"/>
              <a:t>cms</a:t>
            </a:r>
            <a:r>
              <a:rPr lang="ja-JP" altLang="en-US" dirty="0" smtClean="0"/>
              <a:t>が入っている）を貼らないようにしてください。（</a:t>
            </a:r>
            <a:r>
              <a:rPr lang="en-US" altLang="ja-JP" dirty="0" smtClean="0"/>
              <a:t>QR</a:t>
            </a:r>
            <a:r>
              <a:rPr lang="ja-JP" altLang="en-US" dirty="0" smtClean="0"/>
              <a:t>コード作成等の際も注意！！）</a:t>
            </a:r>
            <a:endParaRPr lang="en-US" altLang="ja-JP" dirty="0" smtClean="0"/>
          </a:p>
          <a:p>
            <a:r>
              <a:rPr lang="ja-JP" altLang="en-US" dirty="0"/>
              <a:t>　</a:t>
            </a:r>
            <a:r>
              <a:rPr lang="ja-JP" altLang="en-US" dirty="0" smtClean="0"/>
              <a:t>実際に上がる際の</a:t>
            </a:r>
            <a:r>
              <a:rPr lang="en-US" altLang="ja-JP" dirty="0" smtClean="0"/>
              <a:t>URL</a:t>
            </a:r>
            <a:r>
              <a:rPr lang="ja-JP" altLang="en-US" dirty="0" smtClean="0"/>
              <a:t>は、「</a:t>
            </a:r>
            <a:r>
              <a:rPr lang="en-US" altLang="ja-JP" dirty="0">
                <a:hlinkClick r:id="rId4"/>
              </a:rPr>
              <a:t>https://</a:t>
            </a:r>
            <a:r>
              <a:rPr lang="en-US" altLang="ja-JP" dirty="0" smtClean="0">
                <a:hlinkClick r:id="rId4"/>
              </a:rPr>
              <a:t>www.shouhiseikatu.metro.tokyo.lg.jp/</a:t>
            </a:r>
            <a:r>
              <a:rPr lang="ja-JP" altLang="en-US" dirty="0" smtClean="0"/>
              <a:t>」のの後ろにページプロパティの保存先がつきます。</a:t>
            </a:r>
            <a:endParaRPr lang="en-US" altLang="ja-JP" dirty="0" smtClean="0"/>
          </a:p>
          <a:p>
            <a:r>
              <a:rPr lang="ja-JP" altLang="en-US" dirty="0" smtClean="0"/>
              <a:t>・画像は関連ファイルに添付してください。</a:t>
            </a:r>
            <a:endParaRPr kumimoji="1" lang="ja-JP" altLang="en-US" dirty="0"/>
          </a:p>
        </p:txBody>
      </p:sp>
      <p:sp>
        <p:nvSpPr>
          <p:cNvPr id="11" name="円形吹き出し 10"/>
          <p:cNvSpPr/>
          <p:nvPr/>
        </p:nvSpPr>
        <p:spPr>
          <a:xfrm>
            <a:off x="2783964" y="4458955"/>
            <a:ext cx="2830902" cy="2210091"/>
          </a:xfrm>
          <a:prstGeom prst="wedgeEllipseCallout">
            <a:avLst>
              <a:gd name="adj1" fmla="val 61687"/>
              <a:gd name="adj2" fmla="val -80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5"/>
          <a:stretch>
            <a:fillRect/>
          </a:stretch>
        </p:blipFill>
        <p:spPr>
          <a:xfrm>
            <a:off x="3198074" y="4835843"/>
            <a:ext cx="2035229" cy="1400629"/>
          </a:xfrm>
          <a:prstGeom prst="rect">
            <a:avLst/>
          </a:prstGeom>
        </p:spPr>
      </p:pic>
      <p:sp>
        <p:nvSpPr>
          <p:cNvPr id="10" name="正方形/長方形 9"/>
          <p:cNvSpPr/>
          <p:nvPr/>
        </p:nvSpPr>
        <p:spPr>
          <a:xfrm>
            <a:off x="3255046" y="4921695"/>
            <a:ext cx="1921283" cy="2190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8352" y="4835843"/>
            <a:ext cx="1905000" cy="2857500"/>
          </a:xfrm>
          <a:prstGeom prst="rect">
            <a:avLst/>
          </a:prstGeom>
        </p:spPr>
      </p:pic>
    </p:spTree>
    <p:extLst>
      <p:ext uri="{BB962C8B-B14F-4D97-AF65-F5344CB8AC3E}">
        <p14:creationId xmlns:p14="http://schemas.microsoft.com/office/powerpoint/2010/main" val="3290484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ja-JP" altLang="en-US" dirty="0" smtClean="0"/>
              <a:t>１６</a:t>
            </a:r>
            <a:endParaRPr kumimoji="1" lang="ja-JP" altLang="en-US" dirty="0"/>
          </a:p>
        </p:txBody>
      </p:sp>
      <p:sp>
        <p:nvSpPr>
          <p:cNvPr id="3" name="テキスト ボックス 2"/>
          <p:cNvSpPr txBox="1"/>
          <p:nvPr/>
        </p:nvSpPr>
        <p:spPr>
          <a:xfrm>
            <a:off x="224886" y="196194"/>
            <a:ext cx="4554147" cy="461665"/>
          </a:xfrm>
          <a:prstGeom prst="rect">
            <a:avLst/>
          </a:prstGeom>
          <a:noFill/>
          <a:ln>
            <a:noFill/>
          </a:ln>
        </p:spPr>
        <p:txBody>
          <a:bodyPr wrap="square" rtlCol="0">
            <a:spAutoFit/>
          </a:bodyPr>
          <a:lstStyle/>
          <a:p>
            <a:r>
              <a:rPr lang="ja-JP" altLang="en-US" sz="2400" b="1" dirty="0" smtClean="0">
                <a:effectLst>
                  <a:outerShdw blurRad="38100" dist="38100" dir="2700000" algn="tl">
                    <a:srgbClr val="000000">
                      <a:alpha val="43137"/>
                    </a:srgbClr>
                  </a:outerShdw>
                </a:effectLst>
              </a:rPr>
              <a:t>東京くらし</a:t>
            </a:r>
            <a:r>
              <a:rPr lang="en-US" altLang="ja-JP" sz="2400" b="1" dirty="0" smtClean="0">
                <a:effectLst>
                  <a:outerShdw blurRad="38100" dist="38100" dir="2700000" algn="tl">
                    <a:srgbClr val="000000">
                      <a:alpha val="43137"/>
                    </a:srgbClr>
                  </a:outerShdw>
                </a:effectLst>
              </a:rPr>
              <a:t>WEB</a:t>
            </a:r>
            <a:r>
              <a:rPr lang="ja-JP" altLang="en-US" sz="2400" b="1" dirty="0" smtClean="0">
                <a:effectLst>
                  <a:outerShdw blurRad="38100" dist="38100" dir="2700000" algn="tl">
                    <a:srgbClr val="000000">
                      <a:alpha val="43137"/>
                    </a:srgbClr>
                  </a:outerShdw>
                </a:effectLst>
              </a:rPr>
              <a:t>掲示板について</a:t>
            </a:r>
            <a:endParaRPr kumimoji="1" lang="ja-JP" altLang="en-US" sz="2400" b="1" dirty="0">
              <a:effectLst>
                <a:outerShdw blurRad="38100" dist="38100" dir="2700000" algn="tl">
                  <a:srgbClr val="000000">
                    <a:alpha val="43137"/>
                  </a:srgbClr>
                </a:outerShdw>
              </a:effectLst>
            </a:endParaRPr>
          </a:p>
        </p:txBody>
      </p:sp>
      <p:sp>
        <p:nvSpPr>
          <p:cNvPr id="4" name="正方形/長方形 3"/>
          <p:cNvSpPr/>
          <p:nvPr/>
        </p:nvSpPr>
        <p:spPr>
          <a:xfrm>
            <a:off x="328401" y="760899"/>
            <a:ext cx="11360389" cy="646331"/>
          </a:xfrm>
          <a:prstGeom prst="rect">
            <a:avLst/>
          </a:prstGeom>
          <a:ln>
            <a:solidFill>
              <a:schemeClr val="tx1"/>
            </a:solidFill>
          </a:ln>
        </p:spPr>
        <p:txBody>
          <a:bodyPr wrap="square">
            <a:spAutoFit/>
          </a:bodyPr>
          <a:lstStyle/>
          <a:p>
            <a:r>
              <a:rPr lang="ja-JP" altLang="en-US" dirty="0"/>
              <a:t>「東京くらしＷＥＢ」ＣＭＳのマニュアルを掲載した掲示板を公開しています。</a:t>
            </a:r>
          </a:p>
          <a:p>
            <a:r>
              <a:rPr lang="ja-JP" altLang="en-US" dirty="0"/>
              <a:t>「最新のマニュアルを見たい」、「ＣＭＳの使い方がよくわからない」という方は</a:t>
            </a:r>
            <a:r>
              <a:rPr lang="ja-JP" altLang="en-US" dirty="0" smtClean="0"/>
              <a:t>、是非ご活用</a:t>
            </a:r>
            <a:r>
              <a:rPr lang="ja-JP" altLang="en-US" dirty="0"/>
              <a:t>ください。</a:t>
            </a:r>
          </a:p>
        </p:txBody>
      </p:sp>
      <p:sp>
        <p:nvSpPr>
          <p:cNvPr id="6" name="テキスト ボックス 5"/>
          <p:cNvSpPr txBox="1"/>
          <p:nvPr/>
        </p:nvSpPr>
        <p:spPr>
          <a:xfrm>
            <a:off x="224886" y="1604514"/>
            <a:ext cx="3631720" cy="369332"/>
          </a:xfrm>
          <a:prstGeom prst="rect">
            <a:avLst/>
          </a:prstGeom>
          <a:noFill/>
        </p:spPr>
        <p:txBody>
          <a:bodyPr wrap="square" rtlCol="0">
            <a:spAutoFit/>
          </a:bodyPr>
          <a:lstStyle/>
          <a:p>
            <a:r>
              <a:rPr kumimoji="1" lang="en-US" altLang="ja-JP" dirty="0" smtClean="0"/>
              <a:t>&lt;</a:t>
            </a:r>
            <a:r>
              <a:rPr kumimoji="1" lang="ja-JP" altLang="en-US" dirty="0" smtClean="0"/>
              <a:t>アクセス方法</a:t>
            </a:r>
            <a:r>
              <a:rPr kumimoji="1" lang="en-US" altLang="ja-JP" dirty="0" smtClean="0"/>
              <a:t>&gt;</a:t>
            </a:r>
            <a:endParaRPr kumimoji="1" lang="ja-JP" altLang="en-US" dirty="0"/>
          </a:p>
        </p:txBody>
      </p:sp>
      <p:sp>
        <p:nvSpPr>
          <p:cNvPr id="7" name="テキスト ボックス 6"/>
          <p:cNvSpPr txBox="1"/>
          <p:nvPr/>
        </p:nvSpPr>
        <p:spPr>
          <a:xfrm>
            <a:off x="431321" y="1973846"/>
            <a:ext cx="8315864" cy="369332"/>
          </a:xfrm>
          <a:prstGeom prst="rect">
            <a:avLst/>
          </a:prstGeom>
          <a:noFill/>
        </p:spPr>
        <p:txBody>
          <a:bodyPr wrap="square" rtlCol="0">
            <a:spAutoFit/>
          </a:bodyPr>
          <a:lstStyle/>
          <a:p>
            <a:r>
              <a:rPr kumimoji="1" lang="en-US" altLang="ja-JP" dirty="0" smtClean="0"/>
              <a:t>※</a:t>
            </a:r>
            <a:r>
              <a:rPr kumimoji="1" lang="ja-JP" altLang="en-US" dirty="0" smtClean="0"/>
              <a:t>閲覧可能者は、消費生活部・消費生活総合センター・計量検定所の職員です。</a:t>
            </a:r>
            <a:endParaRPr kumimoji="1" lang="ja-JP" altLang="en-US" dirty="0"/>
          </a:p>
        </p:txBody>
      </p:sp>
      <p:sp>
        <p:nvSpPr>
          <p:cNvPr id="8" name="正方形/長方形 7"/>
          <p:cNvSpPr/>
          <p:nvPr/>
        </p:nvSpPr>
        <p:spPr>
          <a:xfrm>
            <a:off x="224886" y="2390308"/>
            <a:ext cx="2723823" cy="369332"/>
          </a:xfrm>
          <a:prstGeom prst="rect">
            <a:avLst/>
          </a:prstGeom>
        </p:spPr>
        <p:txBody>
          <a:bodyPr wrap="none">
            <a:spAutoFit/>
          </a:bodyPr>
          <a:lstStyle/>
          <a:p>
            <a:r>
              <a:rPr lang="ja-JP" altLang="en-US" dirty="0"/>
              <a:t>★ＵＲＬからアクセス★</a:t>
            </a:r>
          </a:p>
        </p:txBody>
      </p:sp>
      <p:sp>
        <p:nvSpPr>
          <p:cNvPr id="9" name="正方形/長方形 8"/>
          <p:cNvSpPr/>
          <p:nvPr/>
        </p:nvSpPr>
        <p:spPr>
          <a:xfrm>
            <a:off x="508957" y="2735835"/>
            <a:ext cx="9775945" cy="646331"/>
          </a:xfrm>
          <a:prstGeom prst="rect">
            <a:avLst/>
          </a:prstGeom>
        </p:spPr>
        <p:txBody>
          <a:bodyPr wrap="square">
            <a:spAutoFit/>
          </a:bodyPr>
          <a:lstStyle/>
          <a:p>
            <a:r>
              <a:rPr lang="en-US" altLang="ja-JP" dirty="0" smtClean="0">
                <a:hlinkClick r:id="rId3"/>
              </a:rPr>
              <a:t>https://portal.taims.tocho.local/sites/1597/Lists/15970377_keijiA/Category.aspx</a:t>
            </a:r>
            <a:endParaRPr lang="en-US" altLang="ja-JP" dirty="0" smtClean="0"/>
          </a:p>
          <a:p>
            <a:endParaRPr lang="ja-JP" altLang="en-US" dirty="0"/>
          </a:p>
        </p:txBody>
      </p:sp>
      <p:sp>
        <p:nvSpPr>
          <p:cNvPr id="10" name="正方形/長方形 9"/>
          <p:cNvSpPr/>
          <p:nvPr/>
        </p:nvSpPr>
        <p:spPr>
          <a:xfrm>
            <a:off x="224886" y="3230105"/>
            <a:ext cx="5955476" cy="369332"/>
          </a:xfrm>
          <a:prstGeom prst="rect">
            <a:avLst/>
          </a:prstGeom>
        </p:spPr>
        <p:txBody>
          <a:bodyPr wrap="none">
            <a:spAutoFit/>
          </a:bodyPr>
          <a:lstStyle/>
          <a:p>
            <a:r>
              <a:rPr lang="ja-JP" altLang="en-US" dirty="0"/>
              <a:t>★全庁ポータルからアクセス★（</a:t>
            </a:r>
            <a:r>
              <a:rPr lang="en-US" altLang="ja-JP" dirty="0" smtClean="0"/>
              <a:t>※</a:t>
            </a:r>
            <a:r>
              <a:rPr lang="ja-JP" altLang="en-US" dirty="0" smtClean="0"/>
              <a:t>次ページ以降参照）</a:t>
            </a:r>
            <a:endParaRPr lang="ja-JP" altLang="en-US" dirty="0"/>
          </a:p>
        </p:txBody>
      </p:sp>
      <p:sp>
        <p:nvSpPr>
          <p:cNvPr id="11" name="正方形/長方形 10"/>
          <p:cNvSpPr/>
          <p:nvPr/>
        </p:nvSpPr>
        <p:spPr>
          <a:xfrm>
            <a:off x="431321" y="3626580"/>
            <a:ext cx="10791645" cy="923330"/>
          </a:xfrm>
          <a:prstGeom prst="rect">
            <a:avLst/>
          </a:prstGeom>
        </p:spPr>
        <p:txBody>
          <a:bodyPr wrap="square">
            <a:spAutoFit/>
          </a:bodyPr>
          <a:lstStyle/>
          <a:p>
            <a:r>
              <a:rPr lang="ja-JP" altLang="en-US" dirty="0"/>
              <a:t>１　</a:t>
            </a:r>
            <a:r>
              <a:rPr lang="ja-JP" altLang="en-US" dirty="0" smtClean="0"/>
              <a:t>全庁</a:t>
            </a:r>
            <a:r>
              <a:rPr lang="ja-JP" altLang="en-US" dirty="0"/>
              <a:t>ポータルの右上「</a:t>
            </a:r>
            <a:r>
              <a:rPr lang="en-US" altLang="ja-JP" dirty="0"/>
              <a:t>TAIMS</a:t>
            </a:r>
            <a:r>
              <a:rPr lang="ja-JP" altLang="en-US" dirty="0"/>
              <a:t>横断検索」で「東京くらし</a:t>
            </a:r>
            <a:r>
              <a:rPr lang="en-US" altLang="ja-JP" dirty="0"/>
              <a:t>WEB</a:t>
            </a:r>
            <a:r>
              <a:rPr lang="ja-JP" altLang="en-US" dirty="0"/>
              <a:t>」と検索</a:t>
            </a:r>
          </a:p>
          <a:p>
            <a:r>
              <a:rPr lang="ja-JP" altLang="en-US" dirty="0" smtClean="0"/>
              <a:t>２「</a:t>
            </a:r>
            <a:r>
              <a:rPr lang="ja-JP" altLang="en-US" dirty="0"/>
              <a:t>東京くらし</a:t>
            </a:r>
            <a:r>
              <a:rPr lang="en-US" altLang="ja-JP" dirty="0"/>
              <a:t>WEB</a:t>
            </a:r>
            <a:r>
              <a:rPr lang="ja-JP" altLang="en-US" dirty="0"/>
              <a:t>掲示板」をクリック！</a:t>
            </a:r>
          </a:p>
          <a:p>
            <a:r>
              <a:rPr lang="ja-JP" altLang="en-US" dirty="0" smtClean="0"/>
              <a:t>３「</a:t>
            </a:r>
            <a:r>
              <a:rPr lang="ja-JP" altLang="en-US" dirty="0"/>
              <a:t>リスト</a:t>
            </a:r>
            <a:r>
              <a:rPr lang="en-US" altLang="ja-JP" dirty="0"/>
              <a:t>URL</a:t>
            </a:r>
            <a:r>
              <a:rPr lang="ja-JP" altLang="en-US" dirty="0"/>
              <a:t>」をクリック！</a:t>
            </a:r>
          </a:p>
        </p:txBody>
      </p:sp>
      <p:pic>
        <p:nvPicPr>
          <p:cNvPr id="13" name="図 12"/>
          <p:cNvPicPr>
            <a:picLocks noChangeAspect="1"/>
          </p:cNvPicPr>
          <p:nvPr/>
        </p:nvPicPr>
        <p:blipFill>
          <a:blip r:embed="rId4"/>
          <a:stretch>
            <a:fillRect/>
          </a:stretch>
        </p:blipFill>
        <p:spPr>
          <a:xfrm>
            <a:off x="4069857" y="4314294"/>
            <a:ext cx="4540743" cy="2277672"/>
          </a:xfrm>
          <a:prstGeom prst="rect">
            <a:avLst/>
          </a:prstGeom>
        </p:spPr>
      </p:pic>
      <p:pic>
        <p:nvPicPr>
          <p:cNvPr id="15" name="図 14"/>
          <p:cNvPicPr>
            <a:picLocks noChangeAspect="1"/>
          </p:cNvPicPr>
          <p:nvPr/>
        </p:nvPicPr>
        <p:blipFill>
          <a:blip r:embed="rId5"/>
          <a:stretch>
            <a:fillRect/>
          </a:stretch>
        </p:blipFill>
        <p:spPr>
          <a:xfrm>
            <a:off x="7513390" y="5410063"/>
            <a:ext cx="2467589" cy="1359197"/>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2187" y="4365244"/>
            <a:ext cx="1905000" cy="2857500"/>
          </a:xfrm>
          <a:prstGeom prst="rect">
            <a:avLst/>
          </a:prstGeom>
        </p:spPr>
      </p:pic>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3895" y="3025707"/>
            <a:ext cx="1905000" cy="2857500"/>
          </a:xfrm>
          <a:prstGeom prst="rect">
            <a:avLst/>
          </a:prstGeom>
        </p:spPr>
      </p:pic>
    </p:spTree>
    <p:extLst>
      <p:ext uri="{BB962C8B-B14F-4D97-AF65-F5344CB8AC3E}">
        <p14:creationId xmlns:p14="http://schemas.microsoft.com/office/powerpoint/2010/main" val="94006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ja-JP" altLang="en-US" dirty="0" smtClean="0"/>
              <a:t>１７</a:t>
            </a:r>
            <a:endParaRPr kumimoji="1" lang="ja-JP" altLang="en-US" dirty="0"/>
          </a:p>
        </p:txBody>
      </p:sp>
      <p:sp>
        <p:nvSpPr>
          <p:cNvPr id="3" name="正方形/長方形 2"/>
          <p:cNvSpPr/>
          <p:nvPr/>
        </p:nvSpPr>
        <p:spPr>
          <a:xfrm>
            <a:off x="0" y="207359"/>
            <a:ext cx="6794740" cy="369332"/>
          </a:xfrm>
          <a:prstGeom prst="rect">
            <a:avLst/>
          </a:prstGeom>
        </p:spPr>
        <p:txBody>
          <a:bodyPr wrap="square">
            <a:spAutoFit/>
          </a:bodyPr>
          <a:lstStyle/>
          <a:p>
            <a:pPr algn="just">
              <a:spcAft>
                <a:spcPts val="0"/>
              </a:spcAft>
            </a:pPr>
            <a:r>
              <a:rPr lang="ja-JP" altLang="ja-JP" b="1" kern="100" dirty="0">
                <a:solidFill>
                  <a:srgbClr val="0000FF"/>
                </a:solidFill>
                <a:latin typeface="Century" panose="02040604050505020304" pitchFamily="18" charset="0"/>
                <a:ea typeface="HG丸ｺﾞｼｯｸM-PRO" panose="020F0600000000000000" pitchFamily="50" charset="-128"/>
                <a:cs typeface="Times New Roman" panose="02020603050405020304" pitchFamily="18" charset="0"/>
              </a:rPr>
              <a:t>【参考】全庁ポータルから掲示板へのアクセス方法について</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正方形/長方形 3"/>
          <p:cNvSpPr/>
          <p:nvPr/>
        </p:nvSpPr>
        <p:spPr>
          <a:xfrm>
            <a:off x="339304" y="658642"/>
            <a:ext cx="7700513" cy="369332"/>
          </a:xfrm>
          <a:prstGeom prst="rect">
            <a:avLst/>
          </a:prstGeom>
        </p:spPr>
        <p:txBody>
          <a:bodyPr wrap="square">
            <a:spAutoFit/>
          </a:bodyPr>
          <a:lstStyle/>
          <a:p>
            <a:r>
              <a:rPr lang="ja-JP" altLang="en-US" b="1" dirty="0"/>
              <a:t>１全庁ポータルの右上「</a:t>
            </a:r>
            <a:r>
              <a:rPr lang="en-US" altLang="ja-JP" b="1" dirty="0"/>
              <a:t>TAIMS</a:t>
            </a:r>
            <a:r>
              <a:rPr lang="ja-JP" altLang="en-US" b="1" dirty="0"/>
              <a:t>横断検索」で「東京くらし</a:t>
            </a:r>
            <a:r>
              <a:rPr lang="en-US" altLang="ja-JP" b="1" dirty="0"/>
              <a:t>WEB</a:t>
            </a:r>
            <a:r>
              <a:rPr lang="ja-JP" altLang="en-US" b="1" dirty="0"/>
              <a:t>」と検索</a:t>
            </a:r>
          </a:p>
        </p:txBody>
      </p:sp>
      <p:grpSp>
        <p:nvGrpSpPr>
          <p:cNvPr id="12" name="グループ化 11"/>
          <p:cNvGrpSpPr/>
          <p:nvPr/>
        </p:nvGrpSpPr>
        <p:grpSpPr>
          <a:xfrm>
            <a:off x="776708" y="1109926"/>
            <a:ext cx="10152960" cy="4868180"/>
            <a:chOff x="595553" y="946024"/>
            <a:chExt cx="7599542" cy="3162390"/>
          </a:xfrm>
        </p:grpSpPr>
        <p:pic>
          <p:nvPicPr>
            <p:cNvPr id="7" name="図 6"/>
            <p:cNvPicPr>
              <a:picLocks noChangeAspect="1"/>
            </p:cNvPicPr>
            <p:nvPr/>
          </p:nvPicPr>
          <p:blipFill>
            <a:blip r:embed="rId2"/>
            <a:stretch>
              <a:fillRect/>
            </a:stretch>
          </p:blipFill>
          <p:spPr>
            <a:xfrm>
              <a:off x="595553" y="946024"/>
              <a:ext cx="7599542" cy="3162390"/>
            </a:xfrm>
            <a:prstGeom prst="rect">
              <a:avLst/>
            </a:prstGeom>
          </p:spPr>
        </p:pic>
        <p:pic>
          <p:nvPicPr>
            <p:cNvPr id="8" name="図 7"/>
            <p:cNvPicPr>
              <a:picLocks noChangeAspect="1"/>
            </p:cNvPicPr>
            <p:nvPr/>
          </p:nvPicPr>
          <p:blipFill>
            <a:blip r:embed="rId3"/>
            <a:stretch>
              <a:fillRect/>
            </a:stretch>
          </p:blipFill>
          <p:spPr>
            <a:xfrm>
              <a:off x="6515211" y="1434476"/>
              <a:ext cx="981144" cy="277991"/>
            </a:xfrm>
            <a:prstGeom prst="rect">
              <a:avLst/>
            </a:prstGeom>
          </p:spPr>
        </p:pic>
        <p:pic>
          <p:nvPicPr>
            <p:cNvPr id="9" name="図 8"/>
            <p:cNvPicPr>
              <a:picLocks noChangeAspect="1"/>
            </p:cNvPicPr>
            <p:nvPr/>
          </p:nvPicPr>
          <p:blipFill>
            <a:blip r:embed="rId4"/>
            <a:stretch>
              <a:fillRect/>
            </a:stretch>
          </p:blipFill>
          <p:spPr>
            <a:xfrm>
              <a:off x="6865660" y="1578413"/>
              <a:ext cx="158510" cy="414564"/>
            </a:xfrm>
            <a:prstGeom prst="rect">
              <a:avLst/>
            </a:prstGeom>
          </p:spPr>
        </p:pic>
        <p:pic>
          <p:nvPicPr>
            <p:cNvPr id="10" name="図 9"/>
            <p:cNvPicPr>
              <a:picLocks noChangeAspect="1"/>
            </p:cNvPicPr>
            <p:nvPr/>
          </p:nvPicPr>
          <p:blipFill>
            <a:blip r:embed="rId5"/>
            <a:stretch>
              <a:fillRect/>
            </a:stretch>
          </p:blipFill>
          <p:spPr>
            <a:xfrm>
              <a:off x="6114263" y="1992977"/>
              <a:ext cx="1661304" cy="327688"/>
            </a:xfrm>
            <a:prstGeom prst="rect">
              <a:avLst/>
            </a:prstGeom>
          </p:spPr>
        </p:pic>
      </p:grpSp>
    </p:spTree>
    <p:extLst>
      <p:ext uri="{BB962C8B-B14F-4D97-AF65-F5344CB8AC3E}">
        <p14:creationId xmlns:p14="http://schemas.microsoft.com/office/powerpoint/2010/main" val="284915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ja-JP" altLang="en-US" dirty="0" smtClean="0"/>
              <a:t>１８</a:t>
            </a:r>
            <a:endParaRPr kumimoji="1" lang="ja-JP" altLang="en-US" dirty="0"/>
          </a:p>
        </p:txBody>
      </p:sp>
      <p:sp>
        <p:nvSpPr>
          <p:cNvPr id="4" name="正方形/長方形 3"/>
          <p:cNvSpPr/>
          <p:nvPr/>
        </p:nvSpPr>
        <p:spPr>
          <a:xfrm>
            <a:off x="106328" y="131187"/>
            <a:ext cx="4623382" cy="369332"/>
          </a:xfrm>
          <a:prstGeom prst="rect">
            <a:avLst/>
          </a:prstGeom>
        </p:spPr>
        <p:txBody>
          <a:bodyPr wrap="none">
            <a:spAutoFit/>
          </a:bodyPr>
          <a:lstStyle/>
          <a:p>
            <a:r>
              <a:rPr lang="ja-JP" altLang="en-US" b="1" dirty="0" smtClean="0"/>
              <a:t>２「</a:t>
            </a:r>
            <a:r>
              <a:rPr lang="ja-JP" altLang="en-US" b="1" dirty="0"/>
              <a:t>東京くらし</a:t>
            </a:r>
            <a:r>
              <a:rPr lang="en-US" altLang="ja-JP" b="1" dirty="0"/>
              <a:t>WEB</a:t>
            </a:r>
            <a:r>
              <a:rPr lang="ja-JP" altLang="en-US" b="1" dirty="0"/>
              <a:t>掲示板」をクリック！</a:t>
            </a:r>
          </a:p>
        </p:txBody>
      </p:sp>
      <p:grpSp>
        <p:nvGrpSpPr>
          <p:cNvPr id="9" name="グループ化 8"/>
          <p:cNvGrpSpPr/>
          <p:nvPr/>
        </p:nvGrpSpPr>
        <p:grpSpPr>
          <a:xfrm>
            <a:off x="526542" y="491265"/>
            <a:ext cx="6719648" cy="3615270"/>
            <a:chOff x="612805" y="611673"/>
            <a:chExt cx="6141679" cy="3632176"/>
          </a:xfrm>
        </p:grpSpPr>
        <p:pic>
          <p:nvPicPr>
            <p:cNvPr id="5" name="図 4"/>
            <p:cNvPicPr>
              <a:picLocks noChangeAspect="1"/>
            </p:cNvPicPr>
            <p:nvPr/>
          </p:nvPicPr>
          <p:blipFill>
            <a:blip r:embed="rId2"/>
            <a:stretch>
              <a:fillRect/>
            </a:stretch>
          </p:blipFill>
          <p:spPr>
            <a:xfrm>
              <a:off x="612805" y="611673"/>
              <a:ext cx="6141679" cy="3632176"/>
            </a:xfrm>
            <a:prstGeom prst="rect">
              <a:avLst/>
            </a:prstGeom>
          </p:spPr>
        </p:pic>
        <p:pic>
          <p:nvPicPr>
            <p:cNvPr id="6" name="図 5"/>
            <p:cNvPicPr>
              <a:picLocks noChangeAspect="1"/>
            </p:cNvPicPr>
            <p:nvPr/>
          </p:nvPicPr>
          <p:blipFill>
            <a:blip r:embed="rId3"/>
            <a:stretch>
              <a:fillRect/>
            </a:stretch>
          </p:blipFill>
          <p:spPr>
            <a:xfrm>
              <a:off x="1755838" y="3579961"/>
              <a:ext cx="1134962" cy="181155"/>
            </a:xfrm>
            <a:prstGeom prst="rect">
              <a:avLst/>
            </a:prstGeom>
          </p:spPr>
        </p:pic>
        <p:pic>
          <p:nvPicPr>
            <p:cNvPr id="7" name="図 6"/>
            <p:cNvPicPr>
              <a:picLocks noChangeAspect="1"/>
            </p:cNvPicPr>
            <p:nvPr/>
          </p:nvPicPr>
          <p:blipFill>
            <a:blip r:embed="rId4"/>
            <a:stretch>
              <a:fillRect/>
            </a:stretch>
          </p:blipFill>
          <p:spPr>
            <a:xfrm>
              <a:off x="2890800" y="3602606"/>
              <a:ext cx="768163" cy="158510"/>
            </a:xfrm>
            <a:prstGeom prst="rect">
              <a:avLst/>
            </a:prstGeom>
          </p:spPr>
        </p:pic>
        <p:pic>
          <p:nvPicPr>
            <p:cNvPr id="8" name="図 7"/>
            <p:cNvPicPr>
              <a:picLocks noChangeAspect="1"/>
            </p:cNvPicPr>
            <p:nvPr/>
          </p:nvPicPr>
          <p:blipFill>
            <a:blip r:embed="rId5"/>
            <a:stretch>
              <a:fillRect/>
            </a:stretch>
          </p:blipFill>
          <p:spPr>
            <a:xfrm>
              <a:off x="3658963" y="3518017"/>
              <a:ext cx="2095682" cy="327688"/>
            </a:xfrm>
            <a:prstGeom prst="rect">
              <a:avLst/>
            </a:prstGeom>
          </p:spPr>
        </p:pic>
      </p:grpSp>
      <p:sp>
        <p:nvSpPr>
          <p:cNvPr id="10" name="正方形/長方形 9"/>
          <p:cNvSpPr/>
          <p:nvPr/>
        </p:nvSpPr>
        <p:spPr>
          <a:xfrm>
            <a:off x="135867" y="4226943"/>
            <a:ext cx="3438762" cy="369332"/>
          </a:xfrm>
          <a:prstGeom prst="rect">
            <a:avLst/>
          </a:prstGeom>
        </p:spPr>
        <p:txBody>
          <a:bodyPr wrap="none">
            <a:spAutoFit/>
          </a:bodyPr>
          <a:lstStyle/>
          <a:p>
            <a:r>
              <a:rPr lang="ja-JP" altLang="en-US" b="1" dirty="0"/>
              <a:t>３</a:t>
            </a:r>
            <a:r>
              <a:rPr lang="ja-JP" altLang="en-US" b="1" dirty="0" smtClean="0"/>
              <a:t>「リスト</a:t>
            </a:r>
            <a:r>
              <a:rPr lang="en-US" altLang="ja-JP" b="1" dirty="0" smtClean="0"/>
              <a:t>URL</a:t>
            </a:r>
            <a:r>
              <a:rPr lang="ja-JP" altLang="en-US" b="1" dirty="0" smtClean="0"/>
              <a:t>」</a:t>
            </a:r>
            <a:r>
              <a:rPr lang="ja-JP" altLang="en-US" b="1" dirty="0"/>
              <a:t>をクリック！</a:t>
            </a:r>
          </a:p>
        </p:txBody>
      </p:sp>
      <p:pic>
        <p:nvPicPr>
          <p:cNvPr id="11" name="図 10"/>
          <p:cNvPicPr/>
          <p:nvPr/>
        </p:nvPicPr>
        <p:blipFill>
          <a:blip r:embed="rId6" cstate="print">
            <a:extLst>
              <a:ext uri="{28A0092B-C50C-407E-A947-70E740481C1C}">
                <a14:useLocalDpi xmlns:a14="http://schemas.microsoft.com/office/drawing/2010/main" val="0"/>
              </a:ext>
            </a:extLst>
          </a:blip>
          <a:stretch>
            <a:fillRect/>
          </a:stretch>
        </p:blipFill>
        <p:spPr>
          <a:xfrm>
            <a:off x="526542" y="4596275"/>
            <a:ext cx="6849043" cy="2195081"/>
          </a:xfrm>
          <a:prstGeom prst="rect">
            <a:avLst/>
          </a:prstGeom>
        </p:spPr>
      </p:pic>
      <p:pic>
        <p:nvPicPr>
          <p:cNvPr id="12" name="図 11"/>
          <p:cNvPicPr>
            <a:picLocks noChangeAspect="1"/>
          </p:cNvPicPr>
          <p:nvPr/>
        </p:nvPicPr>
        <p:blipFill>
          <a:blip r:embed="rId7"/>
          <a:stretch>
            <a:fillRect/>
          </a:stretch>
        </p:blipFill>
        <p:spPr>
          <a:xfrm>
            <a:off x="526542" y="5710687"/>
            <a:ext cx="3208696" cy="185803"/>
          </a:xfrm>
          <a:prstGeom prst="rect">
            <a:avLst/>
          </a:prstGeom>
        </p:spPr>
      </p:pic>
      <p:cxnSp>
        <p:nvCxnSpPr>
          <p:cNvPr id="13" name="直線矢印コネクタ 12"/>
          <p:cNvCxnSpPr/>
          <p:nvPr/>
        </p:nvCxnSpPr>
        <p:spPr>
          <a:xfrm flipH="1">
            <a:off x="3781245" y="5803588"/>
            <a:ext cx="53196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a:blip r:embed="rId8"/>
          <a:stretch>
            <a:fillRect/>
          </a:stretch>
        </p:blipFill>
        <p:spPr>
          <a:xfrm>
            <a:off x="4327572" y="5639744"/>
            <a:ext cx="1356478" cy="327688"/>
          </a:xfrm>
          <a:prstGeom prst="rect">
            <a:avLst/>
          </a:prstGeom>
        </p:spPr>
      </p:pic>
      <p:pic>
        <p:nvPicPr>
          <p:cNvPr id="18" name="図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4846" y="3626049"/>
            <a:ext cx="1905000" cy="2857500"/>
          </a:xfrm>
          <a:prstGeom prst="rect">
            <a:avLst/>
          </a:prstGeom>
        </p:spPr>
      </p:pic>
      <p:pic>
        <p:nvPicPr>
          <p:cNvPr id="19" name="図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91939" y="4087351"/>
            <a:ext cx="1584676" cy="2377014"/>
          </a:xfrm>
          <a:prstGeom prst="rect">
            <a:avLst/>
          </a:prstGeom>
        </p:spPr>
      </p:pic>
      <p:sp>
        <p:nvSpPr>
          <p:cNvPr id="20" name="円形吹き出し 19"/>
          <p:cNvSpPr/>
          <p:nvPr/>
        </p:nvSpPr>
        <p:spPr>
          <a:xfrm>
            <a:off x="8704053" y="2449902"/>
            <a:ext cx="2437131" cy="1758488"/>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770992" y="2728981"/>
            <a:ext cx="2303252" cy="1200329"/>
          </a:xfrm>
          <a:prstGeom prst="rect">
            <a:avLst/>
          </a:prstGeom>
          <a:noFill/>
        </p:spPr>
        <p:txBody>
          <a:bodyPr wrap="square" rtlCol="0">
            <a:spAutoFit/>
          </a:bodyPr>
          <a:lstStyle/>
          <a:p>
            <a:r>
              <a:rPr kumimoji="1" lang="ja-JP" altLang="en-US" dirty="0" smtClean="0"/>
              <a:t>ご不明な点等がございましたら、消費者情報担当までご連絡ください！</a:t>
            </a:r>
            <a:endParaRPr kumimoji="1" lang="ja-JP" altLang="en-US" dirty="0"/>
          </a:p>
        </p:txBody>
      </p:sp>
    </p:spTree>
    <p:extLst>
      <p:ext uri="{BB962C8B-B14F-4D97-AF65-F5344CB8AC3E}">
        <p14:creationId xmlns:p14="http://schemas.microsoft.com/office/powerpoint/2010/main" val="327897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ja-JP" altLang="en-US" dirty="0"/>
              <a:t>１</a:t>
            </a:r>
            <a:endParaRPr kumimoji="1" lang="ja-JP" altLang="en-US" dirty="0"/>
          </a:p>
        </p:txBody>
      </p:sp>
      <p:sp>
        <p:nvSpPr>
          <p:cNvPr id="3" name="テキスト ボックス 2"/>
          <p:cNvSpPr txBox="1"/>
          <p:nvPr/>
        </p:nvSpPr>
        <p:spPr>
          <a:xfrm>
            <a:off x="94890" y="215660"/>
            <a:ext cx="5840083" cy="461665"/>
          </a:xfrm>
          <a:prstGeom prst="rect">
            <a:avLst/>
          </a:prstGeom>
          <a:noFill/>
          <a:ln>
            <a:noFill/>
          </a:ln>
        </p:spPr>
        <p:txBody>
          <a:bodyPr wrap="square" rtlCol="0">
            <a:spAutoFit/>
          </a:bodyPr>
          <a:lstStyle/>
          <a:p>
            <a:r>
              <a:rPr kumimoji="1" lang="ja-JP" altLang="en-US" sz="2400" b="1" dirty="0" smtClean="0">
                <a:effectLst>
                  <a:outerShdw blurRad="38100" dist="38100" dir="2700000" algn="tl">
                    <a:srgbClr val="000000">
                      <a:alpha val="43137"/>
                    </a:srgbClr>
                  </a:outerShdw>
                </a:effectLst>
              </a:rPr>
              <a:t>「東京くらし</a:t>
            </a:r>
            <a:r>
              <a:rPr kumimoji="1" lang="en-US" altLang="ja-JP" sz="2400" b="1" dirty="0" smtClean="0">
                <a:effectLst>
                  <a:outerShdw blurRad="38100" dist="38100" dir="2700000" algn="tl">
                    <a:srgbClr val="000000">
                      <a:alpha val="43137"/>
                    </a:srgbClr>
                  </a:outerShdw>
                </a:effectLst>
              </a:rPr>
              <a:t>WEB</a:t>
            </a:r>
            <a:r>
              <a:rPr kumimoji="1" lang="ja-JP" altLang="en-US" sz="2400" b="1" dirty="0" smtClean="0">
                <a:effectLst>
                  <a:outerShdw blurRad="38100" dist="38100" dir="2700000" algn="tl">
                    <a:srgbClr val="000000">
                      <a:alpha val="43137"/>
                    </a:srgbClr>
                  </a:outerShdw>
                </a:effectLst>
              </a:rPr>
              <a:t>」の記事作成について</a:t>
            </a:r>
            <a:endParaRPr kumimoji="1" lang="ja-JP" altLang="en-US" sz="2400" b="1" dirty="0">
              <a:effectLst>
                <a:outerShdw blurRad="38100" dist="38100" dir="2700000" algn="tl">
                  <a:srgbClr val="000000">
                    <a:alpha val="43137"/>
                  </a:srgbClr>
                </a:outerShdw>
              </a:effectLst>
            </a:endParaRPr>
          </a:p>
        </p:txBody>
      </p:sp>
      <p:sp>
        <p:nvSpPr>
          <p:cNvPr id="4" name="テキスト ボックス 3"/>
          <p:cNvSpPr txBox="1"/>
          <p:nvPr/>
        </p:nvSpPr>
        <p:spPr>
          <a:xfrm>
            <a:off x="241540" y="779412"/>
            <a:ext cx="8317302" cy="369332"/>
          </a:xfrm>
          <a:prstGeom prst="rect">
            <a:avLst/>
          </a:prstGeom>
          <a:noFill/>
        </p:spPr>
        <p:txBody>
          <a:bodyPr wrap="square" rtlCol="0">
            <a:spAutoFit/>
          </a:bodyPr>
          <a:lstStyle/>
          <a:p>
            <a:r>
              <a:rPr lang="ja-JP" altLang="en-US" dirty="0" smtClean="0"/>
              <a:t>★各所管にて「コンテンツ管理システム（</a:t>
            </a:r>
            <a:r>
              <a:rPr lang="en-US" altLang="ja-JP" dirty="0" smtClean="0"/>
              <a:t>CMS</a:t>
            </a:r>
            <a:r>
              <a:rPr lang="ja-JP" altLang="en-US" dirty="0" smtClean="0"/>
              <a:t>）により、作業を行う。</a:t>
            </a:r>
            <a:endParaRPr kumimoji="1" lang="ja-JP" altLang="en-US" dirty="0"/>
          </a:p>
        </p:txBody>
      </p:sp>
      <p:sp>
        <p:nvSpPr>
          <p:cNvPr id="5" name="テキスト ボックス 4"/>
          <p:cNvSpPr txBox="1"/>
          <p:nvPr/>
        </p:nvSpPr>
        <p:spPr>
          <a:xfrm>
            <a:off x="94890" y="1250831"/>
            <a:ext cx="4580627" cy="369332"/>
          </a:xfrm>
          <a:prstGeom prst="rect">
            <a:avLst/>
          </a:prstGeom>
          <a:noFill/>
        </p:spPr>
        <p:txBody>
          <a:bodyPr wrap="square" rtlCol="0">
            <a:spAutoFit/>
          </a:bodyPr>
          <a:lstStyle/>
          <a:p>
            <a:r>
              <a:rPr kumimoji="1" lang="ja-JP" altLang="en-US" b="1" dirty="0" smtClean="0"/>
              <a:t>（１）ページ作成から公開までの流れ</a:t>
            </a:r>
            <a:endParaRPr kumimoji="1" lang="ja-JP" altLang="en-US" b="1" dirty="0"/>
          </a:p>
        </p:txBody>
      </p:sp>
      <p:sp>
        <p:nvSpPr>
          <p:cNvPr id="6" name="テキスト ボックス 5"/>
          <p:cNvSpPr txBox="1"/>
          <p:nvPr/>
        </p:nvSpPr>
        <p:spPr>
          <a:xfrm>
            <a:off x="629728" y="1719217"/>
            <a:ext cx="6211020" cy="2862322"/>
          </a:xfrm>
          <a:prstGeom prst="rect">
            <a:avLst/>
          </a:prstGeom>
          <a:noFill/>
          <a:ln>
            <a:solidFill>
              <a:schemeClr val="tx1"/>
            </a:solidFill>
          </a:ln>
        </p:spPr>
        <p:txBody>
          <a:bodyPr wrap="square" rtlCol="0">
            <a:spAutoFit/>
          </a:bodyPr>
          <a:lstStyle/>
          <a:p>
            <a:r>
              <a:rPr kumimoji="1" lang="ja-JP" altLang="en-US" dirty="0" smtClean="0"/>
              <a:t>☺作成者　⇒第一承認者（課長代理）</a:t>
            </a:r>
            <a:endParaRPr kumimoji="1" lang="en-US" altLang="ja-JP" dirty="0" smtClean="0"/>
          </a:p>
          <a:p>
            <a:r>
              <a:rPr lang="ja-JP" altLang="en-US" dirty="0"/>
              <a:t>　</a:t>
            </a:r>
            <a:r>
              <a:rPr lang="ja-JP" altLang="en-US" dirty="0" smtClean="0"/>
              <a:t>　　　　　</a:t>
            </a:r>
            <a:r>
              <a:rPr lang="en-US" altLang="ja-JP" dirty="0" smtClean="0"/>
              <a:t>※</a:t>
            </a:r>
            <a:r>
              <a:rPr lang="ja-JP" altLang="en-US" u="sng" dirty="0" smtClean="0"/>
              <a:t>所管課長は画面で確認のみ</a:t>
            </a:r>
            <a:endParaRPr lang="en-US" altLang="ja-JP" u="sng" dirty="0" smtClean="0"/>
          </a:p>
          <a:p>
            <a:r>
              <a:rPr kumimoji="1" lang="ja-JP" altLang="en-US" dirty="0"/>
              <a:t>　</a:t>
            </a:r>
            <a:r>
              <a:rPr kumimoji="1" lang="ja-JP" altLang="en-US" dirty="0" smtClean="0"/>
              <a:t>　　　　　　　↓</a:t>
            </a:r>
            <a:endParaRPr kumimoji="1" lang="en-US" altLang="ja-JP" dirty="0" smtClean="0"/>
          </a:p>
          <a:p>
            <a:r>
              <a:rPr lang="ja-JP" altLang="en-US" dirty="0"/>
              <a:t>　</a:t>
            </a:r>
            <a:r>
              <a:rPr lang="ja-JP" altLang="en-US" dirty="0" smtClean="0"/>
              <a:t>　　　　　第二承認者（消費者情報担当担当者）</a:t>
            </a:r>
            <a:endParaRPr lang="en-US" altLang="ja-JP" dirty="0" smtClean="0"/>
          </a:p>
          <a:p>
            <a:r>
              <a:rPr kumimoji="1" lang="ja-JP" altLang="en-US" dirty="0"/>
              <a:t>　</a:t>
            </a:r>
            <a:r>
              <a:rPr kumimoji="1" lang="ja-JP" altLang="en-US" dirty="0" smtClean="0"/>
              <a:t>　　　　　　　↓</a:t>
            </a:r>
            <a:endParaRPr kumimoji="1" lang="en-US" altLang="ja-JP" dirty="0" smtClean="0"/>
          </a:p>
          <a:p>
            <a:r>
              <a:rPr lang="ja-JP" altLang="en-US" dirty="0"/>
              <a:t>　</a:t>
            </a:r>
            <a:r>
              <a:rPr lang="ja-JP" altLang="en-US" dirty="0" smtClean="0"/>
              <a:t>　　　　　第三承認者（消費者情報担当課長代理）</a:t>
            </a:r>
            <a:endParaRPr lang="en-US" altLang="ja-JP" dirty="0" smtClean="0"/>
          </a:p>
          <a:p>
            <a:r>
              <a:rPr kumimoji="1" lang="ja-JP" altLang="en-US" dirty="0"/>
              <a:t>　</a:t>
            </a:r>
            <a:r>
              <a:rPr kumimoji="1" lang="ja-JP" altLang="en-US" dirty="0" smtClean="0"/>
              <a:t>　　　　　　　↓</a:t>
            </a:r>
            <a:endParaRPr kumimoji="1" lang="en-US" altLang="ja-JP" dirty="0" smtClean="0"/>
          </a:p>
          <a:p>
            <a:r>
              <a:rPr lang="ja-JP" altLang="en-US" dirty="0"/>
              <a:t>　</a:t>
            </a:r>
            <a:r>
              <a:rPr lang="ja-JP" altLang="en-US" dirty="0" smtClean="0"/>
              <a:t>　　　　　ウェブマスター（消費者情報総括担当課長）</a:t>
            </a:r>
            <a:endParaRPr lang="en-US" altLang="ja-JP" dirty="0" smtClean="0"/>
          </a:p>
          <a:p>
            <a:r>
              <a:rPr kumimoji="1" lang="ja-JP" altLang="en-US" dirty="0"/>
              <a:t>　</a:t>
            </a:r>
            <a:r>
              <a:rPr kumimoji="1" lang="en-US" altLang="ja-JP" dirty="0" smtClean="0"/>
              <a:t>※</a:t>
            </a:r>
            <a:r>
              <a:rPr kumimoji="1" lang="ja-JP" altLang="en-US" dirty="0" smtClean="0"/>
              <a:t>文書総合システムと異なり、途中で否決された場合は、</a:t>
            </a:r>
            <a:endParaRPr kumimoji="1" lang="en-US" altLang="ja-JP" dirty="0" smtClean="0"/>
          </a:p>
          <a:p>
            <a:r>
              <a:rPr lang="ja-JP" altLang="en-US" dirty="0"/>
              <a:t>　</a:t>
            </a:r>
            <a:r>
              <a:rPr lang="ja-JP" altLang="en-US" dirty="0" smtClean="0"/>
              <a:t>第一承認からやり直しとなります！</a:t>
            </a:r>
            <a:r>
              <a:rPr kumimoji="1" lang="ja-JP" altLang="en-US" dirty="0" smtClean="0"/>
              <a:t>　</a:t>
            </a:r>
            <a:endParaRPr kumimoji="1" lang="ja-JP" altLang="en-US" dirty="0"/>
          </a:p>
        </p:txBody>
      </p:sp>
      <p:sp>
        <p:nvSpPr>
          <p:cNvPr id="7" name="四角形吹き出し 6"/>
          <p:cNvSpPr/>
          <p:nvPr/>
        </p:nvSpPr>
        <p:spPr>
          <a:xfrm>
            <a:off x="7435970" y="1148744"/>
            <a:ext cx="3917830" cy="2810781"/>
          </a:xfrm>
          <a:prstGeom prst="wedgeRectCallout">
            <a:avLst>
              <a:gd name="adj1" fmla="val -110228"/>
              <a:gd name="adj2" fmla="val -118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530860" y="1279953"/>
            <a:ext cx="3728049" cy="2585323"/>
          </a:xfrm>
          <a:prstGeom prst="rect">
            <a:avLst/>
          </a:prstGeom>
          <a:noFill/>
        </p:spPr>
        <p:txBody>
          <a:bodyPr wrap="square" rtlCol="0">
            <a:spAutoFit/>
          </a:bodyPr>
          <a:lstStyle/>
          <a:p>
            <a:r>
              <a:rPr kumimoji="1" lang="en-US" altLang="ja-JP" dirty="0" smtClean="0"/>
              <a:t>CMS</a:t>
            </a:r>
            <a:r>
              <a:rPr lang="ja-JP" altLang="en-US" dirty="0"/>
              <a:t>承認</a:t>
            </a:r>
            <a:r>
              <a:rPr lang="ja-JP" altLang="en-US" dirty="0" smtClean="0"/>
              <a:t>においては、</a:t>
            </a:r>
            <a:r>
              <a:rPr lang="ja-JP" altLang="en-US" b="1" u="sng" dirty="0" smtClean="0"/>
              <a:t>掲載内容についての意思決定は「既に</a:t>
            </a:r>
            <a:r>
              <a:rPr lang="ja-JP" altLang="en-US" b="1" u="sng" dirty="0"/>
              <a:t>行</a:t>
            </a:r>
            <a:r>
              <a:rPr lang="ja-JP" altLang="en-US" b="1" u="sng" dirty="0" smtClean="0"/>
              <a:t>ったこと」を前提</a:t>
            </a:r>
            <a:r>
              <a:rPr lang="ja-JP" altLang="en-US" dirty="0" smtClean="0"/>
              <a:t>にしています。</a:t>
            </a:r>
            <a:endParaRPr lang="en-US" altLang="ja-JP" dirty="0" smtClean="0"/>
          </a:p>
          <a:p>
            <a:r>
              <a:rPr kumimoji="1" lang="ja-JP" altLang="en-US" dirty="0" smtClean="0"/>
              <a:t>そのため、</a:t>
            </a:r>
            <a:r>
              <a:rPr kumimoji="1" lang="en-US" altLang="ja-JP" dirty="0" smtClean="0"/>
              <a:t>CMS</a:t>
            </a:r>
            <a:r>
              <a:rPr kumimoji="1" lang="ja-JP" altLang="en-US" dirty="0" smtClean="0"/>
              <a:t>システム上の</a:t>
            </a:r>
            <a:r>
              <a:rPr kumimoji="1" lang="ja-JP" altLang="en-US" b="1" u="sng" dirty="0" smtClean="0"/>
              <a:t>承認は課長代理</a:t>
            </a:r>
            <a:r>
              <a:rPr kumimoji="1" lang="ja-JP" altLang="en-US" dirty="0" smtClean="0"/>
              <a:t>が行います。</a:t>
            </a:r>
            <a:endParaRPr kumimoji="1" lang="en-US" altLang="ja-JP" dirty="0" smtClean="0"/>
          </a:p>
          <a:p>
            <a:r>
              <a:rPr kumimoji="1" lang="ja-JP" altLang="en-US" dirty="0" smtClean="0"/>
              <a:t>ただし、課長代理不在の場合は、ライン課長又は</a:t>
            </a:r>
            <a:r>
              <a:rPr kumimoji="1" lang="en-US" altLang="ja-JP" dirty="0" smtClean="0"/>
              <a:t>CMS</a:t>
            </a:r>
            <a:r>
              <a:rPr kumimoji="1" lang="ja-JP" altLang="en-US" dirty="0" smtClean="0"/>
              <a:t>担当者が代理承認をする必要がありますので、課内で調整お願いします。</a:t>
            </a:r>
            <a:endParaRPr kumimoji="1" lang="ja-JP" altLang="en-US" dirty="0"/>
          </a:p>
        </p:txBody>
      </p:sp>
      <p:sp>
        <p:nvSpPr>
          <p:cNvPr id="9" name="テキスト ボックス 8"/>
          <p:cNvSpPr txBox="1"/>
          <p:nvPr/>
        </p:nvSpPr>
        <p:spPr>
          <a:xfrm>
            <a:off x="517585" y="5152012"/>
            <a:ext cx="8765156" cy="923330"/>
          </a:xfrm>
          <a:prstGeom prst="rect">
            <a:avLst/>
          </a:prstGeom>
          <a:noFill/>
        </p:spPr>
        <p:txBody>
          <a:bodyPr wrap="square" rtlCol="0">
            <a:spAutoFit/>
          </a:bodyPr>
          <a:lstStyle/>
          <a:p>
            <a:r>
              <a:rPr kumimoji="1" lang="ja-JP" altLang="en-US" dirty="0" smtClean="0"/>
              <a:t>・原則、</a:t>
            </a:r>
            <a:r>
              <a:rPr kumimoji="1" lang="ja-JP" altLang="en-US" b="1" u="sng" dirty="0" smtClean="0"/>
              <a:t>公開予定日３日前までに</a:t>
            </a:r>
            <a:r>
              <a:rPr kumimoji="1" lang="ja-JP" altLang="en-US" dirty="0" smtClean="0"/>
              <a:t>第一承認者の承認を終えるようにお願いしま</a:t>
            </a:r>
            <a:r>
              <a:rPr lang="ja-JP" altLang="en-US" dirty="0" smtClean="0"/>
              <a:t>す。</a:t>
            </a:r>
            <a:endParaRPr lang="en-US" altLang="ja-JP" dirty="0" smtClean="0"/>
          </a:p>
          <a:p>
            <a:r>
              <a:rPr kumimoji="1" lang="ja-JP" altLang="en-US" dirty="0" smtClean="0"/>
              <a:t>・年度当初に</a:t>
            </a:r>
            <a:r>
              <a:rPr kumimoji="1" lang="en-US" altLang="ja-JP" dirty="0" smtClean="0"/>
              <a:t>ID</a:t>
            </a:r>
            <a:r>
              <a:rPr kumimoji="1" lang="ja-JP" altLang="en-US" dirty="0" smtClean="0"/>
              <a:t>とパスワードを周知していますが、年度途中で人事異動等があり、変更や新たな発行が必要な場合は消費者情報担当までご連絡ください。</a:t>
            </a:r>
            <a:endParaRPr kumimoji="1" lang="en-US" altLang="ja-JP" dirty="0" smtClean="0"/>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884" y="-649338"/>
            <a:ext cx="1905000" cy="2857500"/>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090139" y="-156133"/>
            <a:ext cx="1419045" cy="2128568"/>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3162" y="3608864"/>
            <a:ext cx="1644319" cy="2466478"/>
          </a:xfrm>
          <a:prstGeom prst="rect">
            <a:avLst/>
          </a:prstGeom>
        </p:spPr>
      </p:pic>
    </p:spTree>
    <p:extLst>
      <p:ext uri="{BB962C8B-B14F-4D97-AF65-F5344CB8AC3E}">
        <p14:creationId xmlns:p14="http://schemas.microsoft.com/office/powerpoint/2010/main" val="1786166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70620"/>
            <a:ext cx="7682324" cy="3714163"/>
          </a:xfrm>
          <a:prstGeom prst="rect">
            <a:avLst/>
          </a:prstGeom>
        </p:spPr>
      </p:pic>
      <p:sp>
        <p:nvSpPr>
          <p:cNvPr id="2" name="タイトル 1"/>
          <p:cNvSpPr>
            <a:spLocks noGrp="1"/>
          </p:cNvSpPr>
          <p:nvPr>
            <p:ph type="ctrTitle"/>
          </p:nvPr>
        </p:nvSpPr>
        <p:spPr>
          <a:xfrm>
            <a:off x="1973830" y="1494661"/>
            <a:ext cx="8257339" cy="483222"/>
          </a:xfrm>
        </p:spPr>
        <p:txBody>
          <a:bodyPr>
            <a:normAutofit fontScale="90000"/>
          </a:bodyPr>
          <a:lstStyle/>
          <a:p>
            <a:r>
              <a:rPr lang="ja-JP" altLang="en-US" sz="2000" dirty="0"/>
              <a:t>「東京くらし</a:t>
            </a:r>
            <a:r>
              <a:rPr lang="en-US" altLang="ja-JP" sz="2000" dirty="0"/>
              <a:t>WEB</a:t>
            </a:r>
            <a:r>
              <a:rPr lang="ja-JP" altLang="en-US" sz="2000" dirty="0"/>
              <a:t>」ログイン画面　</a:t>
            </a:r>
            <a:r>
              <a:rPr lang="en-US" altLang="ja-JP" sz="2000" dirty="0"/>
              <a:t>http://cms.shouhiseikatu.metro.tokyo.jp/</a:t>
            </a:r>
            <a:endParaRPr lang="ja-JP" altLang="en-US" sz="1400" dirty="0"/>
          </a:p>
        </p:txBody>
      </p:sp>
      <p:sp>
        <p:nvSpPr>
          <p:cNvPr id="3" name="サブタイトル 2"/>
          <p:cNvSpPr>
            <a:spLocks noGrp="1"/>
          </p:cNvSpPr>
          <p:nvPr>
            <p:ph type="subTitle" idx="1"/>
          </p:nvPr>
        </p:nvSpPr>
        <p:spPr/>
        <p:txBody>
          <a:bodyPr/>
          <a:lstStyle/>
          <a:p>
            <a:endParaRPr kumimoji="1" lang="ja-JP" altLang="en-US" dirty="0"/>
          </a:p>
        </p:txBody>
      </p:sp>
      <p:graphicFrame>
        <p:nvGraphicFramePr>
          <p:cNvPr id="5" name="図表 4"/>
          <p:cNvGraphicFramePr/>
          <p:nvPr>
            <p:extLst>
              <p:ext uri="{D42A27DB-BD31-4B8C-83A1-F6EECF244321}">
                <p14:modId xmlns:p14="http://schemas.microsoft.com/office/powerpoint/2010/main" val="332612642"/>
              </p:ext>
            </p:extLst>
          </p:nvPr>
        </p:nvGraphicFramePr>
        <p:xfrm>
          <a:off x="4766809" y="2113474"/>
          <a:ext cx="5590641" cy="3571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正方形/長方形 7"/>
          <p:cNvSpPr/>
          <p:nvPr/>
        </p:nvSpPr>
        <p:spPr>
          <a:xfrm>
            <a:off x="2006280" y="5765497"/>
            <a:ext cx="2044460" cy="192708"/>
          </a:xfrm>
          <a:prstGeom prst="rect">
            <a:avLst/>
          </a:prstGeom>
          <a:solidFill>
            <a:schemeClr val="accent2">
              <a:alpha val="25000"/>
            </a:schemeClr>
          </a:solidFill>
          <a:ln w="2222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cxnSp>
        <p:nvCxnSpPr>
          <p:cNvPr id="10" name="直線コネクタ 9"/>
          <p:cNvCxnSpPr/>
          <p:nvPr/>
        </p:nvCxnSpPr>
        <p:spPr>
          <a:xfrm flipV="1">
            <a:off x="4003332" y="4074048"/>
            <a:ext cx="885475" cy="113295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803015" y="4817941"/>
            <a:ext cx="331016" cy="307777"/>
          </a:xfrm>
          <a:prstGeom prst="rect">
            <a:avLst/>
          </a:prstGeom>
          <a:solidFill>
            <a:schemeClr val="accent2"/>
          </a:solidFill>
        </p:spPr>
        <p:txBody>
          <a:bodyPr wrap="square" rtlCol="0">
            <a:spAutoFit/>
          </a:bodyPr>
          <a:lstStyle/>
          <a:p>
            <a:pPr algn="ctr"/>
            <a:r>
              <a:rPr lang="ja-JP" altLang="en-US" sz="1400" dirty="0"/>
              <a:t>２</a:t>
            </a:r>
          </a:p>
        </p:txBody>
      </p:sp>
      <p:sp>
        <p:nvSpPr>
          <p:cNvPr id="12" name="正方形/長方形 11"/>
          <p:cNvSpPr/>
          <p:nvPr/>
        </p:nvSpPr>
        <p:spPr>
          <a:xfrm>
            <a:off x="1961796" y="5079696"/>
            <a:ext cx="2044460" cy="214274"/>
          </a:xfrm>
          <a:prstGeom prst="rect">
            <a:avLst/>
          </a:prstGeom>
          <a:solidFill>
            <a:schemeClr val="accent2">
              <a:alpha val="25000"/>
            </a:schemeClr>
          </a:solidFill>
          <a:ln w="2222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13" name="テキスト ボックス 12"/>
          <p:cNvSpPr txBox="1"/>
          <p:nvPr/>
        </p:nvSpPr>
        <p:spPr>
          <a:xfrm>
            <a:off x="1796288" y="5528498"/>
            <a:ext cx="331016" cy="307777"/>
          </a:xfrm>
          <a:prstGeom prst="rect">
            <a:avLst/>
          </a:prstGeom>
          <a:solidFill>
            <a:schemeClr val="accent2"/>
          </a:solidFill>
        </p:spPr>
        <p:txBody>
          <a:bodyPr wrap="square" rtlCol="0">
            <a:spAutoFit/>
          </a:bodyPr>
          <a:lstStyle/>
          <a:p>
            <a:pPr algn="ctr"/>
            <a:r>
              <a:rPr lang="ja-JP" altLang="en-US" sz="1400" dirty="0"/>
              <a:t>１</a:t>
            </a:r>
          </a:p>
        </p:txBody>
      </p:sp>
      <p:sp>
        <p:nvSpPr>
          <p:cNvPr id="15" name="正方形/長方形 14"/>
          <p:cNvSpPr/>
          <p:nvPr/>
        </p:nvSpPr>
        <p:spPr>
          <a:xfrm>
            <a:off x="2006280" y="5949526"/>
            <a:ext cx="2044460" cy="221873"/>
          </a:xfrm>
          <a:prstGeom prst="rect">
            <a:avLst/>
          </a:prstGeom>
          <a:solidFill>
            <a:schemeClr val="accent2">
              <a:alpha val="25000"/>
            </a:schemeClr>
          </a:solidFill>
          <a:ln w="2222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16" name="テキスト ボックス 15"/>
          <p:cNvSpPr txBox="1"/>
          <p:nvPr/>
        </p:nvSpPr>
        <p:spPr>
          <a:xfrm>
            <a:off x="1769403" y="6077006"/>
            <a:ext cx="331016" cy="307777"/>
          </a:xfrm>
          <a:prstGeom prst="rect">
            <a:avLst/>
          </a:prstGeom>
          <a:solidFill>
            <a:schemeClr val="accent2"/>
          </a:solidFill>
        </p:spPr>
        <p:txBody>
          <a:bodyPr wrap="square" rtlCol="0">
            <a:spAutoFit/>
          </a:bodyPr>
          <a:lstStyle/>
          <a:p>
            <a:pPr algn="ctr"/>
            <a:r>
              <a:rPr lang="ja-JP" altLang="en-US" sz="1400" dirty="0"/>
              <a:t>３</a:t>
            </a:r>
          </a:p>
        </p:txBody>
      </p:sp>
      <p:cxnSp>
        <p:nvCxnSpPr>
          <p:cNvPr id="20" name="直線コネクタ 19"/>
          <p:cNvCxnSpPr/>
          <p:nvPr/>
        </p:nvCxnSpPr>
        <p:spPr>
          <a:xfrm flipV="1">
            <a:off x="4067991" y="2829464"/>
            <a:ext cx="771961" cy="30826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5" idx="3"/>
          </p:cNvCxnSpPr>
          <p:nvPr/>
        </p:nvCxnSpPr>
        <p:spPr>
          <a:xfrm flipV="1">
            <a:off x="4050741" y="5376406"/>
            <a:ext cx="777177" cy="684057"/>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608136" y="179490"/>
            <a:ext cx="8988724" cy="954107"/>
          </a:xfrm>
          <a:prstGeom prst="rect">
            <a:avLst/>
          </a:prstGeom>
          <a:noFill/>
          <a:ln w="44450" cmpd="thickThin">
            <a:solidFill>
              <a:schemeClr val="accent1"/>
            </a:solidFill>
          </a:ln>
        </p:spPr>
        <p:txBody>
          <a:bodyPr wrap="square" rtlCol="0">
            <a:spAutoFit/>
          </a:bodyPr>
          <a:lstStyle/>
          <a:p>
            <a:r>
              <a:rPr lang="ja-JP" altLang="en-US" dirty="0"/>
              <a:t>１　</a:t>
            </a:r>
            <a:r>
              <a:rPr lang="en-US" altLang="ja-JP" dirty="0"/>
              <a:t>WEB</a:t>
            </a:r>
            <a:r>
              <a:rPr lang="ja-JP" altLang="en-US" dirty="0"/>
              <a:t>ページや</a:t>
            </a:r>
            <a:r>
              <a:rPr lang="en-US" altLang="ja-JP" dirty="0"/>
              <a:t>SNS</a:t>
            </a:r>
            <a:r>
              <a:rPr lang="ja-JP" altLang="en-US" dirty="0"/>
              <a:t>は、紙とは異なるルールや注意点があります。</a:t>
            </a:r>
            <a:endParaRPr lang="en-US" altLang="ja-JP" dirty="0"/>
          </a:p>
          <a:p>
            <a:endParaRPr lang="en-US" altLang="ja-JP" dirty="0"/>
          </a:p>
          <a:p>
            <a:pPr algn="ctr"/>
            <a:r>
              <a:rPr lang="ja-JP" altLang="en-US" dirty="0">
                <a:solidFill>
                  <a:schemeClr val="accent4">
                    <a:lumMod val="60000"/>
                    <a:lumOff val="40000"/>
                  </a:schemeClr>
                </a:solidFill>
              </a:rPr>
              <a:t>　</a:t>
            </a:r>
            <a:r>
              <a:rPr lang="ja-JP" altLang="en-US" dirty="0">
                <a:solidFill>
                  <a:schemeClr val="accent4">
                    <a:lumMod val="60000"/>
                    <a:lumOff val="40000"/>
                  </a:schemeClr>
                </a:solidFill>
                <a:latin typeface="HG丸ｺﾞｼｯｸM-PRO" panose="020F0600000000000000" pitchFamily="50" charset="-128"/>
                <a:ea typeface="HG丸ｺﾞｼｯｸM-PRO" panose="020F0600000000000000" pitchFamily="50" charset="-128"/>
              </a:rPr>
              <a:t>💡</a:t>
            </a:r>
            <a:r>
              <a:rPr lang="ja-JP" altLang="en-US" sz="2000" dirty="0">
                <a:latin typeface="ＭＳ ゴシック" panose="020B0609070205080204" pitchFamily="49" charset="-128"/>
                <a:ea typeface="ＭＳ ゴシック" panose="020B0609070205080204" pitchFamily="49" charset="-128"/>
              </a:rPr>
              <a:t>基本ルールに従って、ページや</a:t>
            </a:r>
            <a:r>
              <a:rPr lang="en-US" altLang="ja-JP" sz="2000" dirty="0">
                <a:latin typeface="ＭＳ ゴシック" panose="020B0609070205080204" pitchFamily="49" charset="-128"/>
                <a:ea typeface="ＭＳ ゴシック" panose="020B0609070205080204" pitchFamily="49" charset="-128"/>
              </a:rPr>
              <a:t>SNS</a:t>
            </a:r>
            <a:r>
              <a:rPr lang="ja-JP" altLang="en-US" sz="2000" dirty="0">
                <a:latin typeface="ＭＳ ゴシック" panose="020B0609070205080204" pitchFamily="49" charset="-128"/>
                <a:ea typeface="ＭＳ ゴシック" panose="020B0609070205080204" pitchFamily="49" charset="-128"/>
              </a:rPr>
              <a:t>原稿を作成しましょう</a:t>
            </a:r>
            <a:endParaRPr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77836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2235255" y="1667762"/>
            <a:ext cx="7173289" cy="4001671"/>
          </a:xfrm>
          <a:prstGeom prst="rect">
            <a:avLst/>
          </a:prstGeom>
          <a:effectLst>
            <a:outerShdw blurRad="63500" sx="102000" sy="102000" algn="ctr" rotWithShape="0">
              <a:prstClr val="black">
                <a:alpha val="40000"/>
              </a:prstClr>
            </a:outerShdw>
          </a:effectLst>
        </p:spPr>
      </p:pic>
      <p:sp>
        <p:nvSpPr>
          <p:cNvPr id="5" name="角丸四角形吹き出し 4"/>
          <p:cNvSpPr/>
          <p:nvPr/>
        </p:nvSpPr>
        <p:spPr>
          <a:xfrm>
            <a:off x="1770336" y="1401557"/>
            <a:ext cx="3450565" cy="1160396"/>
          </a:xfrm>
          <a:prstGeom prst="wedgeRoundRectCallout">
            <a:avLst>
              <a:gd name="adj1" fmla="val 29087"/>
              <a:gd name="adj2" fmla="val 64956"/>
              <a:gd name="adj3" fmla="val 16667"/>
            </a:avLst>
          </a:prstGeom>
          <a:gradFill>
            <a:gsLst>
              <a:gs pos="0">
                <a:srgbClr val="CCFFFF"/>
              </a:gs>
              <a:gs pos="100000">
                <a:schemeClr val="accent1">
                  <a:lumMod val="60000"/>
                  <a:lumOff val="40000"/>
                </a:schemeClr>
              </a:gs>
            </a:gsLst>
          </a:grad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dirty="0">
                <a:solidFill>
                  <a:schemeClr val="tx1"/>
                </a:solidFill>
              </a:rPr>
              <a:t>①見つけてもらいやすくする＝検索エンジンが上位に表示するようにする</a:t>
            </a:r>
            <a:endParaRPr lang="en-US" altLang="ja-JP" dirty="0">
              <a:solidFill>
                <a:schemeClr val="tx1"/>
              </a:solidFill>
            </a:endParaRPr>
          </a:p>
          <a:p>
            <a:r>
              <a:rPr lang="ja-JP" altLang="en-US" dirty="0">
                <a:solidFill>
                  <a:schemeClr val="tx1"/>
                </a:solidFill>
              </a:rPr>
              <a:t>　</a:t>
            </a:r>
            <a:r>
              <a:rPr lang="ja-JP" altLang="en-US" b="1" dirty="0">
                <a:solidFill>
                  <a:srgbClr val="FF0000"/>
                </a:solidFill>
              </a:rPr>
              <a:t>＝</a:t>
            </a:r>
            <a:r>
              <a:rPr lang="en-US" altLang="ja-JP" b="1" dirty="0">
                <a:solidFill>
                  <a:srgbClr val="FF0000"/>
                </a:solidFill>
              </a:rPr>
              <a:t>SEO</a:t>
            </a:r>
            <a:r>
              <a:rPr lang="ja-JP" altLang="en-US" b="1" dirty="0">
                <a:solidFill>
                  <a:srgbClr val="FF0000"/>
                </a:solidFill>
              </a:rPr>
              <a:t>対策１</a:t>
            </a:r>
          </a:p>
        </p:txBody>
      </p:sp>
      <p:sp>
        <p:nvSpPr>
          <p:cNvPr id="6" name="メモ 5"/>
          <p:cNvSpPr/>
          <p:nvPr/>
        </p:nvSpPr>
        <p:spPr>
          <a:xfrm>
            <a:off x="6245362" y="4492155"/>
            <a:ext cx="3949359" cy="387302"/>
          </a:xfrm>
          <a:prstGeom prst="foldedCorner">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a:t>
            </a:r>
            <a:r>
              <a:rPr lang="en-US" altLang="ja-JP" sz="1400" dirty="0"/>
              <a:t>R4</a:t>
            </a:r>
            <a:r>
              <a:rPr lang="ja-JP" altLang="en-US" sz="1400" dirty="0"/>
              <a:t>第</a:t>
            </a:r>
            <a:r>
              <a:rPr lang="en-US" altLang="ja-JP" sz="1400" dirty="0"/>
              <a:t>3</a:t>
            </a:r>
            <a:r>
              <a:rPr lang="ja-JP" altLang="en-US" sz="1400" dirty="0"/>
              <a:t>回各局戦略広報担当課長会資料」抜粋</a:t>
            </a:r>
          </a:p>
        </p:txBody>
      </p:sp>
      <p:sp>
        <p:nvSpPr>
          <p:cNvPr id="7" name="角丸四角形吹き出し 6"/>
          <p:cNvSpPr/>
          <p:nvPr/>
        </p:nvSpPr>
        <p:spPr>
          <a:xfrm>
            <a:off x="5518031" y="1287824"/>
            <a:ext cx="4910827" cy="1024056"/>
          </a:xfrm>
          <a:prstGeom prst="wedgeRoundRectCallout">
            <a:avLst>
              <a:gd name="adj1" fmla="val -34455"/>
              <a:gd name="adj2" fmla="val 63308"/>
              <a:gd name="adj3" fmla="val 16667"/>
            </a:avLst>
          </a:prstGeom>
          <a:gradFill>
            <a:gsLst>
              <a:gs pos="0">
                <a:srgbClr val="CCFFCC"/>
              </a:gs>
              <a:gs pos="100000">
                <a:schemeClr val="accent1">
                  <a:lumMod val="60000"/>
                  <a:lumOff val="40000"/>
                </a:schemeClr>
              </a:gs>
            </a:gsLst>
          </a:grad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dirty="0">
                <a:solidFill>
                  <a:schemeClr val="tx1"/>
                </a:solidFill>
              </a:rPr>
              <a:t>・見る人が求める内容で、分かりやすい</a:t>
            </a:r>
            <a:endParaRPr lang="en-US" altLang="ja-JP" dirty="0">
              <a:solidFill>
                <a:schemeClr val="tx1"/>
              </a:solidFill>
            </a:endParaRPr>
          </a:p>
          <a:p>
            <a:r>
              <a:rPr lang="ja-JP" altLang="en-US" dirty="0">
                <a:solidFill>
                  <a:schemeClr val="tx1"/>
                </a:solidFill>
              </a:rPr>
              <a:t>・見る人にとって良い閲覧状態になるよう仕立てる</a:t>
            </a:r>
            <a:r>
              <a:rPr lang="ja-JP" altLang="en-US" b="1" dirty="0">
                <a:solidFill>
                  <a:srgbClr val="FF0000"/>
                </a:solidFill>
              </a:rPr>
              <a:t>＝</a:t>
            </a:r>
            <a:r>
              <a:rPr lang="en-US" altLang="ja-JP" b="1" dirty="0">
                <a:solidFill>
                  <a:srgbClr val="FF0000"/>
                </a:solidFill>
              </a:rPr>
              <a:t>SEO</a:t>
            </a:r>
            <a:r>
              <a:rPr lang="ja-JP" altLang="en-US" b="1" dirty="0">
                <a:solidFill>
                  <a:srgbClr val="FF0000"/>
                </a:solidFill>
              </a:rPr>
              <a:t>対策２</a:t>
            </a:r>
          </a:p>
        </p:txBody>
      </p:sp>
      <p:sp>
        <p:nvSpPr>
          <p:cNvPr id="8" name="テキスト ボックス 7"/>
          <p:cNvSpPr txBox="1"/>
          <p:nvPr/>
        </p:nvSpPr>
        <p:spPr>
          <a:xfrm>
            <a:off x="1593011" y="208245"/>
            <a:ext cx="9005978" cy="954107"/>
          </a:xfrm>
          <a:prstGeom prst="rect">
            <a:avLst/>
          </a:prstGeom>
          <a:noFill/>
          <a:ln w="44450" cmpd="thickThin">
            <a:solidFill>
              <a:schemeClr val="accent1"/>
            </a:solidFill>
          </a:ln>
        </p:spPr>
        <p:txBody>
          <a:bodyPr wrap="square" rtlCol="0">
            <a:spAutoFit/>
          </a:bodyPr>
          <a:lstStyle/>
          <a:p>
            <a:r>
              <a:rPr lang="ja-JP" altLang="en-US" dirty="0">
                <a:latin typeface="+mn-ea"/>
              </a:rPr>
              <a:t>２　</a:t>
            </a:r>
            <a:r>
              <a:rPr lang="en-US" altLang="ja-JP" dirty="0">
                <a:latin typeface="+mn-ea"/>
              </a:rPr>
              <a:t>WEB</a:t>
            </a:r>
            <a:r>
              <a:rPr lang="ja-JP" altLang="en-US" dirty="0">
                <a:latin typeface="+mn-ea"/>
              </a:rPr>
              <a:t>ページを公開しても、自動的に訪問されるとは限りません。</a:t>
            </a:r>
            <a:r>
              <a:rPr lang="en-US" altLang="ja-JP" dirty="0">
                <a:latin typeface="+mn-ea"/>
              </a:rPr>
              <a:t/>
            </a:r>
            <a:br>
              <a:rPr lang="en-US" altLang="ja-JP" dirty="0">
                <a:latin typeface="+mn-ea"/>
              </a:rPr>
            </a:br>
            <a:endParaRPr lang="en-US" altLang="ja-JP" dirty="0">
              <a:latin typeface="+mn-ea"/>
            </a:endParaRPr>
          </a:p>
          <a:p>
            <a:r>
              <a:rPr lang="ja-JP" altLang="en-US" sz="2000" dirty="0">
                <a:solidFill>
                  <a:schemeClr val="accent4">
                    <a:lumMod val="60000"/>
                    <a:lumOff val="40000"/>
                  </a:schemeClr>
                </a:solidFill>
              </a:rPr>
              <a:t>💡</a:t>
            </a:r>
            <a:r>
              <a:rPr lang="ja-JP" altLang="en-US" sz="2000" dirty="0">
                <a:latin typeface="ＭＳ ゴシック" panose="020B0609070205080204" pitchFamily="49" charset="-128"/>
                <a:ea typeface="ＭＳ ゴシック" panose="020B0609070205080204" pitchFamily="49" charset="-128"/>
              </a:rPr>
              <a:t>「見つけてもらえる」「見る人に分かりやすい」ページを目指しましょう</a:t>
            </a:r>
            <a:endParaRPr lang="ja-JP" altLang="en-US"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1593011" y="5764127"/>
            <a:ext cx="9005978" cy="923330"/>
          </a:xfrm>
          <a:prstGeom prst="rect">
            <a:avLst/>
          </a:prstGeom>
          <a:solidFill>
            <a:schemeClr val="bg1"/>
          </a:solidFill>
          <a:ln w="44450" cmpd="thickThin">
            <a:solidFill>
              <a:schemeClr val="accent1"/>
            </a:solidFill>
          </a:ln>
        </p:spPr>
        <p:txBody>
          <a:bodyPr wrap="square" rtlCol="0">
            <a:spAutoFit/>
          </a:bodyPr>
          <a:lstStyle/>
          <a:p>
            <a:r>
              <a:rPr lang="ja-JP" altLang="en-US" dirty="0"/>
              <a:t>３　①</a:t>
            </a:r>
            <a:r>
              <a:rPr lang="en-US" altLang="ja-JP" b="1" dirty="0">
                <a:solidFill>
                  <a:srgbClr val="FF0000"/>
                </a:solidFill>
              </a:rPr>
              <a:t>SEO</a:t>
            </a:r>
            <a:r>
              <a:rPr lang="ja-JP" altLang="en-US" b="1" dirty="0">
                <a:solidFill>
                  <a:srgbClr val="FF0000"/>
                </a:solidFill>
              </a:rPr>
              <a:t>対策１・２</a:t>
            </a:r>
            <a:r>
              <a:rPr lang="ja-JP" altLang="en-US" dirty="0"/>
              <a:t>を実践しましょう。</a:t>
            </a:r>
            <a:endParaRPr lang="en-US" altLang="ja-JP" dirty="0"/>
          </a:p>
          <a:p>
            <a:r>
              <a:rPr lang="ja-JP" altLang="en-US" dirty="0"/>
              <a:t>　　②ページ訪問者が理解しやすいよう、上手に視覚的に訴えましょう。</a:t>
            </a:r>
            <a:endParaRPr lang="en-US" altLang="ja-JP" dirty="0"/>
          </a:p>
          <a:p>
            <a:r>
              <a:rPr lang="ja-JP" altLang="en-US" dirty="0">
                <a:solidFill>
                  <a:schemeClr val="accent4">
                    <a:lumMod val="60000"/>
                    <a:lumOff val="40000"/>
                  </a:schemeClr>
                </a:solidFill>
              </a:rPr>
              <a:t>💡</a:t>
            </a:r>
            <a:r>
              <a:rPr lang="en-US" altLang="ja-JP" dirty="0"/>
              <a:t>※</a:t>
            </a:r>
            <a:r>
              <a:rPr lang="ja-JP" altLang="en-US" dirty="0"/>
              <a:t>次頁以降の実践手順は、都庁全体の</a:t>
            </a:r>
            <a:r>
              <a:rPr lang="en-US" altLang="ja-JP" dirty="0"/>
              <a:t>SEO</a:t>
            </a:r>
            <a:r>
              <a:rPr lang="ja-JP" altLang="en-US" dirty="0"/>
              <a:t>対策方針が示されるまでの試行です。</a:t>
            </a:r>
          </a:p>
        </p:txBody>
      </p:sp>
    </p:spTree>
    <p:extLst>
      <p:ext uri="{BB962C8B-B14F-4D97-AF65-F5344CB8AC3E}">
        <p14:creationId xmlns:p14="http://schemas.microsoft.com/office/powerpoint/2010/main" val="1464634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6188605"/>
              </p:ext>
            </p:extLst>
          </p:nvPr>
        </p:nvGraphicFramePr>
        <p:xfrm>
          <a:off x="1801978" y="618777"/>
          <a:ext cx="8453035" cy="3038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右矢印 7"/>
          <p:cNvSpPr/>
          <p:nvPr/>
        </p:nvSpPr>
        <p:spPr>
          <a:xfrm>
            <a:off x="5834400" y="2969387"/>
            <a:ext cx="388189" cy="2242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p:cNvSpPr txBox="1"/>
          <p:nvPr/>
        </p:nvSpPr>
        <p:spPr>
          <a:xfrm>
            <a:off x="1838553" y="247839"/>
            <a:ext cx="7802904" cy="369332"/>
          </a:xfrm>
          <a:prstGeom prst="rect">
            <a:avLst/>
          </a:prstGeom>
          <a:solidFill>
            <a:schemeClr val="bg1"/>
          </a:solidFill>
          <a:ln w="44450" cmpd="tri">
            <a:solidFill>
              <a:schemeClr val="accent1"/>
            </a:solidFill>
          </a:ln>
        </p:spPr>
        <p:txBody>
          <a:bodyPr wrap="square" rtlCol="0">
            <a:spAutoFit/>
          </a:bodyPr>
          <a:lstStyle/>
          <a:p>
            <a:r>
              <a:rPr lang="en-US" altLang="ja-JP" dirty="0"/>
              <a:t>【</a:t>
            </a:r>
            <a:r>
              <a:rPr lang="ja-JP" altLang="en-US" dirty="0"/>
              <a:t>実践手順１</a:t>
            </a:r>
            <a:r>
              <a:rPr lang="en-US" altLang="ja-JP" dirty="0"/>
              <a:t>】</a:t>
            </a:r>
            <a:r>
              <a:rPr lang="ja-JP" altLang="en-US" dirty="0"/>
              <a:t>資料・情報作成時　～</a:t>
            </a:r>
            <a:r>
              <a:rPr lang="en-US" altLang="ja-JP" dirty="0"/>
              <a:t>SEO</a:t>
            </a:r>
            <a:r>
              <a:rPr lang="ja-JP" altLang="en-US" dirty="0"/>
              <a:t>対策１は既に始まっています～</a:t>
            </a:r>
          </a:p>
        </p:txBody>
      </p:sp>
      <p:sp>
        <p:nvSpPr>
          <p:cNvPr id="4" name="四角形吹き出し 3"/>
          <p:cNvSpPr/>
          <p:nvPr/>
        </p:nvSpPr>
        <p:spPr>
          <a:xfrm>
            <a:off x="6560096" y="2794959"/>
            <a:ext cx="3869196" cy="940280"/>
          </a:xfrm>
          <a:prstGeom prst="wedgeRectCallout">
            <a:avLst>
              <a:gd name="adj1" fmla="val -24968"/>
              <a:gd name="adj2" fmla="val -81001"/>
            </a:avLst>
          </a:prstGeom>
          <a:solidFill>
            <a:schemeClr val="bg1"/>
          </a:solidFill>
          <a:ln w="31750">
            <a:noFill/>
          </a:ln>
          <a:effectLst>
            <a:glow rad="127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WEB</a:t>
            </a:r>
            <a:r>
              <a:rPr lang="ja-JP" altLang="en-US" dirty="0">
                <a:solidFill>
                  <a:schemeClr val="tx1"/>
                </a:solidFill>
              </a:rPr>
              <a:t>ページの「見出し」設定は、検索</a:t>
            </a:r>
            <a:r>
              <a:rPr lang="en-US" altLang="ja-JP" dirty="0">
                <a:solidFill>
                  <a:schemeClr val="tx1"/>
                </a:solidFill>
              </a:rPr>
              <a:t>AI</a:t>
            </a:r>
            <a:r>
              <a:rPr lang="ja-JP" altLang="en-US" dirty="0">
                <a:solidFill>
                  <a:schemeClr val="tx1"/>
                </a:solidFill>
              </a:rPr>
              <a:t>が「</a:t>
            </a:r>
            <a:r>
              <a:rPr lang="ja-JP" altLang="en-US" b="1" dirty="0">
                <a:solidFill>
                  <a:schemeClr val="tx1"/>
                </a:solidFill>
              </a:rPr>
              <a:t>強調</a:t>
            </a:r>
            <a:r>
              <a:rPr lang="ja-JP" altLang="en-US" dirty="0">
                <a:solidFill>
                  <a:schemeClr val="tx1"/>
                </a:solidFill>
              </a:rPr>
              <a:t>」されている内容と認識します。</a:t>
            </a:r>
          </a:p>
        </p:txBody>
      </p:sp>
      <p:sp>
        <p:nvSpPr>
          <p:cNvPr id="5" name="下矢印 4"/>
          <p:cNvSpPr/>
          <p:nvPr/>
        </p:nvSpPr>
        <p:spPr>
          <a:xfrm>
            <a:off x="5496890" y="3381555"/>
            <a:ext cx="1063206" cy="1442132"/>
          </a:xfrm>
          <a:prstGeom prst="downArrow">
            <a:avLst>
              <a:gd name="adj1" fmla="val 50000"/>
              <a:gd name="adj2" fmla="val 3215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p:cNvSpPr txBox="1"/>
          <p:nvPr/>
        </p:nvSpPr>
        <p:spPr>
          <a:xfrm>
            <a:off x="2157131" y="3870014"/>
            <a:ext cx="7893170" cy="400110"/>
          </a:xfrm>
          <a:prstGeom prst="rect">
            <a:avLst/>
          </a:prstGeom>
          <a:noFill/>
        </p:spPr>
        <p:txBody>
          <a:bodyPr wrap="square" rtlCol="0">
            <a:spAutoFit/>
          </a:bodyPr>
          <a:lstStyle/>
          <a:p>
            <a:pPr algn="ctr"/>
            <a:r>
              <a:rPr lang="ja-JP" altLang="en-US" sz="2000" dirty="0">
                <a:solidFill>
                  <a:srgbClr val="7030A0"/>
                </a:solidFill>
              </a:rPr>
              <a:t>目的別に言葉を仕分けつつ、文章を作ってみましょう。</a:t>
            </a:r>
          </a:p>
        </p:txBody>
      </p:sp>
      <p:grpSp>
        <p:nvGrpSpPr>
          <p:cNvPr id="12" name="グループ化 11"/>
          <p:cNvGrpSpPr/>
          <p:nvPr/>
        </p:nvGrpSpPr>
        <p:grpSpPr>
          <a:xfrm>
            <a:off x="6103716" y="4800608"/>
            <a:ext cx="4325576" cy="1120569"/>
            <a:chOff x="4107650" y="4980632"/>
            <a:chExt cx="4325576" cy="1120569"/>
          </a:xfrm>
        </p:grpSpPr>
        <p:sp>
          <p:nvSpPr>
            <p:cNvPr id="13" name="正方形/長方形 12"/>
            <p:cNvSpPr/>
            <p:nvPr/>
          </p:nvSpPr>
          <p:spPr>
            <a:xfrm>
              <a:off x="4107650" y="4980632"/>
              <a:ext cx="4325576" cy="1120569"/>
            </a:xfrm>
            <a:prstGeom prst="rect">
              <a:avLst/>
            </a:prstGeom>
          </p:spPr>
          <p:style>
            <a:lnRef idx="2">
              <a:schemeClr val="accent5">
                <a:tint val="40000"/>
                <a:alpha val="90000"/>
                <a:hueOff val="0"/>
                <a:satOff val="0"/>
                <a:lumOff val="0"/>
                <a:alphaOff val="0"/>
              </a:schemeClr>
            </a:lnRef>
            <a:fillRef idx="1">
              <a:schemeClr val="accent5">
                <a:tint val="40000"/>
                <a:alpha val="90000"/>
                <a:hueOff val="-2463918"/>
                <a:satOff val="-4272"/>
                <a:lumOff val="-430"/>
                <a:alphaOff val="0"/>
              </a:schemeClr>
            </a:fillRef>
            <a:effectRef idx="0">
              <a:schemeClr val="accent5">
                <a:tint val="40000"/>
                <a:alpha val="90000"/>
                <a:hueOff val="-2463918"/>
                <a:satOff val="-4272"/>
                <a:lumOff val="-430"/>
                <a:alphaOff val="0"/>
              </a:schemeClr>
            </a:effectRef>
            <a:fontRef idx="minor">
              <a:schemeClr val="dk1">
                <a:hueOff val="0"/>
                <a:satOff val="0"/>
                <a:lumOff val="0"/>
                <a:alphaOff val="0"/>
              </a:schemeClr>
            </a:fontRef>
          </p:style>
        </p:sp>
        <p:sp>
          <p:nvSpPr>
            <p:cNvPr id="14" name="テキスト ボックス 13"/>
            <p:cNvSpPr txBox="1"/>
            <p:nvPr/>
          </p:nvSpPr>
          <p:spPr>
            <a:xfrm>
              <a:off x="4107650" y="4980632"/>
              <a:ext cx="4325576" cy="11205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t" anchorCtr="0">
              <a:noAutofit/>
            </a:bodyPr>
            <a:lstStyle/>
            <a:p>
              <a:pPr defTabSz="711200">
                <a:lnSpc>
                  <a:spcPct val="90000"/>
                </a:lnSpc>
                <a:spcBef>
                  <a:spcPct val="0"/>
                </a:spcBef>
                <a:spcAft>
                  <a:spcPct val="35000"/>
                </a:spcAft>
              </a:pPr>
              <a:r>
                <a:rPr lang="ja-JP" altLang="en-US" u="sng" dirty="0">
                  <a:latin typeface="HG創英角ｺﾞｼｯｸUB" panose="020B0909000000000000" pitchFamily="49" charset="-128"/>
                  <a:ea typeface="HG創英角ｺﾞｼｯｸUB" panose="020B0909000000000000" pitchFamily="49" charset="-128"/>
                </a:rPr>
                <a:t>訪問者が知りたい・訪問者に伝えたい内容</a:t>
              </a:r>
              <a:endParaRPr lang="en-US" altLang="ja-JP" sz="1600" u="sng" dirty="0"/>
            </a:p>
            <a:p>
              <a:pPr algn="ctr" defTabSz="711200">
                <a:lnSpc>
                  <a:spcPct val="90000"/>
                </a:lnSpc>
                <a:spcBef>
                  <a:spcPct val="0"/>
                </a:spcBef>
                <a:spcAft>
                  <a:spcPct val="35000"/>
                </a:spcAft>
              </a:pPr>
              <a:r>
                <a:rPr lang="ja-JP" altLang="en-US" sz="1600" dirty="0"/>
                <a:t>？？？？？？</a:t>
              </a:r>
              <a:endParaRPr lang="en-US" altLang="ja-JP" sz="1600" dirty="0"/>
            </a:p>
          </p:txBody>
        </p:sp>
      </p:grpSp>
      <p:grpSp>
        <p:nvGrpSpPr>
          <p:cNvPr id="15" name="グループ化 14"/>
          <p:cNvGrpSpPr/>
          <p:nvPr/>
        </p:nvGrpSpPr>
        <p:grpSpPr>
          <a:xfrm>
            <a:off x="1801975" y="4802725"/>
            <a:ext cx="4123831" cy="1485932"/>
            <a:chOff x="36591" y="4982750"/>
            <a:chExt cx="4123831" cy="1485932"/>
          </a:xfrm>
        </p:grpSpPr>
        <p:sp>
          <p:nvSpPr>
            <p:cNvPr id="16" name="正方形/長方形 15"/>
            <p:cNvSpPr/>
            <p:nvPr/>
          </p:nvSpPr>
          <p:spPr>
            <a:xfrm>
              <a:off x="36591" y="4982750"/>
              <a:ext cx="4123831" cy="1118451"/>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テキスト ボックス 16"/>
            <p:cNvSpPr txBox="1"/>
            <p:nvPr/>
          </p:nvSpPr>
          <p:spPr>
            <a:xfrm>
              <a:off x="36591" y="4982750"/>
              <a:ext cx="4123831" cy="14859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t" anchorCtr="0">
              <a:noAutofit/>
            </a:bodyPr>
            <a:lstStyle/>
            <a:p>
              <a:pPr defTabSz="711200">
                <a:lnSpc>
                  <a:spcPct val="90000"/>
                </a:lnSpc>
                <a:spcBef>
                  <a:spcPct val="0"/>
                </a:spcBef>
                <a:spcAft>
                  <a:spcPct val="35000"/>
                </a:spcAft>
              </a:pPr>
              <a:r>
                <a:rPr lang="ja-JP" altLang="en-US" u="sng" dirty="0">
                  <a:latin typeface="HG創英角ｺﾞｼｯｸUB" panose="020B0909000000000000" pitchFamily="49" charset="-128"/>
                  <a:ea typeface="HG創英角ｺﾞｼｯｸUB" panose="020B0909000000000000" pitchFamily="49" charset="-128"/>
                </a:rPr>
                <a:t>キーワード検索されそうな言葉</a:t>
              </a:r>
              <a:endParaRPr lang="en-US" altLang="ja-JP" u="sng" dirty="0">
                <a:latin typeface="HG創英角ｺﾞｼｯｸUB" panose="020B0909000000000000" pitchFamily="49" charset="-128"/>
                <a:ea typeface="HG創英角ｺﾞｼｯｸUB" panose="020B0909000000000000" pitchFamily="49" charset="-128"/>
              </a:endParaRPr>
            </a:p>
            <a:p>
              <a:pPr defTabSz="711200">
                <a:lnSpc>
                  <a:spcPct val="90000"/>
                </a:lnSpc>
                <a:spcBef>
                  <a:spcPct val="0"/>
                </a:spcBef>
                <a:spcAft>
                  <a:spcPct val="35000"/>
                </a:spcAft>
              </a:pPr>
              <a:endParaRPr lang="en-US" altLang="ja-JP" sz="1600" u="sng" dirty="0"/>
            </a:p>
            <a:p>
              <a:pPr algn="ctr" defTabSz="711200">
                <a:lnSpc>
                  <a:spcPct val="90000"/>
                </a:lnSpc>
                <a:spcBef>
                  <a:spcPct val="0"/>
                </a:spcBef>
                <a:spcAft>
                  <a:spcPct val="35000"/>
                </a:spcAft>
              </a:pPr>
              <a:r>
                <a:rPr lang="ja-JP" altLang="en-US" sz="1600" dirty="0"/>
                <a:t>？？？？？？</a:t>
              </a:r>
              <a:endParaRPr lang="en-US" altLang="ja-JP" sz="1600" dirty="0"/>
            </a:p>
          </p:txBody>
        </p:sp>
      </p:grpSp>
      <p:sp>
        <p:nvSpPr>
          <p:cNvPr id="18" name="四角形吹き出し 17"/>
          <p:cNvSpPr/>
          <p:nvPr/>
        </p:nvSpPr>
        <p:spPr>
          <a:xfrm>
            <a:off x="4831938" y="5662556"/>
            <a:ext cx="3869196" cy="940280"/>
          </a:xfrm>
          <a:prstGeom prst="wedgeRectCallout">
            <a:avLst>
              <a:gd name="adj1" fmla="val -24968"/>
              <a:gd name="adj2" fmla="val -81001"/>
            </a:avLst>
          </a:prstGeom>
          <a:solidFill>
            <a:schemeClr val="bg1"/>
          </a:solidFill>
          <a:ln w="31750">
            <a:noFill/>
          </a:ln>
          <a:effectLst>
            <a:glow rad="127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両方にかかる言葉もあります。どちらかと言えば、で仕分けてみてください。</a:t>
            </a:r>
          </a:p>
        </p:txBody>
      </p:sp>
    </p:spTree>
    <p:extLst>
      <p:ext uri="{BB962C8B-B14F-4D97-AF65-F5344CB8AC3E}">
        <p14:creationId xmlns:p14="http://schemas.microsoft.com/office/powerpoint/2010/main" val="414819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下矢印 34"/>
          <p:cNvSpPr/>
          <p:nvPr/>
        </p:nvSpPr>
        <p:spPr>
          <a:xfrm>
            <a:off x="3775495" y="5154715"/>
            <a:ext cx="575657" cy="562458"/>
          </a:xfrm>
          <a:prstGeom prst="downArrow">
            <a:avLst/>
          </a:prstGeom>
          <a:solidFill>
            <a:srgbClr val="D4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下矢印 40"/>
          <p:cNvSpPr/>
          <p:nvPr/>
        </p:nvSpPr>
        <p:spPr>
          <a:xfrm>
            <a:off x="7943401" y="5154715"/>
            <a:ext cx="575657" cy="562458"/>
          </a:xfrm>
          <a:prstGeom prst="downArrow">
            <a:avLst/>
          </a:prstGeom>
          <a:solidFill>
            <a:srgbClr val="D4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下矢印 33"/>
          <p:cNvSpPr/>
          <p:nvPr/>
        </p:nvSpPr>
        <p:spPr>
          <a:xfrm>
            <a:off x="9099340" y="1622189"/>
            <a:ext cx="575657" cy="562458"/>
          </a:xfrm>
          <a:prstGeom prst="downArrow">
            <a:avLst>
              <a:gd name="adj1" fmla="val 50000"/>
              <a:gd name="adj2" fmla="val 34663"/>
            </a:avLst>
          </a:prstGeom>
          <a:solidFill>
            <a:srgbClr val="D4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1" name="グループ化 20"/>
          <p:cNvGrpSpPr/>
          <p:nvPr/>
        </p:nvGrpSpPr>
        <p:grpSpPr>
          <a:xfrm>
            <a:off x="1752290" y="726085"/>
            <a:ext cx="4123831" cy="1008046"/>
            <a:chOff x="36591" y="4982750"/>
            <a:chExt cx="4123831" cy="1118451"/>
          </a:xfrm>
        </p:grpSpPr>
        <p:sp>
          <p:nvSpPr>
            <p:cNvPr id="22" name="正方形/長方形 21"/>
            <p:cNvSpPr/>
            <p:nvPr/>
          </p:nvSpPr>
          <p:spPr>
            <a:xfrm>
              <a:off x="36591" y="4982750"/>
              <a:ext cx="4123831" cy="1118451"/>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3" name="テキスト ボックス 22"/>
            <p:cNvSpPr txBox="1"/>
            <p:nvPr/>
          </p:nvSpPr>
          <p:spPr>
            <a:xfrm>
              <a:off x="36591" y="4982751"/>
              <a:ext cx="4123831" cy="10080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defTabSz="711200">
                <a:lnSpc>
                  <a:spcPct val="90000"/>
                </a:lnSpc>
                <a:spcBef>
                  <a:spcPct val="0"/>
                </a:spcBef>
                <a:spcAft>
                  <a:spcPct val="35000"/>
                </a:spcAft>
              </a:pPr>
              <a:r>
                <a:rPr lang="ja-JP" altLang="en-US" sz="1600" u="sng" dirty="0">
                  <a:latin typeface="HG創英角ｺﾞｼｯｸUB" panose="020B0909000000000000" pitchFamily="49" charset="-128"/>
                  <a:ea typeface="HG創英角ｺﾞｼｯｸUB" panose="020B0909000000000000" pitchFamily="49" charset="-128"/>
                </a:rPr>
                <a:t>キーワード検索されそうな言葉</a:t>
              </a:r>
              <a:endParaRPr lang="en-US" altLang="ja-JP" sz="1600" u="sng" dirty="0">
                <a:latin typeface="HG創英角ｺﾞｼｯｸUB" panose="020B0909000000000000" pitchFamily="49" charset="-128"/>
                <a:ea typeface="HG創英角ｺﾞｼｯｸUB" panose="020B0909000000000000" pitchFamily="49" charset="-128"/>
              </a:endParaRPr>
            </a:p>
            <a:p>
              <a:pPr defTabSz="711200">
                <a:lnSpc>
                  <a:spcPct val="90000"/>
                </a:lnSpc>
                <a:spcBef>
                  <a:spcPct val="0"/>
                </a:spcBef>
                <a:spcAft>
                  <a:spcPct val="35000"/>
                </a:spcAft>
              </a:pPr>
              <a:r>
                <a:rPr lang="ja-JP" altLang="en-US" sz="1600" dirty="0"/>
                <a:t>「子供」「磁石」「誤飲」「事故」・・・</a:t>
              </a:r>
              <a:endParaRPr lang="en-US" altLang="ja-JP" sz="1600" dirty="0"/>
            </a:p>
            <a:p>
              <a:pPr defTabSz="711200">
                <a:lnSpc>
                  <a:spcPct val="90000"/>
                </a:lnSpc>
                <a:spcBef>
                  <a:spcPct val="0"/>
                </a:spcBef>
                <a:spcAft>
                  <a:spcPct val="35000"/>
                </a:spcAft>
              </a:pPr>
              <a:endParaRPr lang="en-US" altLang="ja-JP" sz="1600" dirty="0"/>
            </a:p>
          </p:txBody>
        </p:sp>
      </p:grpSp>
      <p:grpSp>
        <p:nvGrpSpPr>
          <p:cNvPr id="24" name="グループ化 23"/>
          <p:cNvGrpSpPr/>
          <p:nvPr/>
        </p:nvGrpSpPr>
        <p:grpSpPr>
          <a:xfrm>
            <a:off x="6017452" y="726085"/>
            <a:ext cx="4325576" cy="1008046"/>
            <a:chOff x="4107650" y="4980632"/>
            <a:chExt cx="4325576" cy="1120569"/>
          </a:xfrm>
        </p:grpSpPr>
        <p:sp>
          <p:nvSpPr>
            <p:cNvPr id="25" name="正方形/長方形 24"/>
            <p:cNvSpPr/>
            <p:nvPr/>
          </p:nvSpPr>
          <p:spPr>
            <a:xfrm>
              <a:off x="4107650" y="4980632"/>
              <a:ext cx="4325576" cy="1120569"/>
            </a:xfrm>
            <a:prstGeom prst="rect">
              <a:avLst/>
            </a:prstGeom>
          </p:spPr>
          <p:style>
            <a:lnRef idx="2">
              <a:schemeClr val="accent5">
                <a:tint val="40000"/>
                <a:alpha val="90000"/>
                <a:hueOff val="0"/>
                <a:satOff val="0"/>
                <a:lumOff val="0"/>
                <a:alphaOff val="0"/>
              </a:schemeClr>
            </a:lnRef>
            <a:fillRef idx="1">
              <a:schemeClr val="accent5">
                <a:tint val="40000"/>
                <a:alpha val="90000"/>
                <a:hueOff val="-2463918"/>
                <a:satOff val="-4272"/>
                <a:lumOff val="-430"/>
                <a:alphaOff val="0"/>
              </a:schemeClr>
            </a:fillRef>
            <a:effectRef idx="0">
              <a:schemeClr val="accent5">
                <a:tint val="40000"/>
                <a:alpha val="90000"/>
                <a:hueOff val="-2463918"/>
                <a:satOff val="-4272"/>
                <a:lumOff val="-430"/>
                <a:alphaOff val="0"/>
              </a:schemeClr>
            </a:effectRef>
            <a:fontRef idx="minor">
              <a:schemeClr val="dk1">
                <a:hueOff val="0"/>
                <a:satOff val="0"/>
                <a:lumOff val="0"/>
                <a:alphaOff val="0"/>
              </a:schemeClr>
            </a:fontRef>
          </p:style>
        </p:sp>
        <p:sp>
          <p:nvSpPr>
            <p:cNvPr id="26" name="テキスト ボックス 25"/>
            <p:cNvSpPr txBox="1"/>
            <p:nvPr/>
          </p:nvSpPr>
          <p:spPr>
            <a:xfrm>
              <a:off x="4107650" y="4980632"/>
              <a:ext cx="4325576" cy="11205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defTabSz="711200">
                <a:lnSpc>
                  <a:spcPct val="90000"/>
                </a:lnSpc>
                <a:spcBef>
                  <a:spcPct val="0"/>
                </a:spcBef>
                <a:spcAft>
                  <a:spcPct val="35000"/>
                </a:spcAft>
              </a:pPr>
              <a:r>
                <a:rPr lang="ja-JP" altLang="en-US" sz="1600" u="sng" dirty="0">
                  <a:latin typeface="HG創英角ｺﾞｼｯｸUB" panose="020B0909000000000000" pitchFamily="49" charset="-128"/>
                  <a:ea typeface="HG創英角ｺﾞｼｯｸUB" panose="020B0909000000000000" pitchFamily="49" charset="-128"/>
                </a:rPr>
                <a:t>訪問者が知りたい</a:t>
              </a:r>
              <a:r>
                <a:rPr lang="en-US" altLang="ja-JP" sz="1600" u="sng" dirty="0">
                  <a:latin typeface="HG創英角ｺﾞｼｯｸUB" panose="020B0909000000000000" pitchFamily="49" charset="-128"/>
                  <a:ea typeface="HG創英角ｺﾞｼｯｸUB" panose="020B0909000000000000" pitchFamily="49" charset="-128"/>
                </a:rPr>
                <a:t>/</a:t>
              </a:r>
              <a:r>
                <a:rPr lang="ja-JP" altLang="en-US" sz="1600" u="sng" dirty="0">
                  <a:latin typeface="HG創英角ｺﾞｼｯｸUB" panose="020B0909000000000000" pitchFamily="49" charset="-128"/>
                  <a:ea typeface="HG創英角ｺﾞｼｯｸUB" panose="020B0909000000000000" pitchFamily="49" charset="-128"/>
                </a:rPr>
                <a:t>訪問者に伝えたい内容</a:t>
              </a:r>
              <a:endParaRPr lang="en-US" altLang="ja-JP" sz="1600" u="sng" dirty="0">
                <a:latin typeface="HG創英角ｺﾞｼｯｸUB" panose="020B0909000000000000" pitchFamily="49" charset="-128"/>
                <a:ea typeface="HG創英角ｺﾞｼｯｸUB" panose="020B0909000000000000" pitchFamily="49" charset="-128"/>
              </a:endParaRPr>
            </a:p>
            <a:p>
              <a:pPr defTabSz="711200">
                <a:lnSpc>
                  <a:spcPct val="90000"/>
                </a:lnSpc>
                <a:spcBef>
                  <a:spcPct val="0"/>
                </a:spcBef>
                <a:spcAft>
                  <a:spcPct val="35000"/>
                </a:spcAft>
              </a:pPr>
              <a:r>
                <a:rPr lang="ja-JP" altLang="en-US" sz="1600" dirty="0"/>
                <a:t>「事故を防ぐポイント」「注意事項」</a:t>
              </a:r>
              <a:r>
                <a:rPr lang="en-US" altLang="ja-JP" sz="1600" dirty="0"/>
                <a:t/>
              </a:r>
              <a:br>
                <a:rPr lang="en-US" altLang="ja-JP" sz="1600" dirty="0"/>
              </a:br>
              <a:r>
                <a:rPr lang="ja-JP" altLang="en-US" sz="1600" dirty="0"/>
                <a:t>「玩具安全マーク適用商品」・・・</a:t>
              </a:r>
              <a:endParaRPr lang="en-US" altLang="ja-JP" sz="1600" u="sng" dirty="0"/>
            </a:p>
          </p:txBody>
        </p:sp>
      </p:grpSp>
      <p:sp>
        <p:nvSpPr>
          <p:cNvPr id="27" name="メモ 26"/>
          <p:cNvSpPr/>
          <p:nvPr/>
        </p:nvSpPr>
        <p:spPr>
          <a:xfrm>
            <a:off x="3033623" y="2534065"/>
            <a:ext cx="6918385" cy="2773151"/>
          </a:xfrm>
          <a:prstGeom prst="foldedCorner">
            <a:avLst>
              <a:gd name="adj" fmla="val 46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ja-JP" sz="2000" b="1" dirty="0">
                <a:solidFill>
                  <a:schemeClr val="tx1"/>
                </a:solidFill>
                <a:effectLst>
                  <a:outerShdw blurRad="50800" dist="38100" dir="2700000" algn="tl" rotWithShape="0">
                    <a:prstClr val="black">
                      <a:alpha val="40000"/>
                    </a:prstClr>
                  </a:outerShdw>
                </a:effectLst>
              </a:rPr>
              <a:t>子供が磁石を誤飲する事故が発生しています！</a:t>
            </a:r>
            <a:r>
              <a:rPr lang="ja-JP" altLang="ja-JP" dirty="0">
                <a:solidFill>
                  <a:schemeClr val="tx1"/>
                </a:solidFill>
                <a:effectLst>
                  <a:outerShdw blurRad="50800" dist="38100" dir="2700000" algn="tl" rotWithShape="0">
                    <a:prstClr val="black">
                      <a:alpha val="40000"/>
                    </a:prstClr>
                  </a:outerShdw>
                </a:effectLst>
              </a:rPr>
              <a:t>　</a:t>
            </a:r>
            <a:r>
              <a:rPr lang="en-US" altLang="ja-JP" dirty="0">
                <a:solidFill>
                  <a:schemeClr val="tx1"/>
                </a:solidFill>
                <a:effectLst>
                  <a:outerShdw blurRad="50800" dist="38100" dir="2700000" algn="tl" rotWithShape="0">
                    <a:prstClr val="black">
                      <a:alpha val="40000"/>
                    </a:prstClr>
                  </a:outerShdw>
                </a:effectLst>
              </a:rPr>
              <a:t/>
            </a:r>
            <a:br>
              <a:rPr lang="en-US" altLang="ja-JP" dirty="0">
                <a:solidFill>
                  <a:schemeClr val="tx1"/>
                </a:solidFill>
                <a:effectLst>
                  <a:outerShdw blurRad="50800" dist="38100" dir="2700000" algn="tl" rotWithShape="0">
                    <a:prstClr val="black">
                      <a:alpha val="40000"/>
                    </a:prstClr>
                  </a:outerShdw>
                </a:effectLst>
              </a:rPr>
            </a:br>
            <a:r>
              <a:rPr lang="ja-JP" altLang="en-US" dirty="0">
                <a:solidFill>
                  <a:schemeClr val="tx1"/>
                </a:solidFill>
              </a:rPr>
              <a:t>　</a:t>
            </a:r>
            <a:r>
              <a:rPr lang="ja-JP" altLang="en-US" sz="1600" dirty="0">
                <a:solidFill>
                  <a:schemeClr val="tx1"/>
                </a:solidFill>
              </a:rPr>
              <a:t>近年、子供が、強力な磁力を持ったネオジム磁石が・・・・・・</a:t>
            </a:r>
            <a:endParaRPr lang="en-US" altLang="ja-JP" sz="1600" dirty="0">
              <a:solidFill>
                <a:schemeClr val="tx1"/>
              </a:solidFill>
            </a:endParaRPr>
          </a:p>
          <a:p>
            <a:pPr lvl="0"/>
            <a:endParaRPr lang="en-US" altLang="ja-JP" sz="1600" dirty="0">
              <a:solidFill>
                <a:schemeClr val="tx1"/>
              </a:solidFill>
            </a:endParaRPr>
          </a:p>
          <a:p>
            <a:pPr lvl="0"/>
            <a:r>
              <a:rPr lang="ja-JP" altLang="ja-JP" b="1" dirty="0">
                <a:solidFill>
                  <a:srgbClr val="FF0000"/>
                </a:solidFill>
              </a:rPr>
              <a:t>事故を防ぐポイント</a:t>
            </a:r>
          </a:p>
          <a:p>
            <a:pPr lvl="0"/>
            <a:r>
              <a:rPr lang="en-US" altLang="ja-JP" dirty="0">
                <a:solidFill>
                  <a:schemeClr val="tx1"/>
                </a:solidFill>
              </a:rPr>
              <a:t/>
            </a:r>
            <a:br>
              <a:rPr lang="en-US" altLang="ja-JP" dirty="0">
                <a:solidFill>
                  <a:schemeClr val="tx1"/>
                </a:solidFill>
              </a:rPr>
            </a:br>
            <a:r>
              <a:rPr lang="ja-JP" altLang="en-US" sz="1600" dirty="0">
                <a:solidFill>
                  <a:schemeClr val="tx1"/>
                </a:solidFill>
              </a:rPr>
              <a:t>●</a:t>
            </a:r>
            <a:r>
              <a:rPr lang="ja-JP" altLang="ja-JP" sz="1600" dirty="0">
                <a:solidFill>
                  <a:schemeClr val="tx1"/>
                </a:solidFill>
              </a:rPr>
              <a:t>使用方法等をあらかじめ確認し、製品記載の注意事項を守りましょう。</a:t>
            </a:r>
            <a:r>
              <a:rPr lang="en-US" altLang="ja-JP" dirty="0">
                <a:solidFill>
                  <a:schemeClr val="tx1"/>
                </a:solidFill>
              </a:rPr>
              <a:t/>
            </a:r>
            <a:br>
              <a:rPr lang="en-US" altLang="ja-JP" dirty="0">
                <a:solidFill>
                  <a:schemeClr val="tx1"/>
                </a:solidFill>
              </a:rPr>
            </a:br>
            <a:r>
              <a:rPr lang="ja-JP" altLang="ja-JP" dirty="0">
                <a:solidFill>
                  <a:schemeClr val="tx1"/>
                </a:solidFill>
              </a:rPr>
              <a:t>　</a:t>
            </a:r>
            <a:r>
              <a:rPr lang="en-US" altLang="ja-JP" b="1" dirty="0">
                <a:solidFill>
                  <a:schemeClr val="tx1"/>
                </a:solidFill>
              </a:rPr>
              <a:t>【</a:t>
            </a:r>
            <a:r>
              <a:rPr lang="ja-JP" altLang="ja-JP" b="1" dirty="0">
                <a:solidFill>
                  <a:schemeClr val="tx1"/>
                </a:solidFill>
              </a:rPr>
              <a:t>玩具</a:t>
            </a:r>
            <a:r>
              <a:rPr lang="en-US" altLang="ja-JP" b="1" dirty="0">
                <a:solidFill>
                  <a:schemeClr val="tx1"/>
                </a:solidFill>
              </a:rPr>
              <a:t>】</a:t>
            </a:r>
            <a:endParaRPr lang="ja-JP" altLang="ja-JP" b="1" dirty="0">
              <a:solidFill>
                <a:schemeClr val="tx1"/>
              </a:solidFill>
            </a:endParaRPr>
          </a:p>
          <a:p>
            <a:pPr lvl="1"/>
            <a:r>
              <a:rPr lang="ja-JP" altLang="en-US" sz="1600" dirty="0">
                <a:solidFill>
                  <a:schemeClr val="tx1"/>
                </a:solidFill>
              </a:rPr>
              <a:t>　</a:t>
            </a:r>
            <a:r>
              <a:rPr lang="ja-JP" altLang="ja-JP" sz="1600" dirty="0">
                <a:solidFill>
                  <a:srgbClr val="FF0000"/>
                </a:solidFill>
              </a:rPr>
              <a:t>玩具安全マーク（</a:t>
            </a:r>
            <a:r>
              <a:rPr lang="en-US" altLang="ja-JP" sz="1600" dirty="0">
                <a:solidFill>
                  <a:srgbClr val="FF0000"/>
                </a:solidFill>
              </a:rPr>
              <a:t>ST</a:t>
            </a:r>
            <a:r>
              <a:rPr lang="ja-JP" altLang="ja-JP" sz="1600" dirty="0">
                <a:solidFill>
                  <a:srgbClr val="FF0000"/>
                </a:solidFill>
              </a:rPr>
              <a:t>マーク）適用製品</a:t>
            </a:r>
            <a:r>
              <a:rPr lang="ja-JP" altLang="ja-JP" sz="1600" dirty="0">
                <a:solidFill>
                  <a:schemeClr val="tx1"/>
                </a:solidFill>
              </a:rPr>
              <a:t>など、安全に配慮されたものを選択しましょう。・・・</a:t>
            </a:r>
            <a:endParaRPr lang="en-US" altLang="ja-JP" sz="1600" dirty="0">
              <a:solidFill>
                <a:schemeClr val="tx1"/>
              </a:solidFill>
            </a:endParaRPr>
          </a:p>
          <a:p>
            <a:pPr lvl="1"/>
            <a:r>
              <a:rPr lang="ja-JP" altLang="en-US" sz="1600" dirty="0">
                <a:solidFill>
                  <a:schemeClr val="tx1"/>
                </a:solidFill>
              </a:rPr>
              <a:t>・・・・・・・・・・</a:t>
            </a:r>
            <a:endParaRPr lang="ja-JP" altLang="ja-JP" sz="1600" dirty="0">
              <a:solidFill>
                <a:schemeClr val="tx1"/>
              </a:solidFill>
            </a:endParaRPr>
          </a:p>
        </p:txBody>
      </p:sp>
      <p:sp>
        <p:nvSpPr>
          <p:cNvPr id="9" name="テキスト ボックス 8"/>
          <p:cNvSpPr txBox="1"/>
          <p:nvPr/>
        </p:nvSpPr>
        <p:spPr>
          <a:xfrm>
            <a:off x="5858867" y="2172210"/>
            <a:ext cx="4113216" cy="369332"/>
          </a:xfrm>
          <a:prstGeom prst="rect">
            <a:avLst/>
          </a:prstGeom>
          <a:solidFill>
            <a:schemeClr val="accent5">
              <a:lumMod val="60000"/>
              <a:lumOff val="40000"/>
            </a:schemeClr>
          </a:solidFill>
        </p:spPr>
        <p:txBody>
          <a:bodyPr wrap="square" rtlCol="0">
            <a:spAutoFit/>
          </a:bodyPr>
          <a:lstStyle/>
          <a:p>
            <a:pPr algn="ctr"/>
            <a:r>
              <a:rPr lang="en-US" altLang="ja-JP" b="1" dirty="0">
                <a:solidFill>
                  <a:schemeClr val="bg1"/>
                </a:solidFill>
              </a:rPr>
              <a:t>PDF</a:t>
            </a:r>
            <a:r>
              <a:rPr lang="ja-JP" altLang="en-US" b="1" dirty="0">
                <a:solidFill>
                  <a:schemeClr val="bg1"/>
                </a:solidFill>
              </a:rPr>
              <a:t>・紙向けに作成した資料（例）</a:t>
            </a:r>
          </a:p>
        </p:txBody>
      </p:sp>
      <p:sp>
        <p:nvSpPr>
          <p:cNvPr id="4" name="角丸四角形 3"/>
          <p:cNvSpPr/>
          <p:nvPr/>
        </p:nvSpPr>
        <p:spPr>
          <a:xfrm>
            <a:off x="3104219" y="3299334"/>
            <a:ext cx="2120514" cy="416696"/>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8" name="グループ化 27"/>
          <p:cNvGrpSpPr/>
          <p:nvPr/>
        </p:nvGrpSpPr>
        <p:grpSpPr>
          <a:xfrm>
            <a:off x="1713579" y="5691745"/>
            <a:ext cx="4123831" cy="1133701"/>
            <a:chOff x="36591" y="4982750"/>
            <a:chExt cx="4123831" cy="1342894"/>
          </a:xfrm>
        </p:grpSpPr>
        <p:sp>
          <p:nvSpPr>
            <p:cNvPr id="29" name="正方形/長方形 28"/>
            <p:cNvSpPr/>
            <p:nvPr/>
          </p:nvSpPr>
          <p:spPr>
            <a:xfrm>
              <a:off x="36591" y="4982750"/>
              <a:ext cx="4123831" cy="1118451"/>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30" name="テキスト ボックス 29"/>
            <p:cNvSpPr txBox="1"/>
            <p:nvPr/>
          </p:nvSpPr>
          <p:spPr>
            <a:xfrm>
              <a:off x="36591" y="4982752"/>
              <a:ext cx="4123831" cy="13428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defTabSz="711200">
                <a:lnSpc>
                  <a:spcPct val="90000"/>
                </a:lnSpc>
                <a:spcBef>
                  <a:spcPct val="0"/>
                </a:spcBef>
                <a:spcAft>
                  <a:spcPct val="35000"/>
                </a:spcAft>
              </a:pPr>
              <a:r>
                <a:rPr lang="ja-JP" altLang="en-US" sz="1600" u="sng" dirty="0">
                  <a:latin typeface="HG創英角ｺﾞｼｯｸUB" panose="020B0909000000000000" pitchFamily="49" charset="-128"/>
                  <a:ea typeface="HG創英角ｺﾞｼｯｸUB" panose="020B0909000000000000" pitchFamily="49" charset="-128"/>
                </a:rPr>
                <a:t>キーワード検索されそうな言葉</a:t>
              </a:r>
              <a:endParaRPr lang="en-US" altLang="ja-JP" sz="1600" u="sng" dirty="0">
                <a:latin typeface="HG創英角ｺﾞｼｯｸUB" panose="020B0909000000000000" pitchFamily="49" charset="-128"/>
                <a:ea typeface="HG創英角ｺﾞｼｯｸUB" panose="020B0909000000000000" pitchFamily="49" charset="-128"/>
              </a:endParaRPr>
            </a:p>
            <a:p>
              <a:pPr defTabSz="711200">
                <a:lnSpc>
                  <a:spcPct val="90000"/>
                </a:lnSpc>
                <a:spcBef>
                  <a:spcPct val="0"/>
                </a:spcBef>
                <a:spcAft>
                  <a:spcPct val="35000"/>
                </a:spcAft>
              </a:pPr>
              <a:r>
                <a:rPr lang="ja-JP" altLang="en-US" sz="1600" dirty="0">
                  <a:latin typeface="+mn-ea"/>
                </a:rPr>
                <a:t>は、タイトルに全て入れました。ほかサブタイトル・本文にも入っています。</a:t>
              </a:r>
              <a:endParaRPr lang="en-US" altLang="ja-JP" sz="1600" dirty="0"/>
            </a:p>
          </p:txBody>
        </p:sp>
      </p:grpSp>
      <p:grpSp>
        <p:nvGrpSpPr>
          <p:cNvPr id="31" name="グループ化 30"/>
          <p:cNvGrpSpPr/>
          <p:nvPr/>
        </p:nvGrpSpPr>
        <p:grpSpPr>
          <a:xfrm>
            <a:off x="6017452" y="5691744"/>
            <a:ext cx="4325576" cy="941356"/>
            <a:chOff x="4107650" y="4980632"/>
            <a:chExt cx="4325576" cy="1120569"/>
          </a:xfrm>
        </p:grpSpPr>
        <p:sp>
          <p:nvSpPr>
            <p:cNvPr id="32" name="正方形/長方形 31"/>
            <p:cNvSpPr/>
            <p:nvPr/>
          </p:nvSpPr>
          <p:spPr>
            <a:xfrm>
              <a:off x="4107650" y="4980632"/>
              <a:ext cx="4325576" cy="1120569"/>
            </a:xfrm>
            <a:prstGeom prst="rect">
              <a:avLst/>
            </a:prstGeom>
          </p:spPr>
          <p:style>
            <a:lnRef idx="2">
              <a:schemeClr val="accent5">
                <a:tint val="40000"/>
                <a:alpha val="90000"/>
                <a:hueOff val="0"/>
                <a:satOff val="0"/>
                <a:lumOff val="0"/>
                <a:alphaOff val="0"/>
              </a:schemeClr>
            </a:lnRef>
            <a:fillRef idx="1">
              <a:schemeClr val="accent5">
                <a:tint val="40000"/>
                <a:alpha val="90000"/>
                <a:hueOff val="-2463918"/>
                <a:satOff val="-4272"/>
                <a:lumOff val="-430"/>
                <a:alphaOff val="0"/>
              </a:schemeClr>
            </a:fillRef>
            <a:effectRef idx="0">
              <a:schemeClr val="accent5">
                <a:tint val="40000"/>
                <a:alpha val="90000"/>
                <a:hueOff val="-2463918"/>
                <a:satOff val="-4272"/>
                <a:lumOff val="-430"/>
                <a:alphaOff val="0"/>
              </a:schemeClr>
            </a:effectRef>
            <a:fontRef idx="minor">
              <a:schemeClr val="dk1">
                <a:hueOff val="0"/>
                <a:satOff val="0"/>
                <a:lumOff val="0"/>
                <a:alphaOff val="0"/>
              </a:schemeClr>
            </a:fontRef>
          </p:style>
        </p:sp>
        <p:sp>
          <p:nvSpPr>
            <p:cNvPr id="33" name="テキスト ボックス 32"/>
            <p:cNvSpPr txBox="1"/>
            <p:nvPr/>
          </p:nvSpPr>
          <p:spPr>
            <a:xfrm>
              <a:off x="4107650" y="4980632"/>
              <a:ext cx="4325576" cy="11205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defTabSz="711200">
                <a:lnSpc>
                  <a:spcPct val="90000"/>
                </a:lnSpc>
                <a:spcBef>
                  <a:spcPct val="0"/>
                </a:spcBef>
                <a:spcAft>
                  <a:spcPct val="35000"/>
                </a:spcAft>
              </a:pPr>
              <a:r>
                <a:rPr lang="ja-JP" altLang="en-US" sz="1600" u="sng" dirty="0">
                  <a:latin typeface="HG創英角ｺﾞｼｯｸUB" panose="020B0909000000000000" pitchFamily="49" charset="-128"/>
                  <a:ea typeface="HG創英角ｺﾞｼｯｸUB" panose="020B0909000000000000" pitchFamily="49" charset="-128"/>
                </a:rPr>
                <a:t>訪問者が知りたい・伝えたい内容</a:t>
              </a:r>
              <a:endParaRPr lang="en-US" altLang="ja-JP" sz="1600" u="sng" dirty="0">
                <a:latin typeface="HG創英角ｺﾞｼｯｸUB" panose="020B0909000000000000" pitchFamily="49" charset="-128"/>
                <a:ea typeface="HG創英角ｺﾞｼｯｸUB" panose="020B0909000000000000" pitchFamily="49" charset="-128"/>
              </a:endParaRPr>
            </a:p>
            <a:p>
              <a:pPr defTabSz="711200">
                <a:lnSpc>
                  <a:spcPct val="90000"/>
                </a:lnSpc>
                <a:spcBef>
                  <a:spcPct val="0"/>
                </a:spcBef>
                <a:spcAft>
                  <a:spcPct val="35000"/>
                </a:spcAft>
              </a:pPr>
              <a:r>
                <a:rPr lang="ja-JP" altLang="en-US" sz="1600" dirty="0"/>
                <a:t>は、サブタイトルや本文中に入れました。</a:t>
              </a:r>
              <a:endParaRPr lang="en-US" altLang="ja-JP" sz="1600" u="sng" dirty="0"/>
            </a:p>
          </p:txBody>
        </p:sp>
      </p:grpSp>
      <p:sp>
        <p:nvSpPr>
          <p:cNvPr id="2" name="下矢印 1"/>
          <p:cNvSpPr/>
          <p:nvPr/>
        </p:nvSpPr>
        <p:spPr>
          <a:xfrm>
            <a:off x="3775495" y="1734131"/>
            <a:ext cx="575657" cy="680340"/>
          </a:xfrm>
          <a:prstGeom prst="downArrow">
            <a:avLst/>
          </a:prstGeom>
          <a:solidFill>
            <a:srgbClr val="D4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テキスト ボックス 38"/>
          <p:cNvSpPr txBox="1"/>
          <p:nvPr/>
        </p:nvSpPr>
        <p:spPr>
          <a:xfrm>
            <a:off x="1838553" y="247839"/>
            <a:ext cx="7802904" cy="369332"/>
          </a:xfrm>
          <a:prstGeom prst="rect">
            <a:avLst/>
          </a:prstGeom>
          <a:solidFill>
            <a:schemeClr val="bg1"/>
          </a:solidFill>
          <a:ln w="44450" cmpd="tri">
            <a:solidFill>
              <a:schemeClr val="accent1"/>
            </a:solidFill>
          </a:ln>
        </p:spPr>
        <p:txBody>
          <a:bodyPr wrap="square" rtlCol="0">
            <a:spAutoFit/>
          </a:bodyPr>
          <a:lstStyle/>
          <a:p>
            <a:r>
              <a:rPr lang="en-US" altLang="ja-JP" dirty="0"/>
              <a:t>【</a:t>
            </a:r>
            <a:r>
              <a:rPr lang="ja-JP" altLang="en-US" dirty="0"/>
              <a:t>実践手順１</a:t>
            </a:r>
            <a:r>
              <a:rPr lang="en-US" altLang="ja-JP" dirty="0"/>
              <a:t>】</a:t>
            </a:r>
            <a:r>
              <a:rPr lang="ja-JP" altLang="en-US" dirty="0"/>
              <a:t>資料・情報作成時　～</a:t>
            </a:r>
            <a:r>
              <a:rPr lang="en-US" altLang="ja-JP" dirty="0"/>
              <a:t>SEO</a:t>
            </a:r>
            <a:r>
              <a:rPr lang="ja-JP" altLang="en-US" dirty="0"/>
              <a:t>対策１は既に始まっています～</a:t>
            </a:r>
          </a:p>
        </p:txBody>
      </p:sp>
    </p:spTree>
    <p:extLst>
      <p:ext uri="{BB962C8B-B14F-4D97-AF65-F5344CB8AC3E}">
        <p14:creationId xmlns:p14="http://schemas.microsoft.com/office/powerpoint/2010/main" val="1811883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cid:image002.png@01D97378.F14AC820"/>
          <p:cNvPicPr/>
          <p:nvPr/>
        </p:nvPicPr>
        <p:blipFill rotWithShape="1">
          <a:blip r:embed="rId3">
            <a:extLst>
              <a:ext uri="{28A0092B-C50C-407E-A947-70E740481C1C}">
                <a14:useLocalDpi xmlns:a14="http://schemas.microsoft.com/office/drawing/2010/main" val="0"/>
              </a:ext>
            </a:extLst>
          </a:blip>
          <a:srcRect l="15500" t="36140" r="34416" b="13323"/>
          <a:stretch/>
        </p:blipFill>
        <p:spPr bwMode="auto">
          <a:xfrm>
            <a:off x="2696052" y="2641250"/>
            <a:ext cx="7327392" cy="3967647"/>
          </a:xfrm>
          <a:prstGeom prst="rect">
            <a:avLst/>
          </a:prstGeom>
          <a:noFill/>
          <a:ln>
            <a:noFill/>
          </a:ln>
        </p:spPr>
      </p:pic>
      <p:sp>
        <p:nvSpPr>
          <p:cNvPr id="35" name="テキスト ボックス 34"/>
          <p:cNvSpPr txBox="1"/>
          <p:nvPr/>
        </p:nvSpPr>
        <p:spPr>
          <a:xfrm>
            <a:off x="1838554" y="247839"/>
            <a:ext cx="7337077" cy="369332"/>
          </a:xfrm>
          <a:prstGeom prst="rect">
            <a:avLst/>
          </a:prstGeom>
          <a:solidFill>
            <a:schemeClr val="bg1"/>
          </a:solidFill>
          <a:ln w="44450" cmpd="thickThin">
            <a:solidFill>
              <a:schemeClr val="accent1"/>
            </a:solidFill>
          </a:ln>
        </p:spPr>
        <p:txBody>
          <a:bodyPr wrap="square" rtlCol="0">
            <a:spAutoFit/>
          </a:bodyPr>
          <a:lstStyle/>
          <a:p>
            <a:r>
              <a:rPr lang="en-US" altLang="ja-JP" dirty="0"/>
              <a:t>【</a:t>
            </a:r>
            <a:r>
              <a:rPr lang="ja-JP" altLang="en-US" dirty="0"/>
              <a:t>実践手順２</a:t>
            </a:r>
            <a:r>
              <a:rPr lang="en-US" altLang="ja-JP" dirty="0"/>
              <a:t>】WEB</a:t>
            </a:r>
            <a:r>
              <a:rPr lang="ja-JP" altLang="en-US" dirty="0"/>
              <a:t>ページの作成　～</a:t>
            </a:r>
            <a:r>
              <a:rPr lang="en-US" altLang="ja-JP" dirty="0"/>
              <a:t>SEO</a:t>
            </a:r>
            <a:r>
              <a:rPr lang="ja-JP" altLang="en-US" dirty="0"/>
              <a:t>対策１を実現します～</a:t>
            </a:r>
          </a:p>
        </p:txBody>
      </p:sp>
      <p:sp>
        <p:nvSpPr>
          <p:cNvPr id="5" name="テキスト ボックス 4"/>
          <p:cNvSpPr txBox="1"/>
          <p:nvPr/>
        </p:nvSpPr>
        <p:spPr>
          <a:xfrm>
            <a:off x="1771840" y="698678"/>
            <a:ext cx="8663752" cy="369332"/>
          </a:xfrm>
          <a:prstGeom prst="rect">
            <a:avLst/>
          </a:prstGeom>
          <a:solidFill>
            <a:schemeClr val="accent1">
              <a:lumMod val="20000"/>
              <a:lumOff val="80000"/>
            </a:schemeClr>
          </a:solidFill>
        </p:spPr>
        <p:txBody>
          <a:bodyPr wrap="square" rtlCol="0">
            <a:spAutoFit/>
          </a:bodyPr>
          <a:lstStyle/>
          <a:p>
            <a:r>
              <a:rPr lang="ja-JP" altLang="en-US" b="1" dirty="0"/>
              <a:t>いよいよ</a:t>
            </a:r>
            <a:r>
              <a:rPr lang="en-US" altLang="ja-JP" b="1" dirty="0"/>
              <a:t>CMS</a:t>
            </a:r>
            <a:r>
              <a:rPr lang="ja-JP" altLang="en-US" b="1" dirty="0" err="1"/>
              <a:t>での</a:t>
            </a:r>
            <a:r>
              <a:rPr lang="ja-JP" altLang="en-US" b="1" dirty="0"/>
              <a:t>作業。見出し設定（強調効果あり）をうまく使いましょう</a:t>
            </a:r>
          </a:p>
        </p:txBody>
      </p:sp>
      <p:sp>
        <p:nvSpPr>
          <p:cNvPr id="6" name="下矢印 5"/>
          <p:cNvSpPr/>
          <p:nvPr/>
        </p:nvSpPr>
        <p:spPr>
          <a:xfrm>
            <a:off x="7251328" y="1066881"/>
            <a:ext cx="1111643" cy="804775"/>
          </a:xfrm>
          <a:prstGeom prst="downArrow">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メモ 46"/>
          <p:cNvSpPr/>
          <p:nvPr/>
        </p:nvSpPr>
        <p:spPr>
          <a:xfrm>
            <a:off x="1934192" y="1311489"/>
            <a:ext cx="2956546" cy="387302"/>
          </a:xfrm>
          <a:prstGeom prst="foldedCorner">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CMS</a:t>
            </a:r>
            <a:r>
              <a:rPr lang="ja-JP" altLang="en-US" sz="2400" dirty="0"/>
              <a:t>操作画面</a:t>
            </a:r>
          </a:p>
        </p:txBody>
      </p:sp>
      <p:sp>
        <p:nvSpPr>
          <p:cNvPr id="17" name="正方形/長方形 16"/>
          <p:cNvSpPr/>
          <p:nvPr/>
        </p:nvSpPr>
        <p:spPr>
          <a:xfrm>
            <a:off x="6568002" y="3361304"/>
            <a:ext cx="396815" cy="336431"/>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5802704" y="1799413"/>
            <a:ext cx="2764648" cy="923330"/>
          </a:xfrm>
          <a:prstGeom prst="rect">
            <a:avLst/>
          </a:prstGeom>
          <a:solidFill>
            <a:schemeClr val="bg1"/>
          </a:solidFill>
          <a:ln w="19050">
            <a:solidFill>
              <a:srgbClr val="FF0000"/>
            </a:solidFill>
          </a:ln>
        </p:spPr>
        <p:txBody>
          <a:bodyPr wrap="square" rtlCol="0">
            <a:spAutoFit/>
          </a:bodyPr>
          <a:lstStyle/>
          <a:p>
            <a:r>
              <a:rPr lang="en-US" altLang="ja-JP" dirty="0"/>
              <a:t>【</a:t>
            </a:r>
            <a:r>
              <a:rPr lang="ja-JP" altLang="en-US" dirty="0"/>
              <a:t>見出し（文章構造）</a:t>
            </a:r>
            <a:r>
              <a:rPr lang="en-US" altLang="ja-JP" dirty="0"/>
              <a:t>】</a:t>
            </a:r>
          </a:p>
          <a:p>
            <a:r>
              <a:rPr lang="en-US" altLang="ja-JP" dirty="0"/>
              <a:t>【B</a:t>
            </a:r>
            <a:r>
              <a:rPr lang="ja-JP" altLang="en-US" dirty="0"/>
              <a:t>（太字）</a:t>
            </a:r>
            <a:r>
              <a:rPr lang="en-US" altLang="ja-JP" dirty="0"/>
              <a:t>】</a:t>
            </a:r>
          </a:p>
          <a:p>
            <a:r>
              <a:rPr lang="ja-JP" altLang="en-US" dirty="0"/>
              <a:t>　強調効果あり</a:t>
            </a:r>
          </a:p>
        </p:txBody>
      </p:sp>
      <p:cxnSp>
        <p:nvCxnSpPr>
          <p:cNvPr id="19" name="直線コネクタ 18"/>
          <p:cNvCxnSpPr/>
          <p:nvPr/>
        </p:nvCxnSpPr>
        <p:spPr>
          <a:xfrm flipH="1">
            <a:off x="6026447" y="2722744"/>
            <a:ext cx="478766" cy="7184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18" idx="2"/>
            <a:endCxn id="17" idx="0"/>
          </p:cNvCxnSpPr>
          <p:nvPr/>
        </p:nvCxnSpPr>
        <p:spPr>
          <a:xfrm flipH="1">
            <a:off x="6766410" y="2722743"/>
            <a:ext cx="418618" cy="6385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rot="10800000" flipV="1">
            <a:off x="5116732" y="3889778"/>
            <a:ext cx="2690417" cy="416829"/>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1771841" y="1919099"/>
            <a:ext cx="3251595" cy="646331"/>
          </a:xfrm>
          <a:prstGeom prst="rect">
            <a:avLst/>
          </a:prstGeom>
          <a:solidFill>
            <a:schemeClr val="bg1"/>
          </a:solidFill>
          <a:ln w="19050">
            <a:solidFill>
              <a:srgbClr val="00B0F0"/>
            </a:solidFill>
          </a:ln>
        </p:spPr>
        <p:txBody>
          <a:bodyPr wrap="square" rtlCol="0">
            <a:spAutoFit/>
          </a:bodyPr>
          <a:lstStyle/>
          <a:p>
            <a:r>
              <a:rPr lang="en-US" altLang="ja-JP" dirty="0"/>
              <a:t>【</a:t>
            </a:r>
            <a:r>
              <a:rPr lang="ja-JP" altLang="en-US" dirty="0"/>
              <a:t>装飾（文字の装飾効果）</a:t>
            </a:r>
            <a:r>
              <a:rPr lang="en-US" altLang="ja-JP" dirty="0"/>
              <a:t>】</a:t>
            </a:r>
          </a:p>
          <a:p>
            <a:r>
              <a:rPr lang="ja-JP" altLang="en-US" dirty="0"/>
              <a:t>　強調効果なし</a:t>
            </a:r>
          </a:p>
        </p:txBody>
      </p:sp>
      <p:sp>
        <p:nvSpPr>
          <p:cNvPr id="23" name="テキスト ボックス 22"/>
          <p:cNvSpPr txBox="1"/>
          <p:nvPr/>
        </p:nvSpPr>
        <p:spPr>
          <a:xfrm>
            <a:off x="3002017" y="3375443"/>
            <a:ext cx="1517363" cy="369332"/>
          </a:xfrm>
          <a:prstGeom prst="rect">
            <a:avLst/>
          </a:prstGeom>
          <a:noFill/>
          <a:ln w="50800">
            <a:solidFill>
              <a:srgbClr val="00B0F0"/>
            </a:solidFill>
          </a:ln>
        </p:spPr>
        <p:txBody>
          <a:bodyPr wrap="square" rtlCol="0">
            <a:spAutoFit/>
          </a:bodyPr>
          <a:lstStyle/>
          <a:p>
            <a:endParaRPr lang="ja-JP" altLang="en-US" dirty="0"/>
          </a:p>
        </p:txBody>
      </p:sp>
      <p:cxnSp>
        <p:nvCxnSpPr>
          <p:cNvPr id="24" name="直線コネクタ 23"/>
          <p:cNvCxnSpPr/>
          <p:nvPr/>
        </p:nvCxnSpPr>
        <p:spPr>
          <a:xfrm>
            <a:off x="3529143" y="2641250"/>
            <a:ext cx="64478" cy="79991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rot="10800000" flipV="1">
            <a:off x="4600347" y="3392276"/>
            <a:ext cx="1614476" cy="335665"/>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84833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58557" y="5318348"/>
            <a:ext cx="6999488" cy="369332"/>
          </a:xfrm>
          <a:prstGeom prst="rect">
            <a:avLst/>
          </a:prstGeom>
          <a:noFill/>
        </p:spPr>
        <p:txBody>
          <a:bodyPr wrap="square" rtlCol="0">
            <a:spAutoFit/>
          </a:bodyPr>
          <a:lstStyle/>
          <a:p>
            <a:r>
              <a:rPr lang="ja-JP" altLang="en-US" dirty="0"/>
              <a:t>これで　　　　　は、</a:t>
            </a:r>
            <a:r>
              <a:rPr lang="en-US" altLang="ja-JP" dirty="0"/>
              <a:t>WEB</a:t>
            </a:r>
            <a:r>
              <a:rPr lang="ja-JP" altLang="en-US" dirty="0"/>
              <a:t>ページのルール上、強調されました</a:t>
            </a:r>
          </a:p>
        </p:txBody>
      </p:sp>
      <p:grpSp>
        <p:nvGrpSpPr>
          <p:cNvPr id="21" name="グループ化 20"/>
          <p:cNvGrpSpPr/>
          <p:nvPr/>
        </p:nvGrpSpPr>
        <p:grpSpPr>
          <a:xfrm>
            <a:off x="1838554" y="5655296"/>
            <a:ext cx="4123831" cy="1005000"/>
            <a:chOff x="36591" y="4982750"/>
            <a:chExt cx="4123831" cy="1118451"/>
          </a:xfrm>
        </p:grpSpPr>
        <p:sp>
          <p:nvSpPr>
            <p:cNvPr id="22" name="正方形/長方形 21"/>
            <p:cNvSpPr/>
            <p:nvPr/>
          </p:nvSpPr>
          <p:spPr>
            <a:xfrm>
              <a:off x="36591" y="4982750"/>
              <a:ext cx="4123831" cy="1118451"/>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3" name="テキスト ボックス 22"/>
            <p:cNvSpPr txBox="1"/>
            <p:nvPr/>
          </p:nvSpPr>
          <p:spPr>
            <a:xfrm>
              <a:off x="36591" y="4982750"/>
              <a:ext cx="4123831" cy="11184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defTabSz="711200">
                <a:lnSpc>
                  <a:spcPct val="90000"/>
                </a:lnSpc>
                <a:spcBef>
                  <a:spcPct val="0"/>
                </a:spcBef>
                <a:spcAft>
                  <a:spcPct val="35000"/>
                </a:spcAft>
              </a:pPr>
              <a:r>
                <a:rPr lang="ja-JP" altLang="en-US" sz="1600" u="sng" dirty="0">
                  <a:latin typeface="HG創英角ｺﾞｼｯｸUB" panose="020B0909000000000000" pitchFamily="49" charset="-128"/>
                  <a:ea typeface="HG創英角ｺﾞｼｯｸUB" panose="020B0909000000000000" pitchFamily="49" charset="-128"/>
                </a:rPr>
                <a:t>キーワード検索されそうな言葉</a:t>
              </a:r>
              <a:endParaRPr lang="en-US" altLang="ja-JP" sz="1600" u="sng" dirty="0">
                <a:latin typeface="HG創英角ｺﾞｼｯｸUB" panose="020B0909000000000000" pitchFamily="49" charset="-128"/>
                <a:ea typeface="HG創英角ｺﾞｼｯｸUB" panose="020B0909000000000000" pitchFamily="49" charset="-128"/>
              </a:endParaRPr>
            </a:p>
            <a:p>
              <a:pPr defTabSz="711200">
                <a:lnSpc>
                  <a:spcPct val="90000"/>
                </a:lnSpc>
                <a:spcBef>
                  <a:spcPct val="0"/>
                </a:spcBef>
                <a:spcAft>
                  <a:spcPct val="35000"/>
                </a:spcAft>
              </a:pPr>
              <a:r>
                <a:rPr lang="ja-JP" altLang="en-US" sz="1600" dirty="0"/>
                <a:t>「子供」「磁石」「誤飲」「事故」・・・</a:t>
              </a:r>
              <a:endParaRPr lang="en-US" altLang="ja-JP" sz="1600" dirty="0"/>
            </a:p>
            <a:p>
              <a:pPr defTabSz="711200">
                <a:lnSpc>
                  <a:spcPct val="90000"/>
                </a:lnSpc>
                <a:spcBef>
                  <a:spcPct val="0"/>
                </a:spcBef>
                <a:spcAft>
                  <a:spcPct val="35000"/>
                </a:spcAft>
              </a:pPr>
              <a:endParaRPr lang="en-US" altLang="ja-JP" sz="1600" dirty="0"/>
            </a:p>
          </p:txBody>
        </p:sp>
      </p:grpSp>
      <p:grpSp>
        <p:nvGrpSpPr>
          <p:cNvPr id="24" name="グループ化 23"/>
          <p:cNvGrpSpPr/>
          <p:nvPr/>
        </p:nvGrpSpPr>
        <p:grpSpPr>
          <a:xfrm>
            <a:off x="6103716" y="5655296"/>
            <a:ext cx="4325576" cy="1007118"/>
            <a:chOff x="4107650" y="4980632"/>
            <a:chExt cx="4325576" cy="1120569"/>
          </a:xfrm>
        </p:grpSpPr>
        <p:sp>
          <p:nvSpPr>
            <p:cNvPr id="25" name="正方形/長方形 24"/>
            <p:cNvSpPr/>
            <p:nvPr/>
          </p:nvSpPr>
          <p:spPr>
            <a:xfrm>
              <a:off x="4107650" y="4980632"/>
              <a:ext cx="4325576" cy="1120569"/>
            </a:xfrm>
            <a:prstGeom prst="rect">
              <a:avLst/>
            </a:prstGeom>
          </p:spPr>
          <p:style>
            <a:lnRef idx="2">
              <a:schemeClr val="accent5">
                <a:tint val="40000"/>
                <a:alpha val="90000"/>
                <a:hueOff val="0"/>
                <a:satOff val="0"/>
                <a:lumOff val="0"/>
                <a:alphaOff val="0"/>
              </a:schemeClr>
            </a:lnRef>
            <a:fillRef idx="1">
              <a:schemeClr val="accent5">
                <a:tint val="40000"/>
                <a:alpha val="90000"/>
                <a:hueOff val="-2463918"/>
                <a:satOff val="-4272"/>
                <a:lumOff val="-430"/>
                <a:alphaOff val="0"/>
              </a:schemeClr>
            </a:fillRef>
            <a:effectRef idx="0">
              <a:schemeClr val="accent5">
                <a:tint val="40000"/>
                <a:alpha val="90000"/>
                <a:hueOff val="-2463918"/>
                <a:satOff val="-4272"/>
                <a:lumOff val="-430"/>
                <a:alphaOff val="0"/>
              </a:schemeClr>
            </a:effectRef>
            <a:fontRef idx="minor">
              <a:schemeClr val="dk1">
                <a:hueOff val="0"/>
                <a:satOff val="0"/>
                <a:lumOff val="0"/>
                <a:alphaOff val="0"/>
              </a:schemeClr>
            </a:fontRef>
          </p:style>
        </p:sp>
        <p:sp>
          <p:nvSpPr>
            <p:cNvPr id="26" name="テキスト ボックス 25"/>
            <p:cNvSpPr txBox="1"/>
            <p:nvPr/>
          </p:nvSpPr>
          <p:spPr>
            <a:xfrm>
              <a:off x="4107650" y="4980632"/>
              <a:ext cx="4325576" cy="11205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defTabSz="711200">
                <a:lnSpc>
                  <a:spcPct val="90000"/>
                </a:lnSpc>
                <a:spcBef>
                  <a:spcPct val="0"/>
                </a:spcBef>
                <a:spcAft>
                  <a:spcPct val="35000"/>
                </a:spcAft>
              </a:pPr>
              <a:r>
                <a:rPr lang="ja-JP" altLang="en-US" sz="1600" u="sng" dirty="0">
                  <a:latin typeface="HG創英角ｺﾞｼｯｸUB" panose="020B0909000000000000" pitchFamily="49" charset="-128"/>
                  <a:ea typeface="HG創英角ｺﾞｼｯｸUB" panose="020B0909000000000000" pitchFamily="49" charset="-128"/>
                </a:rPr>
                <a:t>訪問者が知りたい・伝えたい内容</a:t>
              </a:r>
              <a:endParaRPr lang="en-US" altLang="ja-JP" sz="1600" u="sng" dirty="0">
                <a:latin typeface="HG創英角ｺﾞｼｯｸUB" panose="020B0909000000000000" pitchFamily="49" charset="-128"/>
                <a:ea typeface="HG創英角ｺﾞｼｯｸUB" panose="020B0909000000000000" pitchFamily="49" charset="-128"/>
              </a:endParaRPr>
            </a:p>
            <a:p>
              <a:pPr defTabSz="711200">
                <a:lnSpc>
                  <a:spcPct val="90000"/>
                </a:lnSpc>
                <a:spcBef>
                  <a:spcPct val="0"/>
                </a:spcBef>
                <a:spcAft>
                  <a:spcPct val="35000"/>
                </a:spcAft>
              </a:pPr>
              <a:r>
                <a:rPr lang="ja-JP" altLang="en-US" sz="1600" dirty="0"/>
                <a:t>「事故を防ぐポイント」「注意事項」</a:t>
              </a:r>
              <a:endParaRPr lang="en-US" altLang="ja-JP" sz="1600" dirty="0"/>
            </a:p>
            <a:p>
              <a:pPr defTabSz="711200">
                <a:lnSpc>
                  <a:spcPct val="90000"/>
                </a:lnSpc>
                <a:spcBef>
                  <a:spcPct val="0"/>
                </a:spcBef>
                <a:spcAft>
                  <a:spcPct val="35000"/>
                </a:spcAft>
              </a:pPr>
              <a:r>
                <a:rPr lang="ja-JP" altLang="en-US" sz="1600" dirty="0"/>
                <a:t>「玩具安全マーク適用商品」・・・</a:t>
              </a:r>
              <a:endParaRPr lang="en-US" altLang="ja-JP" sz="1600" u="sng" dirty="0"/>
            </a:p>
          </p:txBody>
        </p:sp>
      </p:grpSp>
      <p:sp>
        <p:nvSpPr>
          <p:cNvPr id="13" name="正方形/長方形 12"/>
          <p:cNvSpPr/>
          <p:nvPr/>
        </p:nvSpPr>
        <p:spPr>
          <a:xfrm>
            <a:off x="1994138" y="5990278"/>
            <a:ext cx="3269411" cy="2826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正方形/長方形 13"/>
          <p:cNvSpPr/>
          <p:nvPr/>
        </p:nvSpPr>
        <p:spPr>
          <a:xfrm>
            <a:off x="6254950" y="5990278"/>
            <a:ext cx="3576288" cy="2826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メモ 26"/>
          <p:cNvSpPr/>
          <p:nvPr/>
        </p:nvSpPr>
        <p:spPr>
          <a:xfrm>
            <a:off x="3716694" y="1544635"/>
            <a:ext cx="6561364" cy="3764694"/>
          </a:xfrm>
          <a:prstGeom prst="foldedCorner">
            <a:avLst>
              <a:gd name="adj" fmla="val 35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ja-JP" sz="2000" b="1" dirty="0">
                <a:solidFill>
                  <a:schemeClr val="tx1"/>
                </a:solidFill>
              </a:rPr>
              <a:t>子供が磁石を誤飲する事故が発生しています！</a:t>
            </a:r>
          </a:p>
          <a:p>
            <a:pPr lvl="0"/>
            <a:r>
              <a:rPr lang="ja-JP" altLang="ja-JP" dirty="0">
                <a:solidFill>
                  <a:schemeClr val="tx1"/>
                </a:solidFill>
              </a:rPr>
              <a:t>　　</a:t>
            </a:r>
            <a:r>
              <a:rPr lang="en-US" altLang="ja-JP" dirty="0">
                <a:solidFill>
                  <a:schemeClr val="tx1"/>
                </a:solidFill>
              </a:rPr>
              <a:t/>
            </a:r>
            <a:br>
              <a:rPr lang="en-US" altLang="ja-JP" dirty="0">
                <a:solidFill>
                  <a:schemeClr val="tx1"/>
                </a:solidFill>
              </a:rPr>
            </a:br>
            <a:r>
              <a:rPr lang="ja-JP" altLang="en-US" dirty="0">
                <a:solidFill>
                  <a:schemeClr val="tx1"/>
                </a:solidFill>
              </a:rPr>
              <a:t>　　近年、子供が、強力な磁力を持ったネオジム磁石・・・</a:t>
            </a:r>
            <a:endParaRPr lang="en-US" altLang="ja-JP" dirty="0">
              <a:solidFill>
                <a:schemeClr val="tx1"/>
              </a:solidFill>
            </a:endParaRPr>
          </a:p>
          <a:p>
            <a:pPr lvl="0"/>
            <a:endParaRPr lang="en-US" altLang="ja-JP" dirty="0">
              <a:solidFill>
                <a:schemeClr val="tx1"/>
              </a:solidFill>
            </a:endParaRPr>
          </a:p>
          <a:p>
            <a:pPr lvl="0"/>
            <a:r>
              <a:rPr lang="ja-JP" altLang="ja-JP" b="1" dirty="0">
                <a:solidFill>
                  <a:schemeClr val="tx1"/>
                </a:solidFill>
              </a:rPr>
              <a:t>事故を防ぐポイント</a:t>
            </a:r>
          </a:p>
          <a:p>
            <a:pPr lvl="0"/>
            <a:r>
              <a:rPr lang="en-US" altLang="ja-JP" dirty="0">
                <a:solidFill>
                  <a:schemeClr val="tx1"/>
                </a:solidFill>
              </a:rPr>
              <a:t/>
            </a:r>
            <a:br>
              <a:rPr lang="en-US" altLang="ja-JP" dirty="0">
                <a:solidFill>
                  <a:schemeClr val="tx1"/>
                </a:solidFill>
              </a:rPr>
            </a:br>
            <a:r>
              <a:rPr lang="ja-JP" altLang="en-US" dirty="0">
                <a:solidFill>
                  <a:schemeClr val="tx1"/>
                </a:solidFill>
              </a:rPr>
              <a:t>・</a:t>
            </a:r>
            <a:r>
              <a:rPr lang="ja-JP" altLang="ja-JP" dirty="0">
                <a:solidFill>
                  <a:schemeClr val="tx1"/>
                </a:solidFill>
              </a:rPr>
              <a:t>使用方法等をあらかじめ確認し、製品記載の注意事項を守りましょう。</a:t>
            </a:r>
          </a:p>
          <a:p>
            <a:pPr lvl="0"/>
            <a:r>
              <a:rPr lang="en-US" altLang="ja-JP" dirty="0">
                <a:solidFill>
                  <a:schemeClr val="tx1"/>
                </a:solidFill>
              </a:rPr>
              <a:t/>
            </a:r>
            <a:br>
              <a:rPr lang="en-US" altLang="ja-JP" dirty="0">
                <a:solidFill>
                  <a:schemeClr val="tx1"/>
                </a:solidFill>
              </a:rPr>
            </a:br>
            <a:r>
              <a:rPr lang="ja-JP" altLang="ja-JP" dirty="0">
                <a:solidFill>
                  <a:schemeClr val="tx1"/>
                </a:solidFill>
              </a:rPr>
              <a:t>　</a:t>
            </a:r>
            <a:r>
              <a:rPr lang="en-US" altLang="ja-JP" dirty="0">
                <a:solidFill>
                  <a:schemeClr val="tx1"/>
                </a:solidFill>
              </a:rPr>
              <a:t>【</a:t>
            </a:r>
            <a:r>
              <a:rPr lang="ja-JP" altLang="ja-JP" dirty="0">
                <a:solidFill>
                  <a:schemeClr val="tx1"/>
                </a:solidFill>
              </a:rPr>
              <a:t>玩具</a:t>
            </a:r>
            <a:r>
              <a:rPr lang="en-US" altLang="ja-JP" dirty="0">
                <a:solidFill>
                  <a:schemeClr val="tx1"/>
                </a:solidFill>
              </a:rPr>
              <a:t>】</a:t>
            </a:r>
            <a:endParaRPr lang="ja-JP" altLang="ja-JP" dirty="0">
              <a:solidFill>
                <a:schemeClr val="tx1"/>
              </a:solidFill>
            </a:endParaRPr>
          </a:p>
          <a:p>
            <a:pPr lvl="1"/>
            <a:r>
              <a:rPr lang="ja-JP" altLang="en-US" dirty="0">
                <a:solidFill>
                  <a:schemeClr val="tx1"/>
                </a:solidFill>
              </a:rPr>
              <a:t>　</a:t>
            </a:r>
            <a:r>
              <a:rPr lang="ja-JP" altLang="ja-JP" dirty="0">
                <a:solidFill>
                  <a:schemeClr val="tx1"/>
                </a:solidFill>
              </a:rPr>
              <a:t>玩具安全マーク（</a:t>
            </a:r>
            <a:r>
              <a:rPr lang="en-US" altLang="ja-JP" dirty="0">
                <a:solidFill>
                  <a:schemeClr val="tx1"/>
                </a:solidFill>
              </a:rPr>
              <a:t>ST</a:t>
            </a:r>
            <a:r>
              <a:rPr lang="ja-JP" altLang="ja-JP" dirty="0">
                <a:solidFill>
                  <a:schemeClr val="tx1"/>
                </a:solidFill>
              </a:rPr>
              <a:t>マーク）適用製品など、安全に配慮されたものを選択しましょう。</a:t>
            </a:r>
            <a:endParaRPr lang="en-US" altLang="ja-JP" dirty="0">
              <a:solidFill>
                <a:schemeClr val="tx1"/>
              </a:solidFill>
            </a:endParaRPr>
          </a:p>
          <a:p>
            <a:pPr lvl="1"/>
            <a:r>
              <a:rPr lang="ja-JP" altLang="en-US" dirty="0">
                <a:solidFill>
                  <a:schemeClr val="tx1"/>
                </a:solidFill>
              </a:rPr>
              <a:t>・・・・・・・・・・・</a:t>
            </a:r>
            <a:endParaRPr lang="ja-JP" altLang="ja-JP" dirty="0">
              <a:solidFill>
                <a:schemeClr val="tx1"/>
              </a:solidFill>
            </a:endParaRPr>
          </a:p>
        </p:txBody>
      </p:sp>
      <p:sp>
        <p:nvSpPr>
          <p:cNvPr id="28" name="角丸四角形吹き出し 27"/>
          <p:cNvSpPr/>
          <p:nvPr/>
        </p:nvSpPr>
        <p:spPr>
          <a:xfrm>
            <a:off x="1688891" y="1838775"/>
            <a:ext cx="1343608" cy="564708"/>
          </a:xfrm>
          <a:prstGeom prst="wedgeRoundRectCallout">
            <a:avLst>
              <a:gd name="adj1" fmla="val 102333"/>
              <a:gd name="adj2" fmla="val -73494"/>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t>見出し１</a:t>
            </a:r>
          </a:p>
        </p:txBody>
      </p:sp>
      <p:sp>
        <p:nvSpPr>
          <p:cNvPr id="29" name="角丸四角形吹き出し 28"/>
          <p:cNvSpPr/>
          <p:nvPr/>
        </p:nvSpPr>
        <p:spPr>
          <a:xfrm>
            <a:off x="3120615" y="2131718"/>
            <a:ext cx="963115" cy="497458"/>
          </a:xfrm>
          <a:prstGeom prst="wedgeRoundRectCallout">
            <a:avLst>
              <a:gd name="adj1" fmla="val 64487"/>
              <a:gd name="adj2" fmla="val -29550"/>
              <a:gd name="adj3" fmla="val 166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t>本文</a:t>
            </a:r>
          </a:p>
        </p:txBody>
      </p:sp>
      <p:sp>
        <p:nvSpPr>
          <p:cNvPr id="9" name="テキスト ボックス 8"/>
          <p:cNvSpPr txBox="1"/>
          <p:nvPr/>
        </p:nvSpPr>
        <p:spPr>
          <a:xfrm>
            <a:off x="7295070" y="1177662"/>
            <a:ext cx="2982988" cy="369332"/>
          </a:xfrm>
          <a:prstGeom prst="rect">
            <a:avLst/>
          </a:prstGeom>
          <a:solidFill>
            <a:schemeClr val="accent1">
              <a:lumMod val="75000"/>
            </a:schemeClr>
          </a:solidFill>
        </p:spPr>
        <p:txBody>
          <a:bodyPr wrap="square" rtlCol="0">
            <a:spAutoFit/>
          </a:bodyPr>
          <a:lstStyle/>
          <a:p>
            <a:pPr algn="ctr"/>
            <a:r>
              <a:rPr lang="en-US" altLang="ja-JP" b="1" dirty="0">
                <a:solidFill>
                  <a:schemeClr val="bg1"/>
                </a:solidFill>
              </a:rPr>
              <a:t>WEB</a:t>
            </a:r>
            <a:r>
              <a:rPr lang="ja-JP" altLang="en-US" b="1" dirty="0">
                <a:solidFill>
                  <a:schemeClr val="bg1"/>
                </a:solidFill>
              </a:rPr>
              <a:t>ページ作成（例）</a:t>
            </a:r>
          </a:p>
        </p:txBody>
      </p:sp>
      <p:sp>
        <p:nvSpPr>
          <p:cNvPr id="30" name="角丸四角形吹き出し 29"/>
          <p:cNvSpPr/>
          <p:nvPr/>
        </p:nvSpPr>
        <p:spPr>
          <a:xfrm>
            <a:off x="1688891" y="2674202"/>
            <a:ext cx="1343608" cy="497458"/>
          </a:xfrm>
          <a:prstGeom prst="wedgeRoundRectCallout">
            <a:avLst>
              <a:gd name="adj1" fmla="val 103960"/>
              <a:gd name="adj2" fmla="val -18922"/>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t>見出し２</a:t>
            </a:r>
          </a:p>
        </p:txBody>
      </p:sp>
      <p:sp>
        <p:nvSpPr>
          <p:cNvPr id="31" name="角丸四角形吹き出し 30"/>
          <p:cNvSpPr/>
          <p:nvPr/>
        </p:nvSpPr>
        <p:spPr>
          <a:xfrm>
            <a:off x="1688891" y="3283828"/>
            <a:ext cx="1343608" cy="497458"/>
          </a:xfrm>
          <a:prstGeom prst="wedgeRoundRectCallout">
            <a:avLst>
              <a:gd name="adj1" fmla="val 106954"/>
              <a:gd name="adj2" fmla="val -2430"/>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t>見出し３</a:t>
            </a:r>
          </a:p>
        </p:txBody>
      </p:sp>
      <p:sp>
        <p:nvSpPr>
          <p:cNvPr id="32" name="角丸四角形吹き出し 31"/>
          <p:cNvSpPr/>
          <p:nvPr/>
        </p:nvSpPr>
        <p:spPr>
          <a:xfrm>
            <a:off x="1688891" y="3929154"/>
            <a:ext cx="1343608" cy="497458"/>
          </a:xfrm>
          <a:prstGeom prst="wedgeRoundRectCallout">
            <a:avLst>
              <a:gd name="adj1" fmla="val 119235"/>
              <a:gd name="adj2" fmla="val -8427"/>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t>見出し４</a:t>
            </a:r>
          </a:p>
        </p:txBody>
      </p:sp>
      <p:sp>
        <p:nvSpPr>
          <p:cNvPr id="33" name="角丸四角形吹き出し 32"/>
          <p:cNvSpPr/>
          <p:nvPr/>
        </p:nvSpPr>
        <p:spPr>
          <a:xfrm>
            <a:off x="3147022" y="4342695"/>
            <a:ext cx="963115" cy="497458"/>
          </a:xfrm>
          <a:prstGeom prst="wedgeRoundRectCallout">
            <a:avLst>
              <a:gd name="adj1" fmla="val 68087"/>
              <a:gd name="adj2" fmla="val -24065"/>
              <a:gd name="adj3" fmla="val 166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t>本文</a:t>
            </a:r>
          </a:p>
        </p:txBody>
      </p:sp>
      <p:sp>
        <p:nvSpPr>
          <p:cNvPr id="20" name="正方形/長方形 19"/>
          <p:cNvSpPr/>
          <p:nvPr/>
        </p:nvSpPr>
        <p:spPr>
          <a:xfrm>
            <a:off x="2475124" y="5320259"/>
            <a:ext cx="976989" cy="2826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テキスト ボックス 34"/>
          <p:cNvSpPr txBox="1"/>
          <p:nvPr/>
        </p:nvSpPr>
        <p:spPr>
          <a:xfrm>
            <a:off x="1838554" y="247839"/>
            <a:ext cx="7337077" cy="369332"/>
          </a:xfrm>
          <a:prstGeom prst="rect">
            <a:avLst/>
          </a:prstGeom>
          <a:solidFill>
            <a:schemeClr val="bg1"/>
          </a:solidFill>
          <a:ln w="44450" cmpd="thickThin">
            <a:solidFill>
              <a:schemeClr val="accent1"/>
            </a:solidFill>
          </a:ln>
        </p:spPr>
        <p:txBody>
          <a:bodyPr wrap="square" rtlCol="0">
            <a:spAutoFit/>
          </a:bodyPr>
          <a:lstStyle/>
          <a:p>
            <a:r>
              <a:rPr lang="en-US" altLang="ja-JP" dirty="0"/>
              <a:t>【</a:t>
            </a:r>
            <a:r>
              <a:rPr lang="ja-JP" altLang="en-US" dirty="0"/>
              <a:t>実践手順２</a:t>
            </a:r>
            <a:r>
              <a:rPr lang="en-US" altLang="ja-JP" dirty="0"/>
              <a:t>】WEB</a:t>
            </a:r>
            <a:r>
              <a:rPr lang="ja-JP" altLang="en-US" dirty="0"/>
              <a:t>ページの作成　～</a:t>
            </a:r>
            <a:r>
              <a:rPr lang="en-US" altLang="ja-JP" dirty="0"/>
              <a:t>SEO</a:t>
            </a:r>
            <a:r>
              <a:rPr lang="ja-JP" altLang="en-US" dirty="0"/>
              <a:t>対策１を実現します～</a:t>
            </a:r>
          </a:p>
        </p:txBody>
      </p:sp>
      <p:sp>
        <p:nvSpPr>
          <p:cNvPr id="5" name="テキスト ボックス 4"/>
          <p:cNvSpPr txBox="1"/>
          <p:nvPr/>
        </p:nvSpPr>
        <p:spPr>
          <a:xfrm>
            <a:off x="1771840" y="698678"/>
            <a:ext cx="8663752" cy="369332"/>
          </a:xfrm>
          <a:prstGeom prst="rect">
            <a:avLst/>
          </a:prstGeom>
          <a:solidFill>
            <a:schemeClr val="accent1">
              <a:lumMod val="20000"/>
              <a:lumOff val="80000"/>
            </a:schemeClr>
          </a:solidFill>
        </p:spPr>
        <p:txBody>
          <a:bodyPr wrap="square" rtlCol="0">
            <a:spAutoFit/>
          </a:bodyPr>
          <a:lstStyle/>
          <a:p>
            <a:r>
              <a:rPr lang="ja-JP" altLang="en-US" b="1" dirty="0"/>
              <a:t>見出し設定（強調効果あり）をうまく使いましょう</a:t>
            </a:r>
          </a:p>
        </p:txBody>
      </p:sp>
      <p:sp>
        <p:nvSpPr>
          <p:cNvPr id="6" name="下矢印 5"/>
          <p:cNvSpPr/>
          <p:nvPr/>
        </p:nvSpPr>
        <p:spPr>
          <a:xfrm>
            <a:off x="1920857" y="1049018"/>
            <a:ext cx="1111643" cy="804775"/>
          </a:xfrm>
          <a:prstGeom prst="downArrow">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テキスト ボックス 35"/>
          <p:cNvSpPr txBox="1"/>
          <p:nvPr/>
        </p:nvSpPr>
        <p:spPr>
          <a:xfrm>
            <a:off x="1688892" y="1123972"/>
            <a:ext cx="2027803" cy="338554"/>
          </a:xfrm>
          <a:prstGeom prst="rect">
            <a:avLst/>
          </a:prstGeom>
          <a:noFill/>
        </p:spPr>
        <p:txBody>
          <a:bodyPr wrap="square" rtlCol="0">
            <a:spAutoFit/>
          </a:bodyPr>
          <a:lstStyle/>
          <a:p>
            <a:r>
              <a:rPr lang="ja-JP" altLang="en-US" sz="1600" dirty="0">
                <a:solidFill>
                  <a:srgbClr val="FF0000"/>
                </a:solidFill>
              </a:rPr>
              <a:t>強調効果のある設定</a:t>
            </a:r>
          </a:p>
        </p:txBody>
      </p:sp>
      <p:sp>
        <p:nvSpPr>
          <p:cNvPr id="37" name="四角形吹き出し 36"/>
          <p:cNvSpPr/>
          <p:nvPr/>
        </p:nvSpPr>
        <p:spPr>
          <a:xfrm>
            <a:off x="5263549" y="3532036"/>
            <a:ext cx="4843735" cy="617271"/>
          </a:xfrm>
          <a:prstGeom prst="wedgeRectCallout">
            <a:avLst>
              <a:gd name="adj1" fmla="val -55030"/>
              <a:gd name="adj2" fmla="val -35714"/>
            </a:avLst>
          </a:prstGeom>
          <a:solidFill>
            <a:schemeClr val="bg1"/>
          </a:solidFill>
          <a:ln w="31750">
            <a:noFill/>
          </a:ln>
          <a:effectLst>
            <a:glow rad="1270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HGPｺﾞｼｯｸM" panose="020B0600000000000000" pitchFamily="50" charset="-128"/>
                <a:ea typeface="HGPｺﾞｼｯｸM" panose="020B0600000000000000" pitchFamily="50" charset="-128"/>
              </a:rPr>
              <a:t>「本文」「箇条書き」設定もできますが、「強調」効果はありません。「</a:t>
            </a:r>
            <a:r>
              <a:rPr lang="ja-JP" altLang="en-US" sz="1600" b="1" dirty="0">
                <a:solidFill>
                  <a:schemeClr val="tx1"/>
                </a:solidFill>
                <a:latin typeface="HGPｺﾞｼｯｸM" panose="020B0600000000000000" pitchFamily="50" charset="-128"/>
                <a:ea typeface="HGPｺﾞｼｯｸM" panose="020B0600000000000000" pitchFamily="50" charset="-128"/>
              </a:rPr>
              <a:t>見出し」を有効利用</a:t>
            </a:r>
            <a:r>
              <a:rPr lang="ja-JP" altLang="en-US" sz="1600" dirty="0">
                <a:solidFill>
                  <a:schemeClr val="tx1"/>
                </a:solidFill>
                <a:latin typeface="HGPｺﾞｼｯｸM" panose="020B0600000000000000" pitchFamily="50" charset="-128"/>
                <a:ea typeface="HGPｺﾞｼｯｸM" panose="020B0600000000000000" pitchFamily="50" charset="-128"/>
              </a:rPr>
              <a:t>しましょう！</a:t>
            </a:r>
          </a:p>
        </p:txBody>
      </p:sp>
      <p:sp>
        <p:nvSpPr>
          <p:cNvPr id="34" name="角丸四角形吹き出し 33"/>
          <p:cNvSpPr/>
          <p:nvPr/>
        </p:nvSpPr>
        <p:spPr>
          <a:xfrm>
            <a:off x="1734684" y="4825289"/>
            <a:ext cx="1343608" cy="380924"/>
          </a:xfrm>
          <a:prstGeom prst="wedgeRoundRectCallout">
            <a:avLst>
              <a:gd name="adj1" fmla="val 46476"/>
              <a:gd name="adj2" fmla="val -16973"/>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t>太字</a:t>
            </a:r>
          </a:p>
        </p:txBody>
      </p:sp>
    </p:spTree>
    <p:extLst>
      <p:ext uri="{BB962C8B-B14F-4D97-AF65-F5344CB8AC3E}">
        <p14:creationId xmlns:p14="http://schemas.microsoft.com/office/powerpoint/2010/main" val="212182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1838554" y="5655296"/>
            <a:ext cx="4123831" cy="1005000"/>
            <a:chOff x="36591" y="4982750"/>
            <a:chExt cx="4123831" cy="1118451"/>
          </a:xfrm>
        </p:grpSpPr>
        <p:sp>
          <p:nvSpPr>
            <p:cNvPr id="22" name="正方形/長方形 21"/>
            <p:cNvSpPr/>
            <p:nvPr/>
          </p:nvSpPr>
          <p:spPr>
            <a:xfrm>
              <a:off x="36591" y="4982750"/>
              <a:ext cx="4123831" cy="1118451"/>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3" name="テキスト ボックス 22"/>
            <p:cNvSpPr txBox="1"/>
            <p:nvPr/>
          </p:nvSpPr>
          <p:spPr>
            <a:xfrm>
              <a:off x="36591" y="4982750"/>
              <a:ext cx="4123831" cy="11184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defTabSz="711200">
                <a:lnSpc>
                  <a:spcPct val="90000"/>
                </a:lnSpc>
                <a:spcBef>
                  <a:spcPct val="0"/>
                </a:spcBef>
                <a:spcAft>
                  <a:spcPct val="35000"/>
                </a:spcAft>
              </a:pPr>
              <a:r>
                <a:rPr lang="ja-JP" altLang="en-US" sz="1600" u="sng" dirty="0">
                  <a:latin typeface="HG創英角ｺﾞｼｯｸUB" panose="020B0909000000000000" pitchFamily="49" charset="-128"/>
                  <a:ea typeface="HG創英角ｺﾞｼｯｸUB" panose="020B0909000000000000" pitchFamily="49" charset="-128"/>
                </a:rPr>
                <a:t>キーワード検索されそうな言葉</a:t>
              </a:r>
              <a:endParaRPr lang="en-US" altLang="ja-JP" sz="1600" u="sng" dirty="0">
                <a:latin typeface="HG創英角ｺﾞｼｯｸUB" panose="020B0909000000000000" pitchFamily="49" charset="-128"/>
                <a:ea typeface="HG創英角ｺﾞｼｯｸUB" panose="020B0909000000000000" pitchFamily="49" charset="-128"/>
              </a:endParaRPr>
            </a:p>
            <a:p>
              <a:pPr defTabSz="711200">
                <a:lnSpc>
                  <a:spcPct val="90000"/>
                </a:lnSpc>
                <a:spcBef>
                  <a:spcPct val="0"/>
                </a:spcBef>
                <a:spcAft>
                  <a:spcPct val="35000"/>
                </a:spcAft>
              </a:pPr>
              <a:r>
                <a:rPr lang="ja-JP" altLang="en-US" sz="1600" dirty="0"/>
                <a:t>「子供」「磁石」「誤飲」「事故」・・・</a:t>
              </a:r>
              <a:endParaRPr lang="en-US" altLang="ja-JP" sz="1600" dirty="0"/>
            </a:p>
            <a:p>
              <a:pPr defTabSz="711200">
                <a:lnSpc>
                  <a:spcPct val="90000"/>
                </a:lnSpc>
                <a:spcBef>
                  <a:spcPct val="0"/>
                </a:spcBef>
                <a:spcAft>
                  <a:spcPct val="35000"/>
                </a:spcAft>
              </a:pPr>
              <a:endParaRPr lang="en-US" altLang="ja-JP" sz="1600" dirty="0"/>
            </a:p>
          </p:txBody>
        </p:sp>
      </p:grpSp>
      <p:grpSp>
        <p:nvGrpSpPr>
          <p:cNvPr id="24" name="グループ化 23"/>
          <p:cNvGrpSpPr/>
          <p:nvPr/>
        </p:nvGrpSpPr>
        <p:grpSpPr>
          <a:xfrm>
            <a:off x="6103716" y="5655296"/>
            <a:ext cx="4325576" cy="1007118"/>
            <a:chOff x="4107650" y="4980632"/>
            <a:chExt cx="4325576" cy="1120569"/>
          </a:xfrm>
        </p:grpSpPr>
        <p:sp>
          <p:nvSpPr>
            <p:cNvPr id="25" name="正方形/長方形 24"/>
            <p:cNvSpPr/>
            <p:nvPr/>
          </p:nvSpPr>
          <p:spPr>
            <a:xfrm>
              <a:off x="4107650" y="4980632"/>
              <a:ext cx="4325576" cy="1120569"/>
            </a:xfrm>
            <a:prstGeom prst="rect">
              <a:avLst/>
            </a:prstGeom>
          </p:spPr>
          <p:style>
            <a:lnRef idx="2">
              <a:schemeClr val="accent5">
                <a:tint val="40000"/>
                <a:alpha val="90000"/>
                <a:hueOff val="0"/>
                <a:satOff val="0"/>
                <a:lumOff val="0"/>
                <a:alphaOff val="0"/>
              </a:schemeClr>
            </a:lnRef>
            <a:fillRef idx="1">
              <a:schemeClr val="accent5">
                <a:tint val="40000"/>
                <a:alpha val="90000"/>
                <a:hueOff val="-2463918"/>
                <a:satOff val="-4272"/>
                <a:lumOff val="-430"/>
                <a:alphaOff val="0"/>
              </a:schemeClr>
            </a:fillRef>
            <a:effectRef idx="0">
              <a:schemeClr val="accent5">
                <a:tint val="40000"/>
                <a:alpha val="90000"/>
                <a:hueOff val="-2463918"/>
                <a:satOff val="-4272"/>
                <a:lumOff val="-430"/>
                <a:alphaOff val="0"/>
              </a:schemeClr>
            </a:effectRef>
            <a:fontRef idx="minor">
              <a:schemeClr val="dk1">
                <a:hueOff val="0"/>
                <a:satOff val="0"/>
                <a:lumOff val="0"/>
                <a:alphaOff val="0"/>
              </a:schemeClr>
            </a:fontRef>
          </p:style>
        </p:sp>
        <p:sp>
          <p:nvSpPr>
            <p:cNvPr id="26" name="テキスト ボックス 25"/>
            <p:cNvSpPr txBox="1"/>
            <p:nvPr/>
          </p:nvSpPr>
          <p:spPr>
            <a:xfrm>
              <a:off x="4107650" y="4980632"/>
              <a:ext cx="4325576" cy="11205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defTabSz="711200">
                <a:lnSpc>
                  <a:spcPct val="90000"/>
                </a:lnSpc>
                <a:spcBef>
                  <a:spcPct val="0"/>
                </a:spcBef>
                <a:spcAft>
                  <a:spcPct val="35000"/>
                </a:spcAft>
              </a:pPr>
              <a:r>
                <a:rPr lang="ja-JP" altLang="en-US" sz="1600" u="sng" dirty="0">
                  <a:latin typeface="HG創英角ｺﾞｼｯｸUB" panose="020B0909000000000000" pitchFamily="49" charset="-128"/>
                  <a:ea typeface="HG創英角ｺﾞｼｯｸUB" panose="020B0909000000000000" pitchFamily="49" charset="-128"/>
                </a:rPr>
                <a:t>訪問者が知りたい・伝えたい内容</a:t>
              </a:r>
              <a:endParaRPr lang="en-US" altLang="ja-JP" sz="1600" u="sng" dirty="0">
                <a:latin typeface="HG創英角ｺﾞｼｯｸUB" panose="020B0909000000000000" pitchFamily="49" charset="-128"/>
                <a:ea typeface="HG創英角ｺﾞｼｯｸUB" panose="020B0909000000000000" pitchFamily="49" charset="-128"/>
              </a:endParaRPr>
            </a:p>
            <a:p>
              <a:pPr defTabSz="711200">
                <a:lnSpc>
                  <a:spcPct val="90000"/>
                </a:lnSpc>
                <a:spcBef>
                  <a:spcPct val="0"/>
                </a:spcBef>
                <a:spcAft>
                  <a:spcPct val="35000"/>
                </a:spcAft>
              </a:pPr>
              <a:r>
                <a:rPr lang="ja-JP" altLang="en-US" sz="1600" dirty="0"/>
                <a:t>「事故を防ぐポイント」「注意事項」</a:t>
              </a:r>
              <a:endParaRPr lang="en-US" altLang="ja-JP" sz="1600" dirty="0"/>
            </a:p>
            <a:p>
              <a:pPr defTabSz="711200">
                <a:lnSpc>
                  <a:spcPct val="90000"/>
                </a:lnSpc>
                <a:spcBef>
                  <a:spcPct val="0"/>
                </a:spcBef>
                <a:spcAft>
                  <a:spcPct val="35000"/>
                </a:spcAft>
              </a:pPr>
              <a:r>
                <a:rPr lang="ja-JP" altLang="en-US" sz="1600" dirty="0"/>
                <a:t>「玩具安全マーク適用商品」・・・</a:t>
              </a:r>
              <a:endParaRPr lang="en-US" altLang="ja-JP" sz="1600" u="sng" dirty="0"/>
            </a:p>
          </p:txBody>
        </p:sp>
      </p:grpSp>
      <p:sp>
        <p:nvSpPr>
          <p:cNvPr id="14" name="正方形/長方形 13"/>
          <p:cNvSpPr/>
          <p:nvPr/>
        </p:nvSpPr>
        <p:spPr>
          <a:xfrm>
            <a:off x="6254950" y="6307162"/>
            <a:ext cx="2575624" cy="3017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メモ 26"/>
          <p:cNvSpPr/>
          <p:nvPr/>
        </p:nvSpPr>
        <p:spPr>
          <a:xfrm>
            <a:off x="3716694" y="1527104"/>
            <a:ext cx="6561364" cy="3818395"/>
          </a:xfrm>
          <a:prstGeom prst="foldedCorner">
            <a:avLst>
              <a:gd name="adj" fmla="val 50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ja-JP" sz="2000" b="1" dirty="0">
                <a:solidFill>
                  <a:schemeClr val="tx1"/>
                </a:solidFill>
              </a:rPr>
              <a:t>子供が磁石を誤飲する事故が発生しています！</a:t>
            </a:r>
          </a:p>
          <a:p>
            <a:pPr lvl="0"/>
            <a:r>
              <a:rPr lang="ja-JP" altLang="ja-JP" dirty="0">
                <a:solidFill>
                  <a:schemeClr val="tx1"/>
                </a:solidFill>
              </a:rPr>
              <a:t>　　</a:t>
            </a:r>
            <a:r>
              <a:rPr lang="en-US" altLang="ja-JP" dirty="0">
                <a:solidFill>
                  <a:schemeClr val="tx1"/>
                </a:solidFill>
              </a:rPr>
              <a:t/>
            </a:r>
            <a:br>
              <a:rPr lang="en-US" altLang="ja-JP" dirty="0">
                <a:solidFill>
                  <a:schemeClr val="tx1"/>
                </a:solidFill>
              </a:rPr>
            </a:br>
            <a:r>
              <a:rPr lang="ja-JP" altLang="en-US" dirty="0">
                <a:solidFill>
                  <a:schemeClr val="tx1"/>
                </a:solidFill>
              </a:rPr>
              <a:t>　　近年、子供が、強力な磁力を持ったネオジム磁石・・・</a:t>
            </a:r>
            <a:endParaRPr lang="en-US" altLang="ja-JP" dirty="0">
              <a:solidFill>
                <a:schemeClr val="tx1"/>
              </a:solidFill>
            </a:endParaRPr>
          </a:p>
          <a:p>
            <a:pPr lvl="0"/>
            <a:endParaRPr lang="en-US" altLang="ja-JP" dirty="0">
              <a:solidFill>
                <a:schemeClr val="tx1"/>
              </a:solidFill>
            </a:endParaRPr>
          </a:p>
          <a:p>
            <a:pPr lvl="0"/>
            <a:r>
              <a:rPr lang="ja-JP" altLang="ja-JP" b="1" dirty="0">
                <a:solidFill>
                  <a:schemeClr val="tx1"/>
                </a:solidFill>
              </a:rPr>
              <a:t>事故を防ぐポイント</a:t>
            </a:r>
          </a:p>
          <a:p>
            <a:pPr lvl="0"/>
            <a:r>
              <a:rPr lang="en-US" altLang="ja-JP" dirty="0">
                <a:solidFill>
                  <a:schemeClr val="tx1"/>
                </a:solidFill>
              </a:rPr>
              <a:t/>
            </a:r>
            <a:br>
              <a:rPr lang="en-US" altLang="ja-JP" dirty="0">
                <a:solidFill>
                  <a:schemeClr val="tx1"/>
                </a:solidFill>
              </a:rPr>
            </a:br>
            <a:r>
              <a:rPr lang="ja-JP" altLang="en-US" dirty="0">
                <a:solidFill>
                  <a:schemeClr val="tx1"/>
                </a:solidFill>
              </a:rPr>
              <a:t>・</a:t>
            </a:r>
            <a:r>
              <a:rPr lang="ja-JP" altLang="ja-JP" dirty="0">
                <a:solidFill>
                  <a:schemeClr val="tx1"/>
                </a:solidFill>
              </a:rPr>
              <a:t>使用方法等をあらかじめ確認し、製品記載の</a:t>
            </a:r>
            <a:r>
              <a:rPr lang="ja-JP" altLang="ja-JP" dirty="0">
                <a:solidFill>
                  <a:srgbClr val="FF0000"/>
                </a:solidFill>
              </a:rPr>
              <a:t>注意事項</a:t>
            </a:r>
            <a:r>
              <a:rPr lang="ja-JP" altLang="ja-JP" dirty="0">
                <a:solidFill>
                  <a:schemeClr val="tx1"/>
                </a:solidFill>
              </a:rPr>
              <a:t>を守りましょう。</a:t>
            </a:r>
          </a:p>
          <a:p>
            <a:pPr lvl="0"/>
            <a:r>
              <a:rPr lang="en-US" altLang="ja-JP" dirty="0">
                <a:solidFill>
                  <a:schemeClr val="tx1"/>
                </a:solidFill>
              </a:rPr>
              <a:t/>
            </a:r>
            <a:br>
              <a:rPr lang="en-US" altLang="ja-JP" dirty="0">
                <a:solidFill>
                  <a:schemeClr val="tx1"/>
                </a:solidFill>
              </a:rPr>
            </a:br>
            <a:r>
              <a:rPr lang="ja-JP" altLang="ja-JP" dirty="0">
                <a:solidFill>
                  <a:schemeClr val="tx1"/>
                </a:solidFill>
              </a:rPr>
              <a:t>　</a:t>
            </a:r>
            <a:r>
              <a:rPr lang="en-US" altLang="ja-JP" dirty="0">
                <a:solidFill>
                  <a:schemeClr val="tx1"/>
                </a:solidFill>
              </a:rPr>
              <a:t>【</a:t>
            </a:r>
            <a:r>
              <a:rPr lang="ja-JP" altLang="ja-JP" dirty="0">
                <a:solidFill>
                  <a:schemeClr val="tx1"/>
                </a:solidFill>
              </a:rPr>
              <a:t>玩具</a:t>
            </a:r>
            <a:r>
              <a:rPr lang="en-US" altLang="ja-JP" dirty="0">
                <a:solidFill>
                  <a:schemeClr val="tx1"/>
                </a:solidFill>
              </a:rPr>
              <a:t>】</a:t>
            </a:r>
            <a:endParaRPr lang="ja-JP" altLang="ja-JP" dirty="0">
              <a:solidFill>
                <a:schemeClr val="tx1"/>
              </a:solidFill>
            </a:endParaRPr>
          </a:p>
          <a:p>
            <a:pPr lvl="1"/>
            <a:r>
              <a:rPr lang="ja-JP" altLang="en-US" dirty="0">
                <a:solidFill>
                  <a:schemeClr val="tx1"/>
                </a:solidFill>
              </a:rPr>
              <a:t>　</a:t>
            </a:r>
            <a:r>
              <a:rPr lang="ja-JP" altLang="ja-JP" b="1" dirty="0">
                <a:solidFill>
                  <a:srgbClr val="FF0000"/>
                </a:solidFill>
              </a:rPr>
              <a:t>玩具安全マーク（</a:t>
            </a:r>
            <a:r>
              <a:rPr lang="en-US" altLang="ja-JP" b="1" dirty="0">
                <a:solidFill>
                  <a:srgbClr val="FF0000"/>
                </a:solidFill>
              </a:rPr>
              <a:t>ST</a:t>
            </a:r>
            <a:r>
              <a:rPr lang="ja-JP" altLang="ja-JP" b="1" dirty="0">
                <a:solidFill>
                  <a:srgbClr val="FF0000"/>
                </a:solidFill>
              </a:rPr>
              <a:t>マーク）適用製品</a:t>
            </a:r>
            <a:r>
              <a:rPr lang="ja-JP" altLang="ja-JP" dirty="0">
                <a:solidFill>
                  <a:schemeClr val="tx1"/>
                </a:solidFill>
              </a:rPr>
              <a:t>など、安全に配慮されたものを選択しましょう。・・・</a:t>
            </a:r>
            <a:endParaRPr lang="en-US" altLang="ja-JP" dirty="0">
              <a:solidFill>
                <a:schemeClr val="tx1"/>
              </a:solidFill>
            </a:endParaRPr>
          </a:p>
          <a:p>
            <a:pPr lvl="1"/>
            <a:r>
              <a:rPr lang="ja-JP" altLang="en-US" dirty="0">
                <a:solidFill>
                  <a:schemeClr val="tx1"/>
                </a:solidFill>
              </a:rPr>
              <a:t>・・・・・・・・・・</a:t>
            </a:r>
            <a:endParaRPr lang="ja-JP" altLang="ja-JP" dirty="0">
              <a:solidFill>
                <a:schemeClr val="tx1"/>
              </a:solidFill>
            </a:endParaRPr>
          </a:p>
        </p:txBody>
      </p:sp>
      <p:sp>
        <p:nvSpPr>
          <p:cNvPr id="28" name="角丸四角形吹き出し 27"/>
          <p:cNvSpPr/>
          <p:nvPr/>
        </p:nvSpPr>
        <p:spPr>
          <a:xfrm>
            <a:off x="1658701" y="1624424"/>
            <a:ext cx="1343608" cy="497458"/>
          </a:xfrm>
          <a:prstGeom prst="wedgeRoundRectCallout">
            <a:avLst>
              <a:gd name="adj1" fmla="val 113889"/>
              <a:gd name="adj2" fmla="val -20029"/>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t>見出し１</a:t>
            </a:r>
          </a:p>
        </p:txBody>
      </p:sp>
      <p:sp>
        <p:nvSpPr>
          <p:cNvPr id="29" name="角丸四角形吹き出し 28"/>
          <p:cNvSpPr/>
          <p:nvPr/>
        </p:nvSpPr>
        <p:spPr>
          <a:xfrm>
            <a:off x="2789687" y="2152170"/>
            <a:ext cx="963115" cy="497458"/>
          </a:xfrm>
          <a:prstGeom prst="wedgeRoundRectCallout">
            <a:avLst>
              <a:gd name="adj1" fmla="val 101209"/>
              <a:gd name="adj2" fmla="val -31283"/>
              <a:gd name="adj3" fmla="val 166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t>本文</a:t>
            </a:r>
          </a:p>
        </p:txBody>
      </p:sp>
      <p:sp>
        <p:nvSpPr>
          <p:cNvPr id="9" name="テキスト ボックス 8"/>
          <p:cNvSpPr txBox="1"/>
          <p:nvPr/>
        </p:nvSpPr>
        <p:spPr>
          <a:xfrm>
            <a:off x="7295070" y="1176233"/>
            <a:ext cx="2982988" cy="369332"/>
          </a:xfrm>
          <a:prstGeom prst="rect">
            <a:avLst/>
          </a:prstGeom>
          <a:solidFill>
            <a:schemeClr val="accent1">
              <a:lumMod val="75000"/>
            </a:schemeClr>
          </a:solidFill>
        </p:spPr>
        <p:txBody>
          <a:bodyPr wrap="square" rtlCol="0">
            <a:spAutoFit/>
          </a:bodyPr>
          <a:lstStyle/>
          <a:p>
            <a:pPr algn="ctr"/>
            <a:r>
              <a:rPr lang="en-US" altLang="ja-JP" b="1" dirty="0">
                <a:solidFill>
                  <a:schemeClr val="bg1"/>
                </a:solidFill>
              </a:rPr>
              <a:t>WEB</a:t>
            </a:r>
            <a:r>
              <a:rPr lang="ja-JP" altLang="en-US" b="1" dirty="0">
                <a:solidFill>
                  <a:schemeClr val="bg1"/>
                </a:solidFill>
              </a:rPr>
              <a:t>ページ作成（例）</a:t>
            </a:r>
          </a:p>
        </p:txBody>
      </p:sp>
      <p:sp>
        <p:nvSpPr>
          <p:cNvPr id="30" name="角丸四角形吹き出し 29"/>
          <p:cNvSpPr/>
          <p:nvPr/>
        </p:nvSpPr>
        <p:spPr>
          <a:xfrm>
            <a:off x="1658701" y="2696786"/>
            <a:ext cx="1343608" cy="497458"/>
          </a:xfrm>
          <a:prstGeom prst="wedgeRoundRectCallout">
            <a:avLst>
              <a:gd name="adj1" fmla="val 109096"/>
              <a:gd name="adj2" fmla="val -17188"/>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t>見出し２</a:t>
            </a:r>
          </a:p>
        </p:txBody>
      </p:sp>
      <p:sp>
        <p:nvSpPr>
          <p:cNvPr id="31" name="角丸四角形吹き出し 30"/>
          <p:cNvSpPr/>
          <p:nvPr/>
        </p:nvSpPr>
        <p:spPr>
          <a:xfrm>
            <a:off x="1658701" y="3294688"/>
            <a:ext cx="1343608" cy="497458"/>
          </a:xfrm>
          <a:prstGeom prst="wedgeRoundRectCallout">
            <a:avLst>
              <a:gd name="adj1" fmla="val 117226"/>
              <a:gd name="adj2" fmla="val -28442"/>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t>見出し３</a:t>
            </a:r>
          </a:p>
        </p:txBody>
      </p:sp>
      <p:sp>
        <p:nvSpPr>
          <p:cNvPr id="32" name="角丸四角形吹き出し 31"/>
          <p:cNvSpPr/>
          <p:nvPr/>
        </p:nvSpPr>
        <p:spPr>
          <a:xfrm>
            <a:off x="1658701" y="3914333"/>
            <a:ext cx="1343608" cy="497458"/>
          </a:xfrm>
          <a:prstGeom prst="wedgeRoundRectCallout">
            <a:avLst>
              <a:gd name="adj1" fmla="val 116667"/>
              <a:gd name="adj2" fmla="val -17098"/>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t>見出し４</a:t>
            </a:r>
          </a:p>
        </p:txBody>
      </p:sp>
      <p:sp>
        <p:nvSpPr>
          <p:cNvPr id="33" name="角丸四角形吹き出し 32"/>
          <p:cNvSpPr/>
          <p:nvPr/>
        </p:nvSpPr>
        <p:spPr>
          <a:xfrm>
            <a:off x="2937354" y="4388171"/>
            <a:ext cx="963115" cy="497458"/>
          </a:xfrm>
          <a:prstGeom prst="wedgeRoundRectCallout">
            <a:avLst>
              <a:gd name="adj1" fmla="val 89583"/>
              <a:gd name="adj2" fmla="val -27532"/>
              <a:gd name="adj3" fmla="val 166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a:t>本文</a:t>
            </a:r>
            <a:endParaRPr lang="ja-JP" altLang="en-US" dirty="0"/>
          </a:p>
        </p:txBody>
      </p:sp>
      <p:sp>
        <p:nvSpPr>
          <p:cNvPr id="20" name="テキスト ボックス 19"/>
          <p:cNvSpPr txBox="1"/>
          <p:nvPr/>
        </p:nvSpPr>
        <p:spPr>
          <a:xfrm>
            <a:off x="1838554" y="231036"/>
            <a:ext cx="7713361" cy="369332"/>
          </a:xfrm>
          <a:prstGeom prst="rect">
            <a:avLst/>
          </a:prstGeom>
          <a:solidFill>
            <a:schemeClr val="bg1"/>
          </a:solidFill>
          <a:ln w="44450" cmpd="thickThin">
            <a:solidFill>
              <a:schemeClr val="accent1"/>
            </a:solidFill>
          </a:ln>
        </p:spPr>
        <p:txBody>
          <a:bodyPr wrap="square" rtlCol="0">
            <a:spAutoFit/>
          </a:bodyPr>
          <a:lstStyle/>
          <a:p>
            <a:r>
              <a:rPr lang="en-US" altLang="ja-JP" dirty="0"/>
              <a:t>【</a:t>
            </a:r>
            <a:r>
              <a:rPr lang="ja-JP" altLang="en-US" dirty="0"/>
              <a:t>実践手順３</a:t>
            </a:r>
            <a:r>
              <a:rPr lang="en-US" altLang="ja-JP" dirty="0"/>
              <a:t>】WEB</a:t>
            </a:r>
            <a:r>
              <a:rPr lang="ja-JP" altLang="en-US" dirty="0"/>
              <a:t>ページの作成　～</a:t>
            </a:r>
            <a:r>
              <a:rPr lang="en-US" altLang="ja-JP" dirty="0"/>
              <a:t>SEO</a:t>
            </a:r>
            <a:r>
              <a:rPr lang="ja-JP" altLang="en-US" dirty="0"/>
              <a:t>対策２を実行します～</a:t>
            </a:r>
          </a:p>
        </p:txBody>
      </p:sp>
      <p:sp>
        <p:nvSpPr>
          <p:cNvPr id="35" name="テキスト ボックス 34"/>
          <p:cNvSpPr txBox="1"/>
          <p:nvPr/>
        </p:nvSpPr>
        <p:spPr>
          <a:xfrm>
            <a:off x="1765540" y="691465"/>
            <a:ext cx="8663752" cy="369332"/>
          </a:xfrm>
          <a:prstGeom prst="rect">
            <a:avLst/>
          </a:prstGeom>
          <a:solidFill>
            <a:schemeClr val="accent1">
              <a:lumMod val="20000"/>
              <a:lumOff val="80000"/>
            </a:schemeClr>
          </a:solidFill>
        </p:spPr>
        <p:txBody>
          <a:bodyPr wrap="square" rtlCol="0">
            <a:spAutoFit/>
          </a:bodyPr>
          <a:lstStyle/>
          <a:p>
            <a:r>
              <a:rPr lang="ja-JP" altLang="en-US" b="1" dirty="0"/>
              <a:t>訪問者が知りたい・伝えたい内容は、見た目にわかる</a:t>
            </a:r>
            <a:r>
              <a:rPr lang="ja-JP" altLang="en-US" b="1" dirty="0">
                <a:solidFill>
                  <a:srgbClr val="FF0000"/>
                </a:solidFill>
              </a:rPr>
              <a:t>赤色等</a:t>
            </a:r>
            <a:r>
              <a:rPr lang="ja-JP" altLang="en-US" b="1" dirty="0"/>
              <a:t>で表示します。</a:t>
            </a:r>
          </a:p>
        </p:txBody>
      </p:sp>
      <p:sp>
        <p:nvSpPr>
          <p:cNvPr id="36" name="テキスト ボックス 35"/>
          <p:cNvSpPr txBox="1"/>
          <p:nvPr/>
        </p:nvSpPr>
        <p:spPr>
          <a:xfrm>
            <a:off x="1658557" y="5318348"/>
            <a:ext cx="4834258" cy="369332"/>
          </a:xfrm>
          <a:prstGeom prst="rect">
            <a:avLst/>
          </a:prstGeom>
          <a:noFill/>
        </p:spPr>
        <p:txBody>
          <a:bodyPr wrap="square" rtlCol="0">
            <a:spAutoFit/>
          </a:bodyPr>
          <a:lstStyle/>
          <a:p>
            <a:r>
              <a:rPr lang="ja-JP" altLang="en-US" dirty="0"/>
              <a:t>　　　　　は見た目にわかりやすくしました</a:t>
            </a:r>
          </a:p>
        </p:txBody>
      </p:sp>
      <p:sp>
        <p:nvSpPr>
          <p:cNvPr id="37" name="正方形/長方形 36"/>
          <p:cNvSpPr/>
          <p:nvPr/>
        </p:nvSpPr>
        <p:spPr>
          <a:xfrm>
            <a:off x="8574926" y="6016472"/>
            <a:ext cx="976989" cy="2826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a:off x="1894019" y="5345499"/>
            <a:ext cx="976989" cy="2826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四角形吹き出し 38"/>
          <p:cNvSpPr/>
          <p:nvPr/>
        </p:nvSpPr>
        <p:spPr>
          <a:xfrm>
            <a:off x="5155722" y="3619067"/>
            <a:ext cx="4997845" cy="553560"/>
          </a:xfrm>
          <a:prstGeom prst="wedgeRectCallout">
            <a:avLst>
              <a:gd name="adj1" fmla="val 20891"/>
              <a:gd name="adj2" fmla="val -69779"/>
            </a:avLst>
          </a:prstGeom>
          <a:solidFill>
            <a:schemeClr val="bg1"/>
          </a:solidFill>
          <a:ln w="31750">
            <a:noFill/>
          </a:ln>
          <a:effectLst>
            <a:glow rad="1270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PｺﾞｼｯｸM" panose="020B0600000000000000" pitchFamily="50" charset="-128"/>
                <a:ea typeface="HGPｺﾞｼｯｸM" panose="020B0600000000000000" pitchFamily="50" charset="-128"/>
              </a:rPr>
              <a:t>「赤字」は強調効果がないので、「見出し」中の文言にも使用可</a:t>
            </a:r>
          </a:p>
        </p:txBody>
      </p:sp>
      <p:sp>
        <p:nvSpPr>
          <p:cNvPr id="34" name="四角形吹き出し 33"/>
          <p:cNvSpPr/>
          <p:nvPr/>
        </p:nvSpPr>
        <p:spPr>
          <a:xfrm>
            <a:off x="6043598" y="2587000"/>
            <a:ext cx="4109968" cy="542441"/>
          </a:xfrm>
          <a:prstGeom prst="wedgeRectCallout">
            <a:avLst>
              <a:gd name="adj1" fmla="val -53906"/>
              <a:gd name="adj2" fmla="val -6685"/>
            </a:avLst>
          </a:prstGeom>
          <a:solidFill>
            <a:schemeClr val="bg1"/>
          </a:solidFill>
          <a:ln w="31750">
            <a:noFill/>
          </a:ln>
          <a:effectLst>
            <a:glow rad="1270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PｺﾞｼｯｸM" panose="020B0600000000000000" pitchFamily="50" charset="-128"/>
                <a:ea typeface="HGPｺﾞｼｯｸM" panose="020B0600000000000000" pitchFamily="50" charset="-128"/>
              </a:rPr>
              <a:t>「事故を防ぐポイント」は「見出し」デザインだけで目立つと判断</a:t>
            </a:r>
          </a:p>
        </p:txBody>
      </p:sp>
      <p:sp>
        <p:nvSpPr>
          <p:cNvPr id="40" name="角丸四角形吹き出し 39"/>
          <p:cNvSpPr/>
          <p:nvPr/>
        </p:nvSpPr>
        <p:spPr>
          <a:xfrm>
            <a:off x="1734684" y="4825289"/>
            <a:ext cx="1343608" cy="380924"/>
          </a:xfrm>
          <a:prstGeom prst="wedgeRoundRectCallout">
            <a:avLst>
              <a:gd name="adj1" fmla="val 149843"/>
              <a:gd name="adj2" fmla="val -127938"/>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t>太字</a:t>
            </a:r>
          </a:p>
        </p:txBody>
      </p:sp>
      <p:sp>
        <p:nvSpPr>
          <p:cNvPr id="41" name="四角形吹き出し 40"/>
          <p:cNvSpPr/>
          <p:nvPr/>
        </p:nvSpPr>
        <p:spPr>
          <a:xfrm>
            <a:off x="6103716" y="4742033"/>
            <a:ext cx="4412322" cy="715601"/>
          </a:xfrm>
          <a:prstGeom prst="wedgeRectCallout">
            <a:avLst>
              <a:gd name="adj1" fmla="val -45169"/>
              <a:gd name="adj2" fmla="val -72027"/>
            </a:avLst>
          </a:prstGeom>
          <a:solidFill>
            <a:schemeClr val="bg1"/>
          </a:solidFill>
          <a:ln w="31750">
            <a:noFill/>
          </a:ln>
          <a:effectLst>
            <a:glow rad="1270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PｺﾞｼｯｸM" panose="020B0600000000000000" pitchFamily="50" charset="-128"/>
                <a:ea typeface="HGPｺﾞｼｯｸM" panose="020B0600000000000000" pitchFamily="50" charset="-128"/>
              </a:rPr>
              <a:t>検索する人もいるかもしれないので、強調効果の「太字」＋「赤字」</a:t>
            </a:r>
          </a:p>
        </p:txBody>
      </p:sp>
      <p:sp>
        <p:nvSpPr>
          <p:cNvPr id="42" name="下矢印 41"/>
          <p:cNvSpPr/>
          <p:nvPr/>
        </p:nvSpPr>
        <p:spPr>
          <a:xfrm>
            <a:off x="1920857" y="1049018"/>
            <a:ext cx="1111643" cy="545119"/>
          </a:xfrm>
          <a:prstGeom prst="downArrow">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テキスト ボックス 42"/>
          <p:cNvSpPr txBox="1"/>
          <p:nvPr/>
        </p:nvSpPr>
        <p:spPr>
          <a:xfrm>
            <a:off x="1645307" y="1055500"/>
            <a:ext cx="2027803" cy="338554"/>
          </a:xfrm>
          <a:prstGeom prst="rect">
            <a:avLst/>
          </a:prstGeom>
          <a:noFill/>
        </p:spPr>
        <p:txBody>
          <a:bodyPr wrap="square" rtlCol="0">
            <a:spAutoFit/>
          </a:bodyPr>
          <a:lstStyle/>
          <a:p>
            <a:r>
              <a:rPr lang="ja-JP" altLang="en-US" sz="1600" dirty="0"/>
              <a:t>強調効果のある設定</a:t>
            </a:r>
          </a:p>
        </p:txBody>
      </p:sp>
    </p:spTree>
    <p:extLst>
      <p:ext uri="{BB962C8B-B14F-4D97-AF65-F5344CB8AC3E}">
        <p14:creationId xmlns:p14="http://schemas.microsoft.com/office/powerpoint/2010/main" val="2074272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94138" y="695989"/>
            <a:ext cx="8199719" cy="646331"/>
          </a:xfrm>
          <a:prstGeom prst="rect">
            <a:avLst/>
          </a:prstGeom>
          <a:solidFill>
            <a:srgbClr val="DEEBF7"/>
          </a:solidFill>
        </p:spPr>
        <p:txBody>
          <a:bodyPr wrap="square" rtlCol="0">
            <a:spAutoFit/>
          </a:bodyPr>
          <a:lstStyle/>
          <a:p>
            <a:r>
              <a:rPr lang="ja-JP" altLang="en-US" b="1" dirty="0">
                <a:latin typeface="+mn-ea"/>
              </a:rPr>
              <a:t>①強調し過ぎは、検索の</a:t>
            </a:r>
            <a:r>
              <a:rPr lang="en-US" altLang="ja-JP" b="1" dirty="0">
                <a:latin typeface="+mn-ea"/>
              </a:rPr>
              <a:t>AI</a:t>
            </a:r>
            <a:r>
              <a:rPr lang="ja-JP" altLang="en-US" b="1" dirty="0">
                <a:latin typeface="+mn-ea"/>
              </a:rPr>
              <a:t>が不適正と判断するかもしれません。</a:t>
            </a:r>
            <a:endParaRPr lang="en-US" altLang="ja-JP" b="1" dirty="0">
              <a:latin typeface="+mn-ea"/>
            </a:endParaRPr>
          </a:p>
          <a:p>
            <a:r>
              <a:rPr lang="ja-JP" altLang="en-US" b="1" dirty="0">
                <a:latin typeface="+mn-ea"/>
              </a:rPr>
              <a:t>②ページ訪問者の見やすさを考えて作成しましょう。</a:t>
            </a:r>
          </a:p>
        </p:txBody>
      </p:sp>
      <p:sp>
        <p:nvSpPr>
          <p:cNvPr id="3" name="テキスト ボックス 2"/>
          <p:cNvSpPr txBox="1"/>
          <p:nvPr/>
        </p:nvSpPr>
        <p:spPr>
          <a:xfrm>
            <a:off x="1838552" y="247839"/>
            <a:ext cx="7112791" cy="369332"/>
          </a:xfrm>
          <a:prstGeom prst="rect">
            <a:avLst/>
          </a:prstGeom>
          <a:solidFill>
            <a:schemeClr val="bg1"/>
          </a:solidFill>
          <a:ln w="44450" cmpd="thickThin">
            <a:solidFill>
              <a:schemeClr val="accent1"/>
            </a:solidFill>
          </a:ln>
        </p:spPr>
        <p:txBody>
          <a:bodyPr wrap="square" rtlCol="0">
            <a:spAutoFit/>
          </a:bodyPr>
          <a:lstStyle/>
          <a:p>
            <a:r>
              <a:rPr lang="en-US" altLang="ja-JP" dirty="0"/>
              <a:t>【</a:t>
            </a:r>
            <a:r>
              <a:rPr lang="ja-JP" altLang="en-US" dirty="0"/>
              <a:t>注意点</a:t>
            </a:r>
            <a:r>
              <a:rPr lang="en-US" altLang="ja-JP" dirty="0"/>
              <a:t>】WEB</a:t>
            </a:r>
            <a:r>
              <a:rPr lang="ja-JP" altLang="en-US" dirty="0"/>
              <a:t>ページ作成上気をつけること</a:t>
            </a:r>
          </a:p>
        </p:txBody>
      </p:sp>
      <p:sp>
        <p:nvSpPr>
          <p:cNvPr id="27" name="メモ 26"/>
          <p:cNvSpPr/>
          <p:nvPr/>
        </p:nvSpPr>
        <p:spPr>
          <a:xfrm>
            <a:off x="2690138" y="2182707"/>
            <a:ext cx="6561364" cy="3786773"/>
          </a:xfrm>
          <a:prstGeom prst="foldedCorner">
            <a:avLst>
              <a:gd name="adj" fmla="val 33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ja-JP" sz="2000" b="1" dirty="0">
                <a:solidFill>
                  <a:schemeClr val="tx1"/>
                </a:solidFill>
              </a:rPr>
              <a:t>子供が磁石</a:t>
            </a:r>
            <a:r>
              <a:rPr lang="ja-JP" altLang="ja-JP" sz="2000" b="1" dirty="0">
                <a:solidFill>
                  <a:schemeClr val="tx1"/>
                </a:solidFill>
                <a:latin typeface="+mn-ea"/>
              </a:rPr>
              <a:t>を誤飲する</a:t>
            </a:r>
            <a:r>
              <a:rPr lang="ja-JP" altLang="ja-JP" sz="2000" b="1" dirty="0">
                <a:solidFill>
                  <a:schemeClr val="tx1"/>
                </a:solidFill>
              </a:rPr>
              <a:t>事故が発生しています！</a:t>
            </a:r>
          </a:p>
          <a:p>
            <a:pPr lvl="0"/>
            <a:r>
              <a:rPr lang="ja-JP" altLang="ja-JP" dirty="0">
                <a:solidFill>
                  <a:schemeClr val="tx1"/>
                </a:solidFill>
              </a:rPr>
              <a:t>　　</a:t>
            </a:r>
            <a:r>
              <a:rPr lang="en-US" altLang="ja-JP" dirty="0">
                <a:solidFill>
                  <a:schemeClr val="tx1"/>
                </a:solidFill>
              </a:rPr>
              <a:t/>
            </a:r>
            <a:br>
              <a:rPr lang="en-US" altLang="ja-JP" dirty="0">
                <a:solidFill>
                  <a:schemeClr val="tx1"/>
                </a:solidFill>
              </a:rPr>
            </a:br>
            <a:r>
              <a:rPr lang="ja-JP" altLang="en-US" dirty="0">
                <a:solidFill>
                  <a:schemeClr val="tx1"/>
                </a:solidFill>
              </a:rPr>
              <a:t>　　近年、子供が、強力な磁力を持ったネオジム磁石・・・</a:t>
            </a:r>
            <a:endParaRPr lang="en-US" altLang="ja-JP" dirty="0">
              <a:solidFill>
                <a:schemeClr val="tx1"/>
              </a:solidFill>
            </a:endParaRPr>
          </a:p>
          <a:p>
            <a:pPr lvl="0"/>
            <a:endParaRPr lang="en-US" altLang="ja-JP" dirty="0">
              <a:solidFill>
                <a:schemeClr val="tx1"/>
              </a:solidFill>
            </a:endParaRPr>
          </a:p>
          <a:p>
            <a:pPr lvl="0"/>
            <a:r>
              <a:rPr lang="ja-JP" altLang="ja-JP" b="1" dirty="0">
                <a:solidFill>
                  <a:schemeClr val="tx1"/>
                </a:solidFill>
              </a:rPr>
              <a:t>事故を防ぐポイント</a:t>
            </a:r>
          </a:p>
          <a:p>
            <a:pPr lvl="0"/>
            <a:r>
              <a:rPr lang="en-US" altLang="ja-JP" dirty="0">
                <a:solidFill>
                  <a:schemeClr val="tx1"/>
                </a:solidFill>
              </a:rPr>
              <a:t/>
            </a:r>
            <a:br>
              <a:rPr lang="en-US" altLang="ja-JP" dirty="0">
                <a:solidFill>
                  <a:schemeClr val="tx1"/>
                </a:solidFill>
              </a:rPr>
            </a:br>
            <a:r>
              <a:rPr lang="ja-JP" altLang="en-US" dirty="0">
                <a:solidFill>
                  <a:schemeClr val="tx1"/>
                </a:solidFill>
              </a:rPr>
              <a:t>・</a:t>
            </a:r>
            <a:r>
              <a:rPr lang="ja-JP" altLang="ja-JP" dirty="0">
                <a:solidFill>
                  <a:schemeClr val="tx1"/>
                </a:solidFill>
              </a:rPr>
              <a:t>使用方法等をあらかじめ確認し、</a:t>
            </a:r>
            <a:r>
              <a:rPr lang="ja-JP" altLang="ja-JP" b="1" dirty="0">
                <a:solidFill>
                  <a:schemeClr val="tx1"/>
                </a:solidFill>
              </a:rPr>
              <a:t>製品記載の注意事項</a:t>
            </a:r>
            <a:r>
              <a:rPr lang="ja-JP" altLang="ja-JP" dirty="0">
                <a:solidFill>
                  <a:schemeClr val="tx1"/>
                </a:solidFill>
              </a:rPr>
              <a:t>を守りましょう。</a:t>
            </a:r>
          </a:p>
          <a:p>
            <a:pPr lvl="0"/>
            <a:r>
              <a:rPr lang="en-US" altLang="ja-JP" dirty="0">
                <a:solidFill>
                  <a:schemeClr val="tx1"/>
                </a:solidFill>
              </a:rPr>
              <a:t/>
            </a:r>
            <a:br>
              <a:rPr lang="en-US" altLang="ja-JP" dirty="0">
                <a:solidFill>
                  <a:schemeClr val="tx1"/>
                </a:solidFill>
              </a:rPr>
            </a:br>
            <a:r>
              <a:rPr lang="ja-JP" altLang="ja-JP" dirty="0">
                <a:solidFill>
                  <a:schemeClr val="tx1"/>
                </a:solidFill>
              </a:rPr>
              <a:t>　</a:t>
            </a:r>
            <a:r>
              <a:rPr lang="en-US" altLang="ja-JP" dirty="0">
                <a:solidFill>
                  <a:schemeClr val="tx1"/>
                </a:solidFill>
              </a:rPr>
              <a:t>【</a:t>
            </a:r>
            <a:r>
              <a:rPr lang="ja-JP" altLang="ja-JP" dirty="0">
                <a:solidFill>
                  <a:schemeClr val="tx1"/>
                </a:solidFill>
              </a:rPr>
              <a:t>玩具</a:t>
            </a:r>
            <a:r>
              <a:rPr lang="en-US" altLang="ja-JP" dirty="0">
                <a:solidFill>
                  <a:schemeClr val="tx1"/>
                </a:solidFill>
              </a:rPr>
              <a:t>】</a:t>
            </a:r>
            <a:endParaRPr lang="ja-JP" altLang="ja-JP" dirty="0">
              <a:solidFill>
                <a:schemeClr val="tx1"/>
              </a:solidFill>
            </a:endParaRPr>
          </a:p>
          <a:p>
            <a:pPr lvl="1"/>
            <a:r>
              <a:rPr lang="ja-JP" altLang="en-US" dirty="0">
                <a:solidFill>
                  <a:schemeClr val="tx1"/>
                </a:solidFill>
              </a:rPr>
              <a:t>　</a:t>
            </a:r>
            <a:r>
              <a:rPr lang="ja-JP" altLang="ja-JP" u="sng" dirty="0">
                <a:solidFill>
                  <a:srgbClr val="FF0000"/>
                </a:solidFill>
              </a:rPr>
              <a:t>玩具安全マーク（</a:t>
            </a:r>
            <a:r>
              <a:rPr lang="en-US" altLang="ja-JP" u="sng" dirty="0">
                <a:solidFill>
                  <a:srgbClr val="FF0000"/>
                </a:solidFill>
              </a:rPr>
              <a:t>ST</a:t>
            </a:r>
            <a:r>
              <a:rPr lang="ja-JP" altLang="ja-JP" u="sng" dirty="0">
                <a:solidFill>
                  <a:srgbClr val="FF0000"/>
                </a:solidFill>
              </a:rPr>
              <a:t>マーク）適用製品</a:t>
            </a:r>
            <a:r>
              <a:rPr lang="ja-JP" altLang="ja-JP" dirty="0">
                <a:solidFill>
                  <a:schemeClr val="tx1"/>
                </a:solidFill>
              </a:rPr>
              <a:t>など、</a:t>
            </a:r>
            <a:r>
              <a:rPr lang="ja-JP" altLang="ja-JP" b="1" dirty="0">
                <a:solidFill>
                  <a:srgbClr val="FF0000"/>
                </a:solidFill>
              </a:rPr>
              <a:t>安全</a:t>
            </a:r>
            <a:r>
              <a:rPr lang="ja-JP" altLang="ja-JP" dirty="0">
                <a:solidFill>
                  <a:schemeClr val="tx1"/>
                </a:solidFill>
              </a:rPr>
              <a:t>に</a:t>
            </a:r>
            <a:r>
              <a:rPr lang="ja-JP" altLang="ja-JP" b="1" dirty="0">
                <a:solidFill>
                  <a:srgbClr val="FF0000"/>
                </a:solidFill>
              </a:rPr>
              <a:t>配慮</a:t>
            </a:r>
            <a:r>
              <a:rPr lang="ja-JP" altLang="ja-JP" dirty="0">
                <a:solidFill>
                  <a:schemeClr val="tx1"/>
                </a:solidFill>
              </a:rPr>
              <a:t>されたものを</a:t>
            </a:r>
            <a:r>
              <a:rPr lang="ja-JP" altLang="ja-JP" b="1" dirty="0">
                <a:solidFill>
                  <a:srgbClr val="FF0000"/>
                </a:solidFill>
              </a:rPr>
              <a:t>選択</a:t>
            </a:r>
            <a:r>
              <a:rPr lang="ja-JP" altLang="ja-JP" dirty="0">
                <a:solidFill>
                  <a:schemeClr val="tx1"/>
                </a:solidFill>
              </a:rPr>
              <a:t>しましょう。・・・</a:t>
            </a:r>
            <a:endParaRPr lang="en-US" altLang="ja-JP" dirty="0">
              <a:solidFill>
                <a:schemeClr val="tx1"/>
              </a:solidFill>
            </a:endParaRPr>
          </a:p>
          <a:p>
            <a:pPr lvl="1"/>
            <a:r>
              <a:rPr lang="ja-JP" altLang="en-US" dirty="0">
                <a:solidFill>
                  <a:schemeClr val="tx1"/>
                </a:solidFill>
              </a:rPr>
              <a:t>・・・・・・・・・・</a:t>
            </a:r>
            <a:endParaRPr lang="ja-JP" altLang="ja-JP" dirty="0">
              <a:solidFill>
                <a:schemeClr val="tx1"/>
              </a:solidFill>
            </a:endParaRPr>
          </a:p>
        </p:txBody>
      </p:sp>
      <p:sp>
        <p:nvSpPr>
          <p:cNvPr id="9" name="テキスト ボックス 8"/>
          <p:cNvSpPr txBox="1"/>
          <p:nvPr/>
        </p:nvSpPr>
        <p:spPr>
          <a:xfrm>
            <a:off x="5724884" y="1813374"/>
            <a:ext cx="3526619" cy="369332"/>
          </a:xfrm>
          <a:prstGeom prst="rect">
            <a:avLst/>
          </a:prstGeom>
          <a:solidFill>
            <a:schemeClr val="accent1">
              <a:lumMod val="75000"/>
            </a:schemeClr>
          </a:solidFill>
        </p:spPr>
        <p:txBody>
          <a:bodyPr wrap="square" rtlCol="0">
            <a:spAutoFit/>
          </a:bodyPr>
          <a:lstStyle/>
          <a:p>
            <a:pPr algn="ctr"/>
            <a:r>
              <a:rPr lang="en-US" altLang="ja-JP" b="1" dirty="0">
                <a:solidFill>
                  <a:schemeClr val="bg1"/>
                </a:solidFill>
              </a:rPr>
              <a:t>WEB</a:t>
            </a:r>
            <a:r>
              <a:rPr lang="ja-JP" altLang="en-US" b="1" dirty="0">
                <a:solidFill>
                  <a:schemeClr val="bg1"/>
                </a:solidFill>
              </a:rPr>
              <a:t>ページ作成（良くない例）</a:t>
            </a:r>
          </a:p>
        </p:txBody>
      </p:sp>
      <p:sp>
        <p:nvSpPr>
          <p:cNvPr id="36" name="角丸四角形吹き出し 35"/>
          <p:cNvSpPr/>
          <p:nvPr/>
        </p:nvSpPr>
        <p:spPr>
          <a:xfrm>
            <a:off x="1653202" y="4393390"/>
            <a:ext cx="4744722" cy="488081"/>
          </a:xfrm>
          <a:prstGeom prst="wedgeRoundRectCallout">
            <a:avLst>
              <a:gd name="adj1" fmla="val 6538"/>
              <a:gd name="adj2" fmla="val 71072"/>
              <a:gd name="adj3" fmla="val 16667"/>
            </a:avLst>
          </a:prstGeom>
          <a:solidFill>
            <a:srgbClr val="7030A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latin typeface="HGPｺﾞｼｯｸM" panose="020B0600000000000000" pitchFamily="50" charset="-128"/>
                <a:ea typeface="HGPｺﾞｼｯｸM" panose="020B0600000000000000" pitchFamily="50" charset="-128"/>
              </a:rPr>
              <a:t>「下線」はリンクとの誤認を招くため使用しない。</a:t>
            </a:r>
          </a:p>
        </p:txBody>
      </p:sp>
      <p:sp>
        <p:nvSpPr>
          <p:cNvPr id="37" name="角丸四角形吹き出し 36"/>
          <p:cNvSpPr/>
          <p:nvPr/>
        </p:nvSpPr>
        <p:spPr>
          <a:xfrm>
            <a:off x="5854462" y="3101806"/>
            <a:ext cx="4684143" cy="649525"/>
          </a:xfrm>
          <a:prstGeom prst="wedgeRoundRectCallout">
            <a:avLst>
              <a:gd name="adj1" fmla="val 5651"/>
              <a:gd name="adj2" fmla="val 65284"/>
              <a:gd name="adj3" fmla="val 16667"/>
            </a:avLst>
          </a:prstGeom>
          <a:solidFill>
            <a:srgbClr val="B797CF"/>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dirty="0">
                <a:latin typeface="HGPｺﾞｼｯｸM" panose="020B0600000000000000" pitchFamily="50" charset="-128"/>
                <a:ea typeface="HGPｺﾞｼｯｸM" panose="020B0600000000000000" pitchFamily="50" charset="-128"/>
              </a:rPr>
              <a:t>「見出し」設定の上「太字」の二重強調は</a:t>
            </a:r>
            <a:r>
              <a:rPr lang="en-US" altLang="ja-JP" dirty="0">
                <a:latin typeface="HGPｺﾞｼｯｸM" panose="020B0600000000000000" pitchFamily="50" charset="-128"/>
                <a:ea typeface="HGPｺﾞｼｯｸM" panose="020B0600000000000000" pitchFamily="50" charset="-128"/>
              </a:rPr>
              <a:t>NG</a:t>
            </a:r>
            <a:r>
              <a:rPr lang="ja-JP" altLang="en-US" dirty="0" err="1">
                <a:latin typeface="HGPｺﾞｼｯｸM" panose="020B0600000000000000" pitchFamily="50" charset="-128"/>
                <a:ea typeface="HGPｺﾞｼｯｸM" panose="020B0600000000000000" pitchFamily="50" charset="-128"/>
              </a:rPr>
              <a:t>。</a:t>
            </a:r>
            <a:endParaRPr lang="en-US" altLang="ja-JP" dirty="0">
              <a:latin typeface="HGPｺﾞｼｯｸM" panose="020B0600000000000000" pitchFamily="50" charset="-128"/>
              <a:ea typeface="HGPｺﾞｼｯｸM" panose="020B0600000000000000" pitchFamily="50" charset="-128"/>
            </a:endParaRPr>
          </a:p>
          <a:p>
            <a:r>
              <a:rPr lang="ja-JP" altLang="en-US" dirty="0">
                <a:latin typeface="HGPｺﾞｼｯｸM" panose="020B0600000000000000" pitchFamily="50" charset="-128"/>
                <a:ea typeface="HGPｺﾞｼｯｸM" panose="020B0600000000000000" pitchFamily="50" charset="-128"/>
              </a:rPr>
              <a:t>見る人に訴えたいときは「太字」以外の手法で</a:t>
            </a:r>
          </a:p>
        </p:txBody>
      </p:sp>
      <p:sp>
        <p:nvSpPr>
          <p:cNvPr id="10" name="四角形吹き出し 9"/>
          <p:cNvSpPr/>
          <p:nvPr/>
        </p:nvSpPr>
        <p:spPr>
          <a:xfrm>
            <a:off x="1838551" y="1536853"/>
            <a:ext cx="3233152" cy="472933"/>
          </a:xfrm>
          <a:prstGeom prst="wedgeRectCallout">
            <a:avLst>
              <a:gd name="adj1" fmla="val -16765"/>
              <a:gd name="adj2" fmla="val -85966"/>
            </a:avLst>
          </a:prstGeom>
          <a:solidFill>
            <a:schemeClr val="bg1"/>
          </a:solidFill>
          <a:ln w="31750">
            <a:noFill/>
          </a:ln>
          <a:effectLst>
            <a:glow rad="1270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PｺﾞｼｯｸM" panose="020B0600000000000000" pitchFamily="50" charset="-128"/>
                <a:ea typeface="HGPｺﾞｼｯｸM" panose="020B0600000000000000" pitchFamily="50" charset="-128"/>
              </a:rPr>
              <a:t>どちらもやりすぎないこと！</a:t>
            </a:r>
          </a:p>
        </p:txBody>
      </p:sp>
      <p:sp>
        <p:nvSpPr>
          <p:cNvPr id="11" name="角丸四角形吹き出し 10"/>
          <p:cNvSpPr/>
          <p:nvPr/>
        </p:nvSpPr>
        <p:spPr>
          <a:xfrm>
            <a:off x="4055659" y="5891336"/>
            <a:ext cx="5572677" cy="723132"/>
          </a:xfrm>
          <a:prstGeom prst="wedgeRoundRectCallout">
            <a:avLst>
              <a:gd name="adj1" fmla="val 14953"/>
              <a:gd name="adj2" fmla="val -105005"/>
              <a:gd name="adj3" fmla="val 16667"/>
            </a:avLst>
          </a:prstGeom>
          <a:solidFill>
            <a:srgbClr val="7030A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dirty="0">
                <a:latin typeface="HGPｺﾞｼｯｸM" panose="020B0600000000000000" pitchFamily="50" charset="-128"/>
                <a:ea typeface="HGPｺﾞｼｯｸM" panose="020B0600000000000000" pitchFamily="50" charset="-128"/>
              </a:rPr>
              <a:t>・太字（強調）は短文で少なくする方が良い</a:t>
            </a:r>
            <a:endParaRPr lang="en-US" altLang="ja-JP" dirty="0">
              <a:latin typeface="HGPｺﾞｼｯｸM" panose="020B0600000000000000" pitchFamily="50" charset="-128"/>
              <a:ea typeface="HGPｺﾞｼｯｸM" panose="020B0600000000000000" pitchFamily="50" charset="-128"/>
            </a:endParaRPr>
          </a:p>
          <a:p>
            <a:r>
              <a:rPr lang="ja-JP" altLang="en-US" dirty="0">
                <a:latin typeface="HGPｺﾞｼｯｸM" panose="020B0600000000000000" pitchFamily="50" charset="-128"/>
                <a:ea typeface="HGPｺﾞｼｯｸM" panose="020B0600000000000000" pitchFamily="50" charset="-128"/>
              </a:rPr>
              <a:t>・赤字の多用は、見る人にかえって分かりづらくなる</a:t>
            </a:r>
          </a:p>
        </p:txBody>
      </p:sp>
      <p:sp>
        <p:nvSpPr>
          <p:cNvPr id="4" name="楕円 3"/>
          <p:cNvSpPr/>
          <p:nvPr/>
        </p:nvSpPr>
        <p:spPr>
          <a:xfrm>
            <a:off x="6294395" y="3743865"/>
            <a:ext cx="2363638" cy="552091"/>
          </a:xfrm>
          <a:prstGeom prst="ellipse">
            <a:avLst/>
          </a:prstGeom>
          <a:noFill/>
          <a:ln w="28575">
            <a:solidFill>
              <a:srgbClr val="B79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楕円 11"/>
          <p:cNvSpPr/>
          <p:nvPr/>
        </p:nvSpPr>
        <p:spPr>
          <a:xfrm>
            <a:off x="3275150" y="4806829"/>
            <a:ext cx="5892150" cy="817595"/>
          </a:xfrm>
          <a:prstGeom prst="ellipse">
            <a:avLst/>
          </a:prstGeom>
          <a:noFill/>
          <a:ln w="28575">
            <a:solidFill>
              <a:srgbClr val="B79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01077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220341152"/>
              </p:ext>
            </p:extLst>
          </p:nvPr>
        </p:nvGraphicFramePr>
        <p:xfrm>
          <a:off x="2045898" y="617172"/>
          <a:ext cx="8100203" cy="2885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図表 4"/>
          <p:cNvGraphicFramePr/>
          <p:nvPr>
            <p:extLst>
              <p:ext uri="{D42A27DB-BD31-4B8C-83A1-F6EECF244321}">
                <p14:modId xmlns:p14="http://schemas.microsoft.com/office/powerpoint/2010/main" val="3628169928"/>
              </p:ext>
            </p:extLst>
          </p:nvPr>
        </p:nvGraphicFramePr>
        <p:xfrm>
          <a:off x="2045897" y="3502327"/>
          <a:ext cx="5266427" cy="31658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図表 9"/>
          <p:cNvGraphicFramePr/>
          <p:nvPr>
            <p:extLst>
              <p:ext uri="{D42A27DB-BD31-4B8C-83A1-F6EECF244321}">
                <p14:modId xmlns:p14="http://schemas.microsoft.com/office/powerpoint/2010/main" val="174017323"/>
              </p:ext>
            </p:extLst>
          </p:nvPr>
        </p:nvGraphicFramePr>
        <p:xfrm>
          <a:off x="7502417" y="3597215"/>
          <a:ext cx="2953109" cy="307100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テキスト ボックス 5"/>
          <p:cNvSpPr txBox="1"/>
          <p:nvPr/>
        </p:nvSpPr>
        <p:spPr>
          <a:xfrm>
            <a:off x="1838552" y="247839"/>
            <a:ext cx="7112791" cy="369332"/>
          </a:xfrm>
          <a:prstGeom prst="rect">
            <a:avLst/>
          </a:prstGeom>
          <a:solidFill>
            <a:schemeClr val="bg1"/>
          </a:solidFill>
          <a:ln w="44450" cmpd="thickThin">
            <a:solidFill>
              <a:schemeClr val="accent1"/>
            </a:solidFill>
          </a:ln>
        </p:spPr>
        <p:txBody>
          <a:bodyPr wrap="square" rtlCol="0">
            <a:spAutoFit/>
          </a:bodyPr>
          <a:lstStyle/>
          <a:p>
            <a:r>
              <a:rPr lang="en-US" altLang="ja-JP" dirty="0"/>
              <a:t>【</a:t>
            </a:r>
            <a:r>
              <a:rPr lang="ja-JP" altLang="en-US" dirty="0"/>
              <a:t>まとめ</a:t>
            </a:r>
            <a:r>
              <a:rPr lang="en-US" altLang="ja-JP" dirty="0"/>
              <a:t>】SEO</a:t>
            </a:r>
            <a:r>
              <a:rPr lang="ja-JP" altLang="en-US" dirty="0"/>
              <a:t>対策に関係するルールや</a:t>
            </a:r>
            <a:r>
              <a:rPr lang="en-US" altLang="ja-JP" dirty="0"/>
              <a:t>WEB</a:t>
            </a:r>
            <a:r>
              <a:rPr lang="ja-JP" altLang="en-US" dirty="0"/>
              <a:t>ページ作成上の注意点</a:t>
            </a:r>
          </a:p>
        </p:txBody>
      </p:sp>
    </p:spTree>
    <p:extLst>
      <p:ext uri="{BB962C8B-B14F-4D97-AF65-F5344CB8AC3E}">
        <p14:creationId xmlns:p14="http://schemas.microsoft.com/office/powerpoint/2010/main" val="223090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67" y="4505370"/>
            <a:ext cx="4718649" cy="2281319"/>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078" y="1927011"/>
            <a:ext cx="3949994" cy="1999466"/>
          </a:xfrm>
          <a:prstGeom prst="rect">
            <a:avLst/>
          </a:prstGeom>
        </p:spPr>
      </p:pic>
      <p:sp>
        <p:nvSpPr>
          <p:cNvPr id="2" name="スライド番号プレースホルダー 1"/>
          <p:cNvSpPr>
            <a:spLocks noGrp="1"/>
          </p:cNvSpPr>
          <p:nvPr>
            <p:ph type="sldNum" sz="quarter" idx="12"/>
          </p:nvPr>
        </p:nvSpPr>
        <p:spPr/>
        <p:txBody>
          <a:bodyPr/>
          <a:lstStyle/>
          <a:p>
            <a:r>
              <a:rPr lang="ja-JP" altLang="en-US" dirty="0"/>
              <a:t>２</a:t>
            </a:r>
            <a:endParaRPr kumimoji="1" lang="ja-JP" altLang="en-US" dirty="0"/>
          </a:p>
        </p:txBody>
      </p:sp>
      <p:sp>
        <p:nvSpPr>
          <p:cNvPr id="5" name="テキスト ボックス 4"/>
          <p:cNvSpPr txBox="1"/>
          <p:nvPr/>
        </p:nvSpPr>
        <p:spPr>
          <a:xfrm>
            <a:off x="138022" y="284671"/>
            <a:ext cx="5727940" cy="369332"/>
          </a:xfrm>
          <a:prstGeom prst="rect">
            <a:avLst/>
          </a:prstGeom>
          <a:noFill/>
        </p:spPr>
        <p:txBody>
          <a:bodyPr wrap="square" rtlCol="0">
            <a:spAutoFit/>
          </a:bodyPr>
          <a:lstStyle/>
          <a:p>
            <a:r>
              <a:rPr kumimoji="1" lang="ja-JP" altLang="en-US" b="1" dirty="0" smtClean="0"/>
              <a:t>（２</a:t>
            </a:r>
            <a:r>
              <a:rPr lang="ja-JP" altLang="en-US" b="1" dirty="0" smtClean="0"/>
              <a:t>）ログイン・ログアウトの手順</a:t>
            </a:r>
            <a:endParaRPr kumimoji="1" lang="en-US" altLang="ja-JP" b="1" dirty="0" smtClean="0"/>
          </a:p>
        </p:txBody>
      </p:sp>
      <p:sp>
        <p:nvSpPr>
          <p:cNvPr id="6" name="テキスト ボックス 5"/>
          <p:cNvSpPr txBox="1"/>
          <p:nvPr/>
        </p:nvSpPr>
        <p:spPr>
          <a:xfrm>
            <a:off x="508958" y="759125"/>
            <a:ext cx="1656272" cy="369332"/>
          </a:xfrm>
          <a:prstGeom prst="rect">
            <a:avLst/>
          </a:prstGeom>
          <a:noFill/>
          <a:ln>
            <a:solidFill>
              <a:schemeClr val="tx1"/>
            </a:solidFill>
          </a:ln>
        </p:spPr>
        <p:txBody>
          <a:bodyPr wrap="square" rtlCol="0">
            <a:spAutoFit/>
          </a:bodyPr>
          <a:lstStyle/>
          <a:p>
            <a:r>
              <a:rPr kumimoji="1" lang="ja-JP" altLang="en-US" dirty="0" smtClean="0"/>
              <a:t>ログイン手順</a:t>
            </a:r>
            <a:endParaRPr kumimoji="1" lang="ja-JP" altLang="en-US" dirty="0"/>
          </a:p>
        </p:txBody>
      </p:sp>
      <p:sp>
        <p:nvSpPr>
          <p:cNvPr id="7" name="テキスト ボックス 6"/>
          <p:cNvSpPr txBox="1"/>
          <p:nvPr/>
        </p:nvSpPr>
        <p:spPr>
          <a:xfrm>
            <a:off x="508958" y="1194406"/>
            <a:ext cx="5236234" cy="646331"/>
          </a:xfrm>
          <a:prstGeom prst="rect">
            <a:avLst/>
          </a:prstGeom>
          <a:noFill/>
        </p:spPr>
        <p:txBody>
          <a:bodyPr wrap="square" rtlCol="0">
            <a:spAutoFit/>
          </a:bodyPr>
          <a:lstStyle/>
          <a:p>
            <a:r>
              <a:rPr kumimoji="1" lang="ja-JP" altLang="en-US" dirty="0" smtClean="0"/>
              <a:t>１．プラウザのアドレス欄に</a:t>
            </a:r>
            <a:r>
              <a:rPr kumimoji="1" lang="en-US" altLang="ja-JP" dirty="0" smtClean="0"/>
              <a:t>URL</a:t>
            </a:r>
            <a:r>
              <a:rPr kumimoji="1" lang="ja-JP" altLang="en-US" dirty="0" smtClean="0"/>
              <a:t>を入力します。</a:t>
            </a:r>
            <a:endParaRPr kumimoji="1" lang="en-US" altLang="ja-JP" dirty="0" smtClean="0"/>
          </a:p>
          <a:p>
            <a:r>
              <a:rPr lang="ja-JP" altLang="en-US" dirty="0"/>
              <a:t>　</a:t>
            </a:r>
            <a:endParaRPr kumimoji="1" lang="ja-JP" altLang="en-US" dirty="0"/>
          </a:p>
        </p:txBody>
      </p:sp>
      <p:sp>
        <p:nvSpPr>
          <p:cNvPr id="8" name="テキスト ボックス 7"/>
          <p:cNvSpPr txBox="1"/>
          <p:nvPr/>
        </p:nvSpPr>
        <p:spPr>
          <a:xfrm>
            <a:off x="2242868" y="759125"/>
            <a:ext cx="6271403" cy="369332"/>
          </a:xfrm>
          <a:prstGeom prst="rect">
            <a:avLst/>
          </a:prstGeom>
          <a:noFill/>
        </p:spPr>
        <p:txBody>
          <a:bodyPr wrap="square" rtlCol="0">
            <a:spAutoFit/>
          </a:bodyPr>
          <a:lstStyle/>
          <a:p>
            <a:r>
              <a:rPr kumimoji="1" lang="en-US" altLang="ja-JP" dirty="0" smtClean="0"/>
              <a:t>※ID</a:t>
            </a:r>
            <a:r>
              <a:rPr kumimoji="1" lang="ja-JP" altLang="en-US" dirty="0" smtClean="0"/>
              <a:t>とパスワードは年度当初にメールで配信済みです</a:t>
            </a:r>
            <a:endParaRPr kumimoji="1" lang="ja-JP" altLang="en-US" dirty="0"/>
          </a:p>
        </p:txBody>
      </p:sp>
      <p:sp>
        <p:nvSpPr>
          <p:cNvPr id="9" name="テキスト ボックス 19"/>
          <p:cNvSpPr txBox="1">
            <a:spLocks noChangeArrowheads="1"/>
          </p:cNvSpPr>
          <p:nvPr/>
        </p:nvSpPr>
        <p:spPr bwMode="auto">
          <a:xfrm>
            <a:off x="5745192" y="1181827"/>
            <a:ext cx="4220869" cy="290940"/>
          </a:xfrm>
          <a:prstGeom prst="rect">
            <a:avLst/>
          </a:prstGeom>
          <a:noFill/>
          <a:ln w="12700">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36000" tIns="36000" rIns="36000" bIns="36000" anchor="t" anchorCtr="0" upright="1">
            <a:noAutofit/>
          </a:bodyPr>
          <a:lstStyle/>
          <a:p>
            <a:pPr algn="just">
              <a:spcAft>
                <a:spcPts val="0"/>
              </a:spcAft>
              <a:tabLst>
                <a:tab pos="800100" algn="l"/>
              </a:tabLst>
            </a:pPr>
            <a:r>
              <a:rPr lang="en-US" kern="100" dirty="0">
                <a:effectLst/>
                <a:latin typeface="Arial" panose="020B0604020202020204" pitchFamily="34" charset="0"/>
                <a:ea typeface="ＭＳ ゴシック" panose="020B0609070205080204" pitchFamily="49" charset="-128"/>
                <a:cs typeface="Times New Roman" panose="02020603050405020304" pitchFamily="18" charset="0"/>
              </a:rPr>
              <a:t>https://cms.shouhiseikatu.metro.tokyo.jp</a:t>
            </a:r>
            <a:endParaRPr lang="ja-JP" kern="100" dirty="0">
              <a:effectLst/>
              <a:latin typeface="Arial" panose="020B0604020202020204" pitchFamily="34" charset="0"/>
              <a:ea typeface="ＭＳ ゴシック" panose="020B0609070205080204" pitchFamily="49" charset="-128"/>
              <a:cs typeface="Times New Roman" panose="02020603050405020304" pitchFamily="18" charset="0"/>
            </a:endParaRPr>
          </a:p>
          <a:p>
            <a:pPr algn="ctr">
              <a:spcAft>
                <a:spcPts val="0"/>
              </a:spcAft>
              <a:tabLst>
                <a:tab pos="800100" algn="l"/>
              </a:tabLst>
            </a:pPr>
            <a:r>
              <a:rPr lang="en-US"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kern="10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1" name="正方形/長方形 10"/>
          <p:cNvSpPr/>
          <p:nvPr/>
        </p:nvSpPr>
        <p:spPr>
          <a:xfrm>
            <a:off x="812322" y="1590214"/>
            <a:ext cx="8305800" cy="307777"/>
          </a:xfrm>
          <a:prstGeom prst="rect">
            <a:avLst/>
          </a:prstGeom>
        </p:spPr>
        <p:txBody>
          <a:bodyPr wrap="square">
            <a:spAutoFit/>
          </a:bodyPr>
          <a:lstStyle/>
          <a:p>
            <a:r>
              <a:rPr lang="en-US" altLang="ja-JP" sz="1400" dirty="0"/>
              <a:t>BASIC </a:t>
            </a:r>
            <a:r>
              <a:rPr lang="ja-JP" altLang="en-US" sz="1400" dirty="0"/>
              <a:t>認証（共通）画面が表示されるので</a:t>
            </a:r>
            <a:r>
              <a:rPr lang="ja-JP" altLang="en-US" sz="1400" dirty="0" smtClean="0"/>
              <a:t>、ユーザー</a:t>
            </a:r>
            <a:r>
              <a:rPr lang="ja-JP" altLang="en-US" sz="1400" dirty="0"/>
              <a:t>名</a:t>
            </a:r>
            <a:r>
              <a:rPr lang="ja-JP" altLang="en-US" sz="1400" dirty="0" smtClean="0"/>
              <a:t>・</a:t>
            </a:r>
            <a:r>
              <a:rPr lang="ja-JP" altLang="en-US" sz="1400" dirty="0"/>
              <a:t>パスワードを入力します。</a:t>
            </a:r>
          </a:p>
        </p:txBody>
      </p:sp>
      <p:pic>
        <p:nvPicPr>
          <p:cNvPr id="12" name="図 11"/>
          <p:cNvPicPr>
            <a:picLocks noChangeAspect="1"/>
          </p:cNvPicPr>
          <p:nvPr/>
        </p:nvPicPr>
        <p:blipFill>
          <a:blip r:embed="rId5"/>
          <a:stretch>
            <a:fillRect/>
          </a:stretch>
        </p:blipFill>
        <p:spPr>
          <a:xfrm>
            <a:off x="3392149" y="2345808"/>
            <a:ext cx="5926536" cy="1342904"/>
          </a:xfrm>
          <a:prstGeom prst="rect">
            <a:avLst/>
          </a:prstGeom>
        </p:spPr>
      </p:pic>
      <p:sp>
        <p:nvSpPr>
          <p:cNvPr id="13" name="テキスト ボックス 12"/>
          <p:cNvSpPr txBox="1"/>
          <p:nvPr/>
        </p:nvSpPr>
        <p:spPr>
          <a:xfrm>
            <a:off x="508958" y="4070005"/>
            <a:ext cx="10472468" cy="369332"/>
          </a:xfrm>
          <a:prstGeom prst="rect">
            <a:avLst/>
          </a:prstGeom>
          <a:noFill/>
        </p:spPr>
        <p:txBody>
          <a:bodyPr wrap="square" rtlCol="0">
            <a:spAutoFit/>
          </a:bodyPr>
          <a:lstStyle/>
          <a:p>
            <a:r>
              <a:rPr kumimoji="1" lang="ja-JP" altLang="en-US" dirty="0" smtClean="0"/>
              <a:t>２．</a:t>
            </a:r>
            <a:r>
              <a:rPr kumimoji="1" lang="en-US" altLang="ja-JP" dirty="0" smtClean="0"/>
              <a:t>【</a:t>
            </a:r>
            <a:r>
              <a:rPr kumimoji="1" lang="ja-JP" altLang="en-US" dirty="0" smtClean="0"/>
              <a:t>ログイン</a:t>
            </a:r>
            <a:r>
              <a:rPr kumimoji="1" lang="en-US" altLang="ja-JP" dirty="0" smtClean="0"/>
              <a:t>】</a:t>
            </a:r>
            <a:r>
              <a:rPr kumimoji="1" lang="ja-JP" altLang="en-US" dirty="0" smtClean="0"/>
              <a:t>画面が表示されるので「ログイン</a:t>
            </a:r>
            <a:r>
              <a:rPr kumimoji="1" lang="en-US" altLang="ja-JP" dirty="0" smtClean="0"/>
              <a:t>ID</a:t>
            </a:r>
            <a:r>
              <a:rPr kumimoji="1" lang="ja-JP" altLang="en-US" dirty="0" smtClean="0"/>
              <a:t>」「パスワード」を半角英数字で入力します。</a:t>
            </a:r>
            <a:endParaRPr kumimoji="1" lang="ja-JP" altLang="en-US" dirty="0"/>
          </a:p>
        </p:txBody>
      </p:sp>
      <p:pic>
        <p:nvPicPr>
          <p:cNvPr id="15" name="図 14"/>
          <p:cNvPicPr>
            <a:picLocks noChangeAspect="1"/>
          </p:cNvPicPr>
          <p:nvPr/>
        </p:nvPicPr>
        <p:blipFill rotWithShape="1">
          <a:blip r:embed="rId6"/>
          <a:srcRect l="18202"/>
          <a:stretch/>
        </p:blipFill>
        <p:spPr>
          <a:xfrm>
            <a:off x="3820545" y="4515241"/>
            <a:ext cx="5003519" cy="1900972"/>
          </a:xfrm>
          <a:prstGeom prst="rect">
            <a:avLst/>
          </a:prstGeom>
        </p:spPr>
      </p:pic>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8712" y="4034833"/>
            <a:ext cx="1905000" cy="2857500"/>
          </a:xfrm>
          <a:prstGeom prst="rect">
            <a:avLst/>
          </a:prstGeom>
        </p:spPr>
      </p:pic>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8685" y="4553374"/>
            <a:ext cx="1483281" cy="2224922"/>
          </a:xfrm>
          <a:prstGeom prst="rect">
            <a:avLst/>
          </a:prstGeom>
        </p:spPr>
      </p:pic>
      <p:sp>
        <p:nvSpPr>
          <p:cNvPr id="20" name="正方形/長方形 19"/>
          <p:cNvSpPr/>
          <p:nvPr/>
        </p:nvSpPr>
        <p:spPr>
          <a:xfrm>
            <a:off x="5644896" y="2478317"/>
            <a:ext cx="3473226" cy="954107"/>
          </a:xfrm>
          <a:prstGeom prst="rect">
            <a:avLst/>
          </a:prstGeom>
          <a:solidFill>
            <a:schemeClr val="bg1"/>
          </a:solidFill>
        </p:spPr>
        <p:txBody>
          <a:bodyPr wrap="square">
            <a:spAutoFit/>
          </a:bodyPr>
          <a:lstStyle/>
          <a:p>
            <a:r>
              <a:rPr lang="en-US" altLang="ja-JP" sz="1400" b="1" dirty="0" smtClean="0"/>
              <a:t>【</a:t>
            </a:r>
            <a:r>
              <a:rPr lang="ja-JP" altLang="en-US" sz="1400" b="1" dirty="0" smtClean="0"/>
              <a:t>ユーザー名・パスワード</a:t>
            </a:r>
            <a:r>
              <a:rPr lang="en-US" altLang="ja-JP" sz="1400" b="1" dirty="0" smtClean="0"/>
              <a:t>】</a:t>
            </a:r>
          </a:p>
          <a:p>
            <a:r>
              <a:rPr lang="ja-JP" altLang="en-US" sz="1400" b="1" dirty="0" smtClean="0"/>
              <a:t>テキストボックスに、「ユーザー名」と「パスワード」を入力します。</a:t>
            </a:r>
            <a:endParaRPr lang="en-US" altLang="ja-JP" sz="1400" b="1" dirty="0" smtClean="0"/>
          </a:p>
          <a:p>
            <a:r>
              <a:rPr lang="en-US" altLang="ja-JP" sz="1400" b="1" dirty="0" smtClean="0">
                <a:solidFill>
                  <a:srgbClr val="FF0000"/>
                </a:solidFill>
              </a:rPr>
              <a:t>※</a:t>
            </a:r>
            <a:r>
              <a:rPr lang="ja-JP" altLang="en-US" sz="1400" b="1" dirty="0" smtClean="0">
                <a:solidFill>
                  <a:srgbClr val="FF0000"/>
                </a:solidFill>
              </a:rPr>
              <a:t>半角英数字で入力します</a:t>
            </a:r>
            <a:r>
              <a:rPr lang="ja-JP" altLang="en-US" sz="1400" b="1" dirty="0" smtClean="0"/>
              <a:t>。</a:t>
            </a:r>
            <a:endParaRPr lang="ja-JP" altLang="en-US" sz="1400" b="1" dirty="0"/>
          </a:p>
        </p:txBody>
      </p:sp>
    </p:spTree>
    <p:extLst>
      <p:ext uri="{BB962C8B-B14F-4D97-AF65-F5344CB8AC3E}">
        <p14:creationId xmlns:p14="http://schemas.microsoft.com/office/powerpoint/2010/main" val="1030945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b="23608"/>
          <a:stretch/>
        </p:blipFill>
        <p:spPr>
          <a:xfrm>
            <a:off x="258793" y="1094417"/>
            <a:ext cx="10058400" cy="1760871"/>
          </a:xfrm>
          <a:prstGeom prst="rect">
            <a:avLst/>
          </a:prstGeom>
        </p:spPr>
      </p:pic>
      <p:sp>
        <p:nvSpPr>
          <p:cNvPr id="2" name="スライド番号プレースホルダー 1"/>
          <p:cNvSpPr>
            <a:spLocks noGrp="1"/>
          </p:cNvSpPr>
          <p:nvPr>
            <p:ph type="sldNum" sz="quarter" idx="12"/>
          </p:nvPr>
        </p:nvSpPr>
        <p:spPr/>
        <p:txBody>
          <a:bodyPr/>
          <a:lstStyle/>
          <a:p>
            <a:r>
              <a:rPr lang="ja-JP" altLang="en-US" dirty="0"/>
              <a:t>３</a:t>
            </a:r>
            <a:endParaRPr kumimoji="1" lang="ja-JP" altLang="en-US" dirty="0"/>
          </a:p>
        </p:txBody>
      </p:sp>
      <p:sp>
        <p:nvSpPr>
          <p:cNvPr id="3" name="テキスト ボックス 2"/>
          <p:cNvSpPr txBox="1"/>
          <p:nvPr/>
        </p:nvSpPr>
        <p:spPr>
          <a:xfrm>
            <a:off x="327804" y="258792"/>
            <a:ext cx="1984076" cy="369332"/>
          </a:xfrm>
          <a:prstGeom prst="rect">
            <a:avLst/>
          </a:prstGeom>
          <a:noFill/>
          <a:ln>
            <a:solidFill>
              <a:schemeClr val="tx1"/>
            </a:solidFill>
          </a:ln>
        </p:spPr>
        <p:txBody>
          <a:bodyPr wrap="square" rtlCol="0">
            <a:spAutoFit/>
          </a:bodyPr>
          <a:lstStyle/>
          <a:p>
            <a:r>
              <a:rPr kumimoji="1" lang="ja-JP" altLang="en-US" dirty="0" smtClean="0"/>
              <a:t>ログアウト手順</a:t>
            </a:r>
            <a:endParaRPr kumimoji="1" lang="ja-JP" altLang="en-US" dirty="0"/>
          </a:p>
        </p:txBody>
      </p:sp>
      <p:sp>
        <p:nvSpPr>
          <p:cNvPr id="5" name="正方形/長方形 4"/>
          <p:cNvSpPr/>
          <p:nvPr/>
        </p:nvSpPr>
        <p:spPr>
          <a:xfrm>
            <a:off x="327804" y="737558"/>
            <a:ext cx="3815468" cy="307777"/>
          </a:xfrm>
          <a:prstGeom prst="rect">
            <a:avLst/>
          </a:prstGeom>
        </p:spPr>
        <p:txBody>
          <a:bodyPr wrap="none">
            <a:spAutoFit/>
          </a:bodyPr>
          <a:lstStyle/>
          <a:p>
            <a:r>
              <a:rPr lang="ja-JP" altLang="en-US" sz="1400" dirty="0"/>
              <a:t>ログアウトするには</a:t>
            </a:r>
            <a:r>
              <a:rPr lang="en-US" altLang="ja-JP" sz="1400" dirty="0"/>
              <a:t>CMS</a:t>
            </a:r>
            <a:r>
              <a:rPr lang="ja-JP" altLang="en-US" sz="1400" dirty="0"/>
              <a:t>編集画面メニューの</a:t>
            </a:r>
          </a:p>
        </p:txBody>
      </p:sp>
      <p:pic>
        <p:nvPicPr>
          <p:cNvPr id="6" name="図 5"/>
          <p:cNvPicPr>
            <a:picLocks noChangeAspect="1"/>
          </p:cNvPicPr>
          <p:nvPr/>
        </p:nvPicPr>
        <p:blipFill>
          <a:blip r:embed="rId4"/>
          <a:stretch>
            <a:fillRect/>
          </a:stretch>
        </p:blipFill>
        <p:spPr>
          <a:xfrm>
            <a:off x="4076095" y="760783"/>
            <a:ext cx="1193011" cy="261326"/>
          </a:xfrm>
          <a:prstGeom prst="rect">
            <a:avLst/>
          </a:prstGeom>
        </p:spPr>
      </p:pic>
      <p:sp>
        <p:nvSpPr>
          <p:cNvPr id="7" name="正方形/長方形 6"/>
          <p:cNvSpPr/>
          <p:nvPr/>
        </p:nvSpPr>
        <p:spPr>
          <a:xfrm>
            <a:off x="5269106" y="737557"/>
            <a:ext cx="1620957" cy="307777"/>
          </a:xfrm>
          <a:prstGeom prst="rect">
            <a:avLst/>
          </a:prstGeom>
        </p:spPr>
        <p:txBody>
          <a:bodyPr wrap="none">
            <a:spAutoFit/>
          </a:bodyPr>
          <a:lstStyle/>
          <a:p>
            <a:r>
              <a:rPr lang="ja-JP" altLang="en-US" sz="1400" dirty="0" smtClean="0"/>
              <a:t>をクリックします</a:t>
            </a:r>
            <a:endParaRPr lang="ja-JP" altLang="en-US" sz="1400" dirty="0"/>
          </a:p>
        </p:txBody>
      </p:sp>
      <p:sp>
        <p:nvSpPr>
          <p:cNvPr id="8" name="楕円 7"/>
          <p:cNvSpPr/>
          <p:nvPr/>
        </p:nvSpPr>
        <p:spPr>
          <a:xfrm>
            <a:off x="10092906" y="1077063"/>
            <a:ext cx="224287" cy="2259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5"/>
          <a:stretch>
            <a:fillRect/>
          </a:stretch>
        </p:blipFill>
        <p:spPr>
          <a:xfrm>
            <a:off x="9237055" y="2155358"/>
            <a:ext cx="855851" cy="322003"/>
          </a:xfrm>
          <a:prstGeom prst="rect">
            <a:avLst/>
          </a:prstGeom>
        </p:spPr>
      </p:pic>
      <p:sp>
        <p:nvSpPr>
          <p:cNvPr id="11" name="角丸四角形吹き出し 10"/>
          <p:cNvSpPr/>
          <p:nvPr/>
        </p:nvSpPr>
        <p:spPr>
          <a:xfrm>
            <a:off x="2521160" y="2597615"/>
            <a:ext cx="5085705" cy="968646"/>
          </a:xfrm>
          <a:prstGeom prst="wedgeRoundRectCallout">
            <a:avLst>
              <a:gd name="adj1" fmla="val 97516"/>
              <a:gd name="adj2" fmla="val -191269"/>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64291" y="2690155"/>
            <a:ext cx="5055080" cy="923330"/>
          </a:xfrm>
          <a:prstGeom prst="rect">
            <a:avLst/>
          </a:prstGeom>
        </p:spPr>
        <p:txBody>
          <a:bodyPr wrap="square">
            <a:spAutoFit/>
          </a:bodyPr>
          <a:lstStyle/>
          <a:p>
            <a:r>
              <a:rPr lang="ja-JP" altLang="en-US" b="1" u="sng" dirty="0"/>
              <a:t>ブラウザの閉じる</a:t>
            </a:r>
            <a:r>
              <a:rPr lang="ja-JP" altLang="en-US" b="1" u="sng" dirty="0" smtClean="0"/>
              <a:t>ボタンは</a:t>
            </a:r>
            <a:r>
              <a:rPr lang="ja-JP" altLang="en-US" b="1" u="sng" dirty="0"/>
              <a:t>使わない</a:t>
            </a:r>
            <a:r>
              <a:rPr lang="ja-JP" altLang="en-US" b="1" dirty="0"/>
              <a:t>。</a:t>
            </a:r>
          </a:p>
          <a:p>
            <a:r>
              <a:rPr lang="ja-JP" altLang="en-US" b="1" dirty="0" smtClean="0"/>
              <a:t>ページ</a:t>
            </a:r>
            <a:r>
              <a:rPr lang="ja-JP" altLang="en-US" b="1" dirty="0"/>
              <a:t>にロックがかかり、他の人が編集できなくなります。</a:t>
            </a:r>
          </a:p>
        </p:txBody>
      </p:sp>
      <p:sp>
        <p:nvSpPr>
          <p:cNvPr id="13" name="テキスト ボックス 12"/>
          <p:cNvSpPr txBox="1"/>
          <p:nvPr/>
        </p:nvSpPr>
        <p:spPr>
          <a:xfrm>
            <a:off x="91973" y="3611575"/>
            <a:ext cx="4580627" cy="369332"/>
          </a:xfrm>
          <a:prstGeom prst="rect">
            <a:avLst/>
          </a:prstGeom>
          <a:noFill/>
        </p:spPr>
        <p:txBody>
          <a:bodyPr wrap="square" rtlCol="0">
            <a:spAutoFit/>
          </a:bodyPr>
          <a:lstStyle/>
          <a:p>
            <a:r>
              <a:rPr kumimoji="1" lang="ja-JP" altLang="en-US" b="1" dirty="0" smtClean="0"/>
              <a:t>（３</a:t>
            </a:r>
            <a:r>
              <a:rPr lang="ja-JP" altLang="en-US" b="1" dirty="0" smtClean="0"/>
              <a:t>）依頼内容の書き方について</a:t>
            </a:r>
            <a:endParaRPr kumimoji="1" lang="ja-JP" altLang="en-US" b="1" dirty="0"/>
          </a:p>
        </p:txBody>
      </p:sp>
      <p:sp>
        <p:nvSpPr>
          <p:cNvPr id="14" name="テキスト ボックス 13"/>
          <p:cNvSpPr txBox="1"/>
          <p:nvPr/>
        </p:nvSpPr>
        <p:spPr>
          <a:xfrm>
            <a:off x="992037" y="4752713"/>
            <a:ext cx="5210354" cy="1200329"/>
          </a:xfrm>
          <a:prstGeom prst="rect">
            <a:avLst/>
          </a:prstGeom>
          <a:noFill/>
          <a:ln>
            <a:solidFill>
              <a:schemeClr val="tx1"/>
            </a:solidFill>
            <a:prstDash val="dash"/>
          </a:ln>
        </p:spPr>
        <p:txBody>
          <a:bodyPr wrap="square" rtlCol="0">
            <a:spAutoFit/>
          </a:bodyPr>
          <a:lstStyle/>
          <a:p>
            <a:r>
              <a:rPr kumimoji="1" lang="ja-JP" altLang="en-US" dirty="0" smtClean="0"/>
              <a:t>＊依頼内容に必ず説明を入れてください。</a:t>
            </a:r>
            <a:endParaRPr kumimoji="1" lang="en-US" altLang="ja-JP" dirty="0" smtClean="0"/>
          </a:p>
          <a:p>
            <a:r>
              <a:rPr lang="ja-JP" altLang="en-US" dirty="0"/>
              <a:t>　</a:t>
            </a:r>
            <a:r>
              <a:rPr lang="ja-JP" altLang="en-US" dirty="0" smtClean="0"/>
              <a:t>例：</a:t>
            </a:r>
            <a:r>
              <a:rPr kumimoji="1" lang="ja-JP" altLang="en-US" dirty="0" smtClean="0"/>
              <a:t>●月●日プレス予定等</a:t>
            </a:r>
            <a:endParaRPr kumimoji="1" lang="en-US" altLang="ja-JP" dirty="0" smtClean="0"/>
          </a:p>
          <a:p>
            <a:r>
              <a:rPr lang="ja-JP" altLang="en-US" dirty="0" smtClean="0"/>
              <a:t>＊修正した場合は必ず修正点を記載</a:t>
            </a:r>
            <a:endParaRPr lang="en-US" altLang="ja-JP" dirty="0" smtClean="0"/>
          </a:p>
          <a:p>
            <a:r>
              <a:rPr kumimoji="1" lang="ja-JP" altLang="en-US" dirty="0"/>
              <a:t>　</a:t>
            </a:r>
            <a:r>
              <a:rPr lang="ja-JP" altLang="en-US" dirty="0" smtClean="0"/>
              <a:t>礼：議事録の差し替え等</a:t>
            </a:r>
            <a:endParaRPr lang="en-US" altLang="ja-JP" dirty="0" smtClean="0"/>
          </a:p>
        </p:txBody>
      </p:sp>
      <p:sp>
        <p:nvSpPr>
          <p:cNvPr id="15" name="テキスト ボックス 14"/>
          <p:cNvSpPr txBox="1"/>
          <p:nvPr/>
        </p:nvSpPr>
        <p:spPr>
          <a:xfrm>
            <a:off x="759124" y="3980907"/>
            <a:ext cx="9799608" cy="646331"/>
          </a:xfrm>
          <a:prstGeom prst="rect">
            <a:avLst/>
          </a:prstGeom>
          <a:noFill/>
        </p:spPr>
        <p:txBody>
          <a:bodyPr wrap="square" rtlCol="0">
            <a:spAutoFit/>
          </a:bodyPr>
          <a:lstStyle/>
          <a:p>
            <a:r>
              <a:rPr kumimoji="1" lang="en-US" altLang="ja-JP" dirty="0" smtClean="0"/>
              <a:t>※</a:t>
            </a:r>
            <a:r>
              <a:rPr lang="ja-JP" altLang="en-US" dirty="0" smtClean="0"/>
              <a:t>所管部署以外の承認者がページの内容を正確に把握</a:t>
            </a:r>
            <a:endParaRPr lang="en-US" altLang="ja-JP" dirty="0" smtClean="0"/>
          </a:p>
          <a:p>
            <a:r>
              <a:rPr lang="ja-JP" altLang="en-US" dirty="0" smtClean="0"/>
              <a:t>するため、ご協力お願いします。</a:t>
            </a:r>
            <a:endParaRPr kumimoji="1" lang="ja-JP" altLang="en-US" dirty="0"/>
          </a:p>
        </p:txBody>
      </p:sp>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5856" y="3804249"/>
            <a:ext cx="3825254" cy="2888282"/>
          </a:xfrm>
          <a:prstGeom prst="rect">
            <a:avLst/>
          </a:prstGeom>
        </p:spPr>
      </p:pic>
      <p:sp>
        <p:nvSpPr>
          <p:cNvPr id="18" name="テキスト ボックス 17"/>
          <p:cNvSpPr txBox="1"/>
          <p:nvPr/>
        </p:nvSpPr>
        <p:spPr>
          <a:xfrm>
            <a:off x="6900127" y="3566260"/>
            <a:ext cx="2941608" cy="307777"/>
          </a:xfrm>
          <a:prstGeom prst="rect">
            <a:avLst/>
          </a:prstGeom>
          <a:noFill/>
        </p:spPr>
        <p:txBody>
          <a:bodyPr wrap="square" rtlCol="0">
            <a:spAutoFit/>
          </a:bodyPr>
          <a:lstStyle/>
          <a:p>
            <a:r>
              <a:rPr kumimoji="1" lang="en-US" altLang="ja-JP" sz="1400" dirty="0" smtClean="0"/>
              <a:t>&lt;</a:t>
            </a:r>
            <a:r>
              <a:rPr kumimoji="1" lang="ja-JP" altLang="en-US" sz="1400" dirty="0" smtClean="0"/>
              <a:t>参考</a:t>
            </a:r>
            <a:r>
              <a:rPr kumimoji="1" lang="en-US" altLang="ja-JP" sz="1400" dirty="0" smtClean="0"/>
              <a:t>&gt;</a:t>
            </a:r>
            <a:r>
              <a:rPr kumimoji="1" lang="ja-JP" altLang="en-US" sz="1400" dirty="0" smtClean="0"/>
              <a:t>「依頼内容」欄</a:t>
            </a:r>
            <a:endParaRPr kumimoji="1" lang="ja-JP" altLang="en-US" sz="1400" dirty="0"/>
          </a:p>
        </p:txBody>
      </p:sp>
      <p:pic>
        <p:nvPicPr>
          <p:cNvPr id="19" name="図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5049" y="888208"/>
            <a:ext cx="1689675" cy="2534512"/>
          </a:xfrm>
          <a:prstGeom prst="rect">
            <a:avLst/>
          </a:prstGeom>
        </p:spPr>
      </p:pic>
      <p:pic>
        <p:nvPicPr>
          <p:cNvPr id="21" name="図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5146" y="4335790"/>
            <a:ext cx="1681473" cy="2522210"/>
          </a:xfrm>
          <a:prstGeom prst="rect">
            <a:avLst/>
          </a:prstGeom>
        </p:spPr>
      </p:pic>
    </p:spTree>
    <p:extLst>
      <p:ext uri="{BB962C8B-B14F-4D97-AF65-F5344CB8AC3E}">
        <p14:creationId xmlns:p14="http://schemas.microsoft.com/office/powerpoint/2010/main" val="2526693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ja-JP" altLang="en-US" dirty="0"/>
              <a:t>４</a:t>
            </a:r>
            <a:endParaRPr kumimoji="1" lang="ja-JP" altLang="en-US" dirty="0"/>
          </a:p>
        </p:txBody>
      </p:sp>
      <p:sp>
        <p:nvSpPr>
          <p:cNvPr id="3" name="テキスト ボックス 2"/>
          <p:cNvSpPr txBox="1"/>
          <p:nvPr/>
        </p:nvSpPr>
        <p:spPr>
          <a:xfrm>
            <a:off x="250165" y="258793"/>
            <a:ext cx="5840083" cy="461665"/>
          </a:xfrm>
          <a:prstGeom prst="rect">
            <a:avLst/>
          </a:prstGeom>
          <a:noFill/>
          <a:ln>
            <a:noFill/>
          </a:ln>
        </p:spPr>
        <p:txBody>
          <a:bodyPr wrap="square" rtlCol="0">
            <a:spAutoFit/>
          </a:bodyPr>
          <a:lstStyle/>
          <a:p>
            <a:r>
              <a:rPr kumimoji="1" lang="en-US" altLang="ja-JP" sz="2400" b="1" dirty="0" smtClean="0">
                <a:effectLst>
                  <a:outerShdw blurRad="38100" dist="38100" dir="2700000" algn="tl">
                    <a:srgbClr val="000000">
                      <a:alpha val="43137"/>
                    </a:srgbClr>
                  </a:outerShdw>
                </a:effectLst>
              </a:rPr>
              <a:t>SNS</a:t>
            </a:r>
            <a:r>
              <a:rPr kumimoji="1" lang="ja-JP" altLang="en-US" sz="2400" b="1" dirty="0" smtClean="0">
                <a:effectLst>
                  <a:outerShdw blurRad="38100" dist="38100" dir="2700000" algn="tl">
                    <a:srgbClr val="000000">
                      <a:alpha val="43137"/>
                    </a:srgbClr>
                  </a:outerShdw>
                </a:effectLst>
              </a:rPr>
              <a:t>（</a:t>
            </a:r>
            <a:r>
              <a:rPr kumimoji="1" lang="en-US" altLang="ja-JP" sz="2400" b="1" dirty="0" smtClean="0">
                <a:effectLst>
                  <a:outerShdw blurRad="38100" dist="38100" dir="2700000" algn="tl">
                    <a:srgbClr val="000000">
                      <a:alpha val="43137"/>
                    </a:srgbClr>
                  </a:outerShdw>
                </a:effectLst>
              </a:rPr>
              <a:t>twitter</a:t>
            </a:r>
            <a:r>
              <a:rPr kumimoji="1" lang="ja-JP" altLang="en-US" sz="2400" b="1" dirty="0" smtClean="0">
                <a:effectLst>
                  <a:outerShdw blurRad="38100" dist="38100" dir="2700000" algn="tl">
                    <a:srgbClr val="000000">
                      <a:alpha val="43137"/>
                    </a:srgbClr>
                  </a:outerShdw>
                </a:effectLst>
              </a:rPr>
              <a:t>・</a:t>
            </a:r>
            <a:r>
              <a:rPr kumimoji="1" lang="en-US" altLang="ja-JP" sz="2400" b="1" dirty="0" err="1" smtClean="0">
                <a:effectLst>
                  <a:outerShdw blurRad="38100" dist="38100" dir="2700000" algn="tl">
                    <a:srgbClr val="000000">
                      <a:alpha val="43137"/>
                    </a:srgbClr>
                  </a:outerShdw>
                </a:effectLst>
              </a:rPr>
              <a:t>facebook</a:t>
            </a:r>
            <a:r>
              <a:rPr kumimoji="1" lang="ja-JP" altLang="en-US" sz="2400" b="1" dirty="0" smtClean="0">
                <a:effectLst>
                  <a:outerShdw blurRad="38100" dist="38100" dir="2700000" algn="tl">
                    <a:srgbClr val="000000">
                      <a:alpha val="43137"/>
                    </a:srgbClr>
                  </a:outerShdw>
                </a:effectLst>
              </a:rPr>
              <a:t>）ついて</a:t>
            </a:r>
            <a:endParaRPr kumimoji="1" lang="ja-JP" altLang="en-US" sz="2400" b="1" dirty="0">
              <a:effectLst>
                <a:outerShdw blurRad="38100" dist="38100" dir="2700000" algn="tl">
                  <a:srgbClr val="000000">
                    <a:alpha val="43137"/>
                  </a:srgbClr>
                </a:outerShdw>
              </a:effectLst>
            </a:endParaRPr>
          </a:p>
        </p:txBody>
      </p:sp>
      <p:sp>
        <p:nvSpPr>
          <p:cNvPr id="5" name="テキスト ボックス 4"/>
          <p:cNvSpPr txBox="1"/>
          <p:nvPr/>
        </p:nvSpPr>
        <p:spPr>
          <a:xfrm>
            <a:off x="345058" y="793630"/>
            <a:ext cx="957532" cy="369332"/>
          </a:xfrm>
          <a:prstGeom prst="rect">
            <a:avLst/>
          </a:prstGeom>
          <a:noFill/>
          <a:ln>
            <a:solidFill>
              <a:schemeClr val="tx1"/>
            </a:solidFill>
          </a:ln>
        </p:spPr>
        <p:txBody>
          <a:bodyPr wrap="square" rtlCol="0">
            <a:spAutoFit/>
          </a:bodyPr>
          <a:lstStyle/>
          <a:p>
            <a:r>
              <a:rPr kumimoji="1" lang="en-US" altLang="ja-JP" dirty="0" smtClean="0"/>
              <a:t>twitter</a:t>
            </a:r>
            <a:endParaRPr kumimoji="1" lang="ja-JP" altLang="en-US" dirty="0"/>
          </a:p>
        </p:txBody>
      </p:sp>
      <p:sp>
        <p:nvSpPr>
          <p:cNvPr id="7" name="テキスト ボックス 6"/>
          <p:cNvSpPr txBox="1"/>
          <p:nvPr/>
        </p:nvSpPr>
        <p:spPr>
          <a:xfrm>
            <a:off x="414069" y="1236134"/>
            <a:ext cx="11473129" cy="2585323"/>
          </a:xfrm>
          <a:prstGeom prst="rect">
            <a:avLst/>
          </a:prstGeom>
          <a:noFill/>
          <a:ln>
            <a:solidFill>
              <a:schemeClr val="tx1"/>
            </a:solidFill>
            <a:prstDash val="lgDash"/>
          </a:ln>
        </p:spPr>
        <p:txBody>
          <a:bodyPr wrap="square" rtlCol="0">
            <a:spAutoFit/>
          </a:bodyPr>
          <a:lstStyle/>
          <a:p>
            <a:r>
              <a:rPr kumimoji="1" lang="ja-JP" altLang="en-US" dirty="0" smtClean="0"/>
              <a:t>＊以下のページについては、原則ツイート掲載をお願いします。</a:t>
            </a:r>
            <a:endParaRPr kumimoji="1" lang="en-US" altLang="ja-JP" dirty="0" smtClean="0"/>
          </a:p>
          <a:p>
            <a:r>
              <a:rPr lang="ja-JP" altLang="en-US" dirty="0"/>
              <a:t>　</a:t>
            </a:r>
            <a:r>
              <a:rPr lang="ja-JP" altLang="en-US" dirty="0" smtClean="0"/>
              <a:t>プレス発表、講座の募集案内、新規記事（注意喚起情報、危害・危険情報）等</a:t>
            </a:r>
            <a:endParaRPr lang="en-US" altLang="ja-JP" dirty="0" smtClean="0"/>
          </a:p>
          <a:p>
            <a:r>
              <a:rPr lang="ja-JP" altLang="en-US" dirty="0"/>
              <a:t>　</a:t>
            </a:r>
            <a:r>
              <a:rPr lang="en-US" altLang="ja-JP" dirty="0" smtClean="0"/>
              <a:t>※</a:t>
            </a:r>
            <a:r>
              <a:rPr lang="ja-JP" altLang="en-US" dirty="0" smtClean="0"/>
              <a:t>所管部署で不要と判断した場合は、ツイートなしで構いませんが、</a:t>
            </a:r>
            <a:r>
              <a:rPr kumimoji="1" lang="ja-JP" altLang="en-US" dirty="0" smtClean="0"/>
              <a:t>承認依頼の際に「依頼内容」にその旨を記載してください。</a:t>
            </a:r>
            <a:endParaRPr kumimoji="1" lang="en-US" altLang="ja-JP" dirty="0" smtClean="0"/>
          </a:p>
          <a:p>
            <a:r>
              <a:rPr lang="ja-JP" altLang="en-US" dirty="0" smtClean="0"/>
              <a:t>＊ツイート文の承認依頼は、出来る限り該当ページの更新と同時に行ってください。（</a:t>
            </a:r>
            <a:r>
              <a:rPr lang="en-US" altLang="ja-JP" dirty="0" smtClean="0"/>
              <a:t>CMS</a:t>
            </a:r>
            <a:r>
              <a:rPr lang="ja-JP" altLang="en-US" dirty="0" smtClean="0"/>
              <a:t>上では複数ページまとめて、承認依頼を行うことも可能です。）</a:t>
            </a:r>
            <a:endParaRPr lang="en-US" altLang="ja-JP" dirty="0" smtClean="0"/>
          </a:p>
          <a:p>
            <a:r>
              <a:rPr lang="ja-JP" altLang="en-US" dirty="0" smtClean="0"/>
              <a:t>＊ツイート依頼が遅れる場合には、「依頼内容」欄にその旨を記載</a:t>
            </a:r>
            <a:endParaRPr lang="en-US" altLang="ja-JP" dirty="0" smtClean="0"/>
          </a:p>
          <a:p>
            <a:r>
              <a:rPr lang="ja-JP" altLang="en-US" dirty="0">
                <a:solidFill>
                  <a:srgbClr val="FF0000"/>
                </a:solidFill>
              </a:rPr>
              <a:t>＊どのアカウントでツイートするか、「依頼内容」欄に記載してください。（複数アカウント可能です）</a:t>
            </a:r>
            <a:endParaRPr lang="en-US" altLang="ja-JP" dirty="0">
              <a:solidFill>
                <a:srgbClr val="FF0000"/>
              </a:solidFill>
            </a:endParaRPr>
          </a:p>
          <a:p>
            <a:r>
              <a:rPr lang="ja-JP" altLang="en-US" dirty="0"/>
              <a:t>＊リツイートや引用リツイートを希望する場合は、メールで該当ツイートをご連絡ください</a:t>
            </a:r>
            <a:r>
              <a:rPr lang="ja-JP" altLang="en-US" dirty="0" smtClean="0"/>
              <a:t>。</a:t>
            </a:r>
            <a:endParaRPr lang="en-US" altLang="ja-JP" dirty="0"/>
          </a:p>
        </p:txBody>
      </p:sp>
      <p:sp>
        <p:nvSpPr>
          <p:cNvPr id="8" name="正方形/長方形 7"/>
          <p:cNvSpPr/>
          <p:nvPr/>
        </p:nvSpPr>
        <p:spPr>
          <a:xfrm>
            <a:off x="414070" y="4219700"/>
            <a:ext cx="8284132" cy="2585323"/>
          </a:xfrm>
          <a:prstGeom prst="rect">
            <a:avLst/>
          </a:prstGeom>
          <a:ln w="38100">
            <a:solidFill>
              <a:schemeClr val="tx1"/>
            </a:solidFill>
            <a:prstDash val="lgDashDotDot"/>
          </a:ln>
        </p:spPr>
        <p:txBody>
          <a:bodyPr wrap="square">
            <a:spAutoFit/>
          </a:bodyPr>
          <a:lstStyle/>
          <a:p>
            <a:r>
              <a:rPr lang="ja-JP" altLang="en-US" dirty="0"/>
              <a:t>・総字数は１４０字まで</a:t>
            </a:r>
          </a:p>
          <a:p>
            <a:r>
              <a:rPr lang="ja-JP" altLang="en-US" dirty="0"/>
              <a:t>・半角英数字が</a:t>
            </a:r>
            <a:r>
              <a:rPr lang="en-US" altLang="ja-JP" dirty="0"/>
              <a:t>0.5</a:t>
            </a:r>
            <a:r>
              <a:rPr lang="ja-JP" altLang="en-US" dirty="0"/>
              <a:t>文字、全角英数字は</a:t>
            </a:r>
            <a:r>
              <a:rPr lang="en-US" altLang="ja-JP" dirty="0"/>
              <a:t>1</a:t>
            </a:r>
            <a:r>
              <a:rPr lang="ja-JP" altLang="en-US" dirty="0"/>
              <a:t>文字</a:t>
            </a:r>
          </a:p>
          <a:p>
            <a:r>
              <a:rPr lang="ja-JP" altLang="en-US" dirty="0"/>
              <a:t>・半角スペースは</a:t>
            </a:r>
            <a:r>
              <a:rPr lang="en-US" altLang="ja-JP" dirty="0"/>
              <a:t>0.5</a:t>
            </a:r>
            <a:r>
              <a:rPr lang="ja-JP" altLang="en-US" dirty="0"/>
              <a:t>文字、全角スペースは</a:t>
            </a:r>
            <a:r>
              <a:rPr lang="en-US" altLang="ja-JP" dirty="0"/>
              <a:t>1</a:t>
            </a:r>
            <a:r>
              <a:rPr lang="ja-JP" altLang="en-US" dirty="0"/>
              <a:t>文字</a:t>
            </a:r>
          </a:p>
          <a:p>
            <a:r>
              <a:rPr lang="ja-JP" altLang="en-US" dirty="0"/>
              <a:t>・</a:t>
            </a:r>
            <a:r>
              <a:rPr lang="en-US" altLang="ja-JP" dirty="0"/>
              <a:t>URL</a:t>
            </a:r>
            <a:r>
              <a:rPr lang="ja-JP" altLang="en-US" dirty="0"/>
              <a:t>は何文字になっても</a:t>
            </a:r>
            <a:r>
              <a:rPr lang="en-US" altLang="ja-JP" dirty="0"/>
              <a:t>11.5</a:t>
            </a:r>
            <a:r>
              <a:rPr lang="ja-JP" altLang="en-US" dirty="0"/>
              <a:t>文字で換算</a:t>
            </a:r>
          </a:p>
          <a:p>
            <a:r>
              <a:rPr lang="ja-JP" altLang="en-US" dirty="0"/>
              <a:t>・絵文字は、</a:t>
            </a:r>
            <a:r>
              <a:rPr lang="en-US" altLang="ja-JP" dirty="0"/>
              <a:t>1</a:t>
            </a:r>
            <a:r>
              <a:rPr lang="ja-JP" altLang="en-US" dirty="0"/>
              <a:t>つ</a:t>
            </a:r>
            <a:r>
              <a:rPr lang="en-US" altLang="ja-JP" dirty="0"/>
              <a:t>1</a:t>
            </a:r>
            <a:r>
              <a:rPr lang="ja-JP" altLang="en-US" dirty="0"/>
              <a:t>文字</a:t>
            </a:r>
          </a:p>
          <a:p>
            <a:r>
              <a:rPr lang="ja-JP" altLang="en-US" dirty="0"/>
              <a:t>・改行は</a:t>
            </a:r>
            <a:r>
              <a:rPr lang="en-US" altLang="ja-JP" dirty="0"/>
              <a:t>0.5</a:t>
            </a:r>
            <a:r>
              <a:rPr lang="ja-JP" altLang="en-US" dirty="0"/>
              <a:t>文字</a:t>
            </a:r>
          </a:p>
          <a:p>
            <a:r>
              <a:rPr lang="ja-JP" altLang="en-US" dirty="0"/>
              <a:t>・ハッシュタグの「</a:t>
            </a:r>
            <a:r>
              <a:rPr lang="en-US" altLang="ja-JP" dirty="0"/>
              <a:t>#</a:t>
            </a:r>
            <a:r>
              <a:rPr lang="ja-JP" altLang="en-US" dirty="0"/>
              <a:t>」は</a:t>
            </a:r>
            <a:r>
              <a:rPr lang="en-US" altLang="ja-JP" dirty="0"/>
              <a:t>0.5</a:t>
            </a:r>
            <a:r>
              <a:rPr lang="ja-JP" altLang="en-US" dirty="0"/>
              <a:t>文字（</a:t>
            </a:r>
            <a:r>
              <a:rPr lang="ja-JP" altLang="en-US" u="sng" dirty="0"/>
              <a:t>＃の前後にはスペース</a:t>
            </a:r>
            <a:r>
              <a:rPr lang="ja-JP" altLang="en-US" dirty="0"/>
              <a:t>）</a:t>
            </a:r>
          </a:p>
          <a:p>
            <a:r>
              <a:rPr lang="ja-JP" altLang="en-US" dirty="0"/>
              <a:t>・画像は０文字（最大４枚まで投稿可）</a:t>
            </a:r>
          </a:p>
          <a:p>
            <a:r>
              <a:rPr lang="ja-JP" altLang="en-US" dirty="0"/>
              <a:t>・半角カタカナは、半角ですが１文字です</a:t>
            </a:r>
            <a:r>
              <a:rPr lang="ja-JP" altLang="en-US" dirty="0" smtClean="0"/>
              <a:t>。</a:t>
            </a:r>
            <a:endParaRPr lang="ja-JP" altLang="en-US" dirty="0"/>
          </a:p>
        </p:txBody>
      </p:sp>
      <p:sp>
        <p:nvSpPr>
          <p:cNvPr id="9" name="テキスト ボックス 8"/>
          <p:cNvSpPr txBox="1"/>
          <p:nvPr/>
        </p:nvSpPr>
        <p:spPr>
          <a:xfrm>
            <a:off x="250165" y="3866690"/>
            <a:ext cx="2674189" cy="307777"/>
          </a:xfrm>
          <a:prstGeom prst="rect">
            <a:avLst/>
          </a:prstGeom>
          <a:noFill/>
        </p:spPr>
        <p:txBody>
          <a:bodyPr wrap="square" rtlCol="0">
            <a:spAutoFit/>
          </a:bodyPr>
          <a:lstStyle/>
          <a:p>
            <a:r>
              <a:rPr kumimoji="1" lang="en-US" altLang="ja-JP" sz="1400" dirty="0" smtClean="0"/>
              <a:t>&lt;</a:t>
            </a:r>
            <a:r>
              <a:rPr kumimoji="1" lang="ja-JP" altLang="en-US" sz="1400" dirty="0" smtClean="0"/>
              <a:t>参考</a:t>
            </a:r>
            <a:r>
              <a:rPr kumimoji="1" lang="en-US" altLang="ja-JP" sz="1400" dirty="0" smtClean="0"/>
              <a:t>&gt;</a:t>
            </a:r>
            <a:r>
              <a:rPr kumimoji="1" lang="ja-JP" altLang="en-US" sz="1400" dirty="0" smtClean="0"/>
              <a:t>文字数について</a:t>
            </a:r>
            <a:endParaRPr kumimoji="1" lang="ja-JP" altLang="en-US" sz="1400" dirty="0"/>
          </a:p>
        </p:txBody>
      </p:sp>
      <p:sp>
        <p:nvSpPr>
          <p:cNvPr id="10" name="円形吹き出し 9"/>
          <p:cNvSpPr/>
          <p:nvPr/>
        </p:nvSpPr>
        <p:spPr>
          <a:xfrm flipH="1">
            <a:off x="5719312" y="3866690"/>
            <a:ext cx="2978889" cy="1878502"/>
          </a:xfrm>
          <a:prstGeom prst="wedgeEllipseCallout">
            <a:avLst>
              <a:gd name="adj1" fmla="val 163913"/>
              <a:gd name="adj2" fmla="val -4066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848808" y="4219700"/>
            <a:ext cx="2761792" cy="1231106"/>
          </a:xfrm>
          <a:prstGeom prst="rect">
            <a:avLst/>
          </a:prstGeom>
          <a:noFill/>
        </p:spPr>
        <p:txBody>
          <a:bodyPr wrap="square" rtlCol="0">
            <a:spAutoFit/>
          </a:bodyPr>
          <a:lstStyle/>
          <a:p>
            <a:r>
              <a:rPr kumimoji="1" lang="en-US" altLang="ja-JP" sz="1400" dirty="0" smtClean="0"/>
              <a:t>CMS</a:t>
            </a:r>
            <a:r>
              <a:rPr kumimoji="1" lang="ja-JP" altLang="en-US" sz="1400" dirty="0" smtClean="0"/>
              <a:t>上では、文字数カウントが</a:t>
            </a:r>
            <a:r>
              <a:rPr lang="ja-JP" altLang="en-US" sz="1400" dirty="0" smtClean="0"/>
              <a:t>ありません。また、</a:t>
            </a:r>
            <a:r>
              <a:rPr lang="en-US" altLang="ja-JP" sz="1400" dirty="0" smtClean="0"/>
              <a:t>word</a:t>
            </a:r>
            <a:r>
              <a:rPr lang="ja-JP" altLang="en-US" sz="1400" dirty="0" smtClean="0"/>
              <a:t>等とは文字カウントが異なるので、目安として</a:t>
            </a:r>
            <a:r>
              <a:rPr lang="en-US" altLang="ja-JP" sz="1400" dirty="0" smtClean="0"/>
              <a:t>word</a:t>
            </a:r>
            <a:r>
              <a:rPr lang="ja-JP" altLang="en-US" sz="1400" dirty="0" smtClean="0"/>
              <a:t>等のカウント機能をご活用くだ</a:t>
            </a:r>
            <a:r>
              <a:rPr lang="ja-JP" altLang="en-US" sz="1400" dirty="0"/>
              <a:t>さ</a:t>
            </a:r>
            <a:r>
              <a:rPr lang="ja-JP" altLang="en-US" sz="1400" dirty="0" smtClean="0"/>
              <a:t>い</a:t>
            </a:r>
            <a:r>
              <a:rPr lang="ja-JP" altLang="en-US" dirty="0" smtClean="0"/>
              <a:t>。</a:t>
            </a:r>
            <a:endParaRPr kumimoji="1" lang="ja-JP" altLang="en-US" dirty="0"/>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199" y="3681412"/>
            <a:ext cx="1905000" cy="2857500"/>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8765" y="4020578"/>
            <a:ext cx="1689885" cy="2534827"/>
          </a:xfrm>
          <a:prstGeom prst="rect">
            <a:avLst/>
          </a:prstGeom>
        </p:spPr>
      </p:pic>
    </p:spTree>
    <p:extLst>
      <p:ext uri="{BB962C8B-B14F-4D97-AF65-F5344CB8AC3E}">
        <p14:creationId xmlns:p14="http://schemas.microsoft.com/office/powerpoint/2010/main" val="191552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ja-JP" altLang="en-US" dirty="0"/>
              <a:t>５</a:t>
            </a:r>
            <a:endParaRPr kumimoji="1" lang="ja-JP" altLang="en-US" dirty="0"/>
          </a:p>
        </p:txBody>
      </p:sp>
      <p:sp>
        <p:nvSpPr>
          <p:cNvPr id="6" name="テキスト ボックス 5"/>
          <p:cNvSpPr txBox="1"/>
          <p:nvPr/>
        </p:nvSpPr>
        <p:spPr>
          <a:xfrm>
            <a:off x="310552" y="310551"/>
            <a:ext cx="1233576" cy="369332"/>
          </a:xfrm>
          <a:prstGeom prst="rect">
            <a:avLst/>
          </a:prstGeom>
          <a:noFill/>
          <a:ln>
            <a:solidFill>
              <a:schemeClr val="tx1"/>
            </a:solidFill>
          </a:ln>
        </p:spPr>
        <p:txBody>
          <a:bodyPr wrap="square" rtlCol="0">
            <a:spAutoFit/>
          </a:bodyPr>
          <a:lstStyle/>
          <a:p>
            <a:r>
              <a:rPr kumimoji="1" lang="en-US" altLang="ja-JP" dirty="0" err="1" smtClean="0"/>
              <a:t>facebook</a:t>
            </a:r>
            <a:endParaRPr kumimoji="1" lang="ja-JP" altLang="en-US" dirty="0"/>
          </a:p>
        </p:txBody>
      </p:sp>
      <p:sp>
        <p:nvSpPr>
          <p:cNvPr id="7" name="正方形/長方形 6"/>
          <p:cNvSpPr/>
          <p:nvPr/>
        </p:nvSpPr>
        <p:spPr>
          <a:xfrm>
            <a:off x="310553" y="1142392"/>
            <a:ext cx="5874588" cy="5355312"/>
          </a:xfrm>
          <a:prstGeom prst="rect">
            <a:avLst/>
          </a:prstGeom>
          <a:ln w="3175">
            <a:solidFill>
              <a:schemeClr val="tx1"/>
            </a:solidFill>
          </a:ln>
        </p:spPr>
        <p:txBody>
          <a:bodyPr wrap="square">
            <a:spAutoFit/>
          </a:bodyPr>
          <a:lstStyle/>
          <a:p>
            <a:r>
              <a:rPr lang="ja-JP" altLang="en-US" dirty="0"/>
              <a:t>＊</a:t>
            </a:r>
            <a:r>
              <a:rPr lang="ja-JP" altLang="en-US" dirty="0" smtClean="0"/>
              <a:t>字数</a:t>
            </a:r>
            <a:r>
              <a:rPr lang="ja-JP" altLang="en-US" dirty="0"/>
              <a:t>制限は特に設けておりませんが、</a:t>
            </a:r>
            <a:r>
              <a:rPr lang="en-US" altLang="ja-JP" dirty="0"/>
              <a:t>1</a:t>
            </a:r>
            <a:r>
              <a:rPr lang="ja-JP" altLang="en-US" dirty="0" err="1"/>
              <a:t>つの</a:t>
            </a:r>
            <a:r>
              <a:rPr lang="ja-JP" altLang="en-US" dirty="0"/>
              <a:t>記事につき</a:t>
            </a:r>
            <a:r>
              <a:rPr lang="en-US" altLang="ja-JP" dirty="0" smtClean="0"/>
              <a:t>300</a:t>
            </a:r>
            <a:r>
              <a:rPr lang="ja-JP" altLang="en-US" dirty="0" smtClean="0"/>
              <a:t>字</a:t>
            </a:r>
            <a:r>
              <a:rPr lang="ja-JP" altLang="en-US" dirty="0"/>
              <a:t>～</a:t>
            </a:r>
            <a:r>
              <a:rPr lang="en-US" altLang="ja-JP" dirty="0"/>
              <a:t>400</a:t>
            </a:r>
            <a:r>
              <a:rPr lang="ja-JP" altLang="en-US" dirty="0"/>
              <a:t>字程度を目安にお願いします。</a:t>
            </a:r>
          </a:p>
          <a:p>
            <a:r>
              <a:rPr lang="ja-JP" altLang="en-US" dirty="0" smtClean="0"/>
              <a:t>＊東京</a:t>
            </a:r>
            <a:r>
              <a:rPr lang="ja-JP" altLang="en-US" dirty="0"/>
              <a:t>くらし</a:t>
            </a:r>
            <a:r>
              <a:rPr lang="en-US" altLang="ja-JP" dirty="0"/>
              <a:t>WEB</a:t>
            </a:r>
            <a:r>
              <a:rPr lang="ja-JP" altLang="en-US" dirty="0" err="1"/>
              <a:t>への</a:t>
            </a:r>
            <a:r>
              <a:rPr lang="ja-JP" altLang="en-US" dirty="0"/>
              <a:t>リンクが可能な記事は、東京</a:t>
            </a:r>
            <a:r>
              <a:rPr lang="ja-JP" altLang="en-US" dirty="0" smtClean="0"/>
              <a:t>くら</a:t>
            </a:r>
            <a:r>
              <a:rPr lang="en-US" altLang="ja-JP" dirty="0" smtClean="0"/>
              <a:t>WEB</a:t>
            </a:r>
            <a:r>
              <a:rPr lang="ja-JP" altLang="en-US" dirty="0"/>
              <a:t>へリンクを貼ってください。</a:t>
            </a:r>
          </a:p>
          <a:p>
            <a:r>
              <a:rPr lang="ja-JP" altLang="en-US" dirty="0" smtClean="0"/>
              <a:t>＊環境</a:t>
            </a:r>
            <a:r>
              <a:rPr lang="ja-JP" altLang="en-US" dirty="0"/>
              <a:t>依存文字（❤など）の使用は避けてください。</a:t>
            </a:r>
          </a:p>
          <a:p>
            <a:r>
              <a:rPr lang="ja-JP" altLang="en-US" dirty="0" smtClean="0"/>
              <a:t>＊文字</a:t>
            </a:r>
            <a:r>
              <a:rPr lang="ja-JP" altLang="en-US" dirty="0"/>
              <a:t>のフォント（大きさ、太さ、色など）は変更</a:t>
            </a:r>
            <a:r>
              <a:rPr lang="ja-JP" altLang="en-US" dirty="0" smtClean="0"/>
              <a:t>できない</a:t>
            </a:r>
            <a:r>
              <a:rPr lang="ja-JP" altLang="en-US" dirty="0"/>
              <a:t>の</a:t>
            </a:r>
            <a:r>
              <a:rPr lang="ja-JP" altLang="en-US" dirty="0" smtClean="0"/>
              <a:t>で</a:t>
            </a:r>
            <a:r>
              <a:rPr lang="ja-JP" altLang="en-US" dirty="0"/>
              <a:t>、１つのフォントを使ってください</a:t>
            </a:r>
            <a:r>
              <a:rPr lang="ja-JP" altLang="en-US" dirty="0" smtClean="0"/>
              <a:t>（</a:t>
            </a:r>
            <a:r>
              <a:rPr lang="en-US" altLang="ja-JP" dirty="0" smtClean="0"/>
              <a:t>Facebook</a:t>
            </a:r>
            <a:r>
              <a:rPr lang="ja-JP" altLang="en-US" dirty="0"/>
              <a:t>で投稿されるフォントは「ＭＳ Ｐゴシック」になります）。</a:t>
            </a:r>
          </a:p>
          <a:p>
            <a:r>
              <a:rPr lang="ja-JP" altLang="en-US" dirty="0"/>
              <a:t>・画像（写真、吹き出し）を文章の途中に挿入すること</a:t>
            </a:r>
            <a:r>
              <a:rPr lang="ja-JP" altLang="en-US" dirty="0" smtClean="0"/>
              <a:t>はできません</a:t>
            </a:r>
            <a:r>
              <a:rPr lang="ja-JP" altLang="en-US" dirty="0"/>
              <a:t>。画像は文章の下枠に掲載する形になります</a:t>
            </a:r>
            <a:r>
              <a:rPr lang="ja-JP" altLang="en-US" dirty="0" smtClean="0"/>
              <a:t>。</a:t>
            </a:r>
            <a:endParaRPr lang="en-US" altLang="ja-JP" dirty="0" smtClean="0"/>
          </a:p>
          <a:p>
            <a:r>
              <a:rPr lang="ja-JP" altLang="en-US" dirty="0"/>
              <a:t>・</a:t>
            </a:r>
            <a:r>
              <a:rPr lang="en-US" altLang="ja-JP" dirty="0"/>
              <a:t>1</a:t>
            </a:r>
            <a:r>
              <a:rPr lang="ja-JP" altLang="en-US" dirty="0" err="1"/>
              <a:t>つの</a:t>
            </a:r>
            <a:r>
              <a:rPr lang="ja-JP" altLang="en-US" dirty="0"/>
              <a:t>記事につき、</a:t>
            </a:r>
            <a:r>
              <a:rPr lang="en-US" altLang="ja-JP" dirty="0"/>
              <a:t>1</a:t>
            </a:r>
            <a:r>
              <a:rPr lang="ja-JP" altLang="en-US" dirty="0" err="1"/>
              <a:t>つの</a:t>
            </a:r>
            <a:r>
              <a:rPr lang="ja-JP" altLang="en-US" dirty="0"/>
              <a:t>画像を掲載できます。</a:t>
            </a:r>
          </a:p>
          <a:p>
            <a:r>
              <a:rPr lang="ja-JP" altLang="en-US" dirty="0" smtClean="0"/>
              <a:t>  複数</a:t>
            </a:r>
            <a:r>
              <a:rPr lang="ja-JP" altLang="en-US" dirty="0"/>
              <a:t>の画像を掲載したい場合、掲載したい画像を組み合わせて</a:t>
            </a:r>
            <a:r>
              <a:rPr lang="en-US" altLang="ja-JP" dirty="0"/>
              <a:t>1</a:t>
            </a:r>
            <a:r>
              <a:rPr lang="ja-JP" altLang="en-US" dirty="0" err="1"/>
              <a:t>つの</a:t>
            </a:r>
            <a:r>
              <a:rPr lang="ja-JP" altLang="en-US" dirty="0"/>
              <a:t>画像に</a:t>
            </a:r>
            <a:r>
              <a:rPr lang="ja-JP" altLang="en-US" dirty="0" smtClean="0"/>
              <a:t>してくださ</a:t>
            </a:r>
            <a:r>
              <a:rPr lang="ja-JP" altLang="en-US" dirty="0"/>
              <a:t>い</a:t>
            </a:r>
            <a:r>
              <a:rPr lang="ja-JP" altLang="en-US" dirty="0" smtClean="0"/>
              <a:t>。。</a:t>
            </a:r>
            <a:endParaRPr lang="ja-JP" altLang="en-US" dirty="0"/>
          </a:p>
          <a:p>
            <a:r>
              <a:rPr lang="ja-JP" altLang="en-US" dirty="0"/>
              <a:t>・</a:t>
            </a:r>
            <a:r>
              <a:rPr lang="en-US" altLang="ja-JP" dirty="0"/>
              <a:t>Facebook</a:t>
            </a:r>
            <a:r>
              <a:rPr lang="ja-JP" altLang="en-US" dirty="0"/>
              <a:t>に掲載可能な画像データは</a:t>
            </a:r>
            <a:r>
              <a:rPr lang="en-US" altLang="ja-JP" dirty="0" smtClean="0"/>
              <a:t>jpeg</a:t>
            </a:r>
            <a:r>
              <a:rPr lang="ja-JP" altLang="en-US" dirty="0" err="1"/>
              <a:t>、</a:t>
            </a:r>
            <a:r>
              <a:rPr lang="en-US" altLang="ja-JP" dirty="0" err="1" smtClean="0"/>
              <a:t>png</a:t>
            </a:r>
            <a:r>
              <a:rPr lang="ja-JP" altLang="en-US" dirty="0"/>
              <a:t>等の画像データです。</a:t>
            </a:r>
          </a:p>
          <a:p>
            <a:r>
              <a:rPr lang="ja-JP" altLang="en-US" dirty="0"/>
              <a:t>　</a:t>
            </a:r>
            <a:r>
              <a:rPr lang="en-US" altLang="ja-JP" dirty="0"/>
              <a:t>PDF</a:t>
            </a:r>
            <a:r>
              <a:rPr lang="ja-JP" altLang="en-US" dirty="0" err="1"/>
              <a:t>、</a:t>
            </a:r>
            <a:r>
              <a:rPr lang="ja-JP" altLang="en-US" dirty="0"/>
              <a:t>Ｗ</a:t>
            </a:r>
            <a:r>
              <a:rPr lang="en-US" altLang="ja-JP" dirty="0" err="1"/>
              <a:t>ord</a:t>
            </a:r>
            <a:r>
              <a:rPr lang="ja-JP" altLang="en-US" dirty="0" err="1"/>
              <a:t>、</a:t>
            </a:r>
            <a:r>
              <a:rPr lang="en-US" altLang="ja-JP" dirty="0"/>
              <a:t>Excel</a:t>
            </a:r>
            <a:r>
              <a:rPr lang="ja-JP" altLang="en-US" dirty="0" err="1"/>
              <a:t>、</a:t>
            </a:r>
            <a:r>
              <a:rPr lang="ja-JP" altLang="en-US" dirty="0"/>
              <a:t>イラストレータのファイルをそのまま掲載することはできません</a:t>
            </a:r>
            <a:r>
              <a:rPr lang="ja-JP" altLang="en-US" dirty="0" smtClean="0"/>
              <a:t>。</a:t>
            </a:r>
            <a:endParaRPr lang="ja-JP" altLang="en-US" dirty="0"/>
          </a:p>
        </p:txBody>
      </p:sp>
      <p:sp>
        <p:nvSpPr>
          <p:cNvPr id="9" name="正方形/長方形 8"/>
          <p:cNvSpPr/>
          <p:nvPr/>
        </p:nvSpPr>
        <p:spPr>
          <a:xfrm>
            <a:off x="84450" y="726471"/>
            <a:ext cx="2723823" cy="369332"/>
          </a:xfrm>
          <a:prstGeom prst="rect">
            <a:avLst/>
          </a:prstGeom>
        </p:spPr>
        <p:txBody>
          <a:bodyPr wrap="none">
            <a:spAutoFit/>
          </a:bodyPr>
          <a:lstStyle/>
          <a:p>
            <a:r>
              <a:rPr lang="en-US" altLang="ja-JP" dirty="0"/>
              <a:t>【</a:t>
            </a:r>
            <a:r>
              <a:rPr lang="ja-JP" altLang="en-US" dirty="0"/>
              <a:t>原稿作成時の注意点</a:t>
            </a:r>
            <a:r>
              <a:rPr lang="en-US" altLang="ja-JP" dirty="0"/>
              <a:t>】</a:t>
            </a: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100" y="4100326"/>
            <a:ext cx="1905000" cy="2857500"/>
          </a:xfrm>
          <a:prstGeom prst="rect">
            <a:avLst/>
          </a:prstGeom>
        </p:spPr>
      </p:pic>
      <p:pic>
        <p:nvPicPr>
          <p:cNvPr id="11" name="図 10"/>
          <p:cNvPicPr>
            <a:picLocks noChangeAspect="1"/>
          </p:cNvPicPr>
          <p:nvPr/>
        </p:nvPicPr>
        <p:blipFill>
          <a:blip r:embed="rId3"/>
          <a:stretch>
            <a:fillRect/>
          </a:stretch>
        </p:blipFill>
        <p:spPr>
          <a:xfrm>
            <a:off x="6255540" y="1142392"/>
            <a:ext cx="5683419" cy="3559410"/>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7900" y="4463548"/>
            <a:ext cx="1596301" cy="2394452"/>
          </a:xfrm>
          <a:prstGeom prst="rect">
            <a:avLst/>
          </a:prstGeom>
        </p:spPr>
      </p:pic>
    </p:spTree>
    <p:extLst>
      <p:ext uri="{BB962C8B-B14F-4D97-AF65-F5344CB8AC3E}">
        <p14:creationId xmlns:p14="http://schemas.microsoft.com/office/powerpoint/2010/main" val="253416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4887" y="691316"/>
            <a:ext cx="3700732" cy="369332"/>
          </a:xfrm>
          <a:prstGeom prst="rect">
            <a:avLst/>
          </a:prstGeom>
          <a:noFill/>
        </p:spPr>
        <p:txBody>
          <a:bodyPr wrap="square" rtlCol="0">
            <a:spAutoFit/>
          </a:bodyPr>
          <a:lstStyle/>
          <a:p>
            <a:r>
              <a:rPr kumimoji="1" lang="ja-JP" altLang="en-US" b="1" dirty="0" smtClean="0"/>
              <a:t>１ </a:t>
            </a:r>
            <a:r>
              <a:rPr kumimoji="1" lang="en-US" altLang="ja-JP" b="1" dirty="0" smtClean="0"/>
              <a:t>PDF</a:t>
            </a:r>
            <a:r>
              <a:rPr kumimoji="1" lang="ja-JP" altLang="en-US" b="1" dirty="0" smtClean="0"/>
              <a:t>のプロパティ設定</a:t>
            </a:r>
            <a:endParaRPr kumimoji="1" lang="ja-JP" altLang="en-US" b="1" dirty="0"/>
          </a:p>
        </p:txBody>
      </p:sp>
      <p:sp>
        <p:nvSpPr>
          <p:cNvPr id="3" name="テキスト ボックス 2"/>
          <p:cNvSpPr txBox="1"/>
          <p:nvPr/>
        </p:nvSpPr>
        <p:spPr>
          <a:xfrm>
            <a:off x="490539" y="1168562"/>
            <a:ext cx="10524226" cy="646331"/>
          </a:xfrm>
          <a:prstGeom prst="rect">
            <a:avLst/>
          </a:prstGeom>
          <a:noFill/>
          <a:ln>
            <a:solidFill>
              <a:schemeClr val="tx1"/>
            </a:solidFill>
          </a:ln>
        </p:spPr>
        <p:txBody>
          <a:bodyPr wrap="square" rtlCol="0">
            <a:spAutoFit/>
          </a:bodyPr>
          <a:lstStyle/>
          <a:p>
            <a:r>
              <a:rPr kumimoji="1" lang="en-US" altLang="ja-JP" dirty="0" smtClean="0"/>
              <a:t>PDF</a:t>
            </a:r>
            <a:r>
              <a:rPr kumimoji="1" lang="ja-JP" altLang="en-US" dirty="0" smtClean="0"/>
              <a:t>には、</a:t>
            </a:r>
            <a:r>
              <a:rPr kumimoji="1" lang="en-US" altLang="ja-JP" dirty="0" smtClean="0"/>
              <a:t>PDF</a:t>
            </a:r>
            <a:r>
              <a:rPr kumimoji="1" lang="ja-JP" altLang="en-US" dirty="0" smtClean="0"/>
              <a:t>の作成者やタイトルなどの情報をプロパティとして記述できますが、</a:t>
            </a:r>
            <a:r>
              <a:rPr lang="en-US" altLang="ja-JP" dirty="0" smtClean="0"/>
              <a:t>word</a:t>
            </a:r>
            <a:r>
              <a:rPr lang="ja-JP" altLang="en-US" dirty="0" smtClean="0"/>
              <a:t>などから</a:t>
            </a:r>
            <a:r>
              <a:rPr lang="en-US" altLang="ja-JP" dirty="0" smtClean="0"/>
              <a:t>PDF</a:t>
            </a:r>
            <a:r>
              <a:rPr lang="ja-JP" altLang="en-US" dirty="0" smtClean="0"/>
              <a:t>を作成するとプロパティ情報がそのまま引き継がれて自動入力されます。</a:t>
            </a:r>
            <a:endParaRPr kumimoji="1" lang="ja-JP" altLang="en-US" dirty="0"/>
          </a:p>
        </p:txBody>
      </p:sp>
      <p:sp>
        <p:nvSpPr>
          <p:cNvPr id="4" name="テキスト ボックス 3"/>
          <p:cNvSpPr txBox="1"/>
          <p:nvPr/>
        </p:nvSpPr>
        <p:spPr>
          <a:xfrm>
            <a:off x="267419" y="1913794"/>
            <a:ext cx="5986731" cy="369332"/>
          </a:xfrm>
          <a:prstGeom prst="rect">
            <a:avLst/>
          </a:prstGeom>
          <a:noFill/>
        </p:spPr>
        <p:txBody>
          <a:bodyPr wrap="square" rtlCol="0">
            <a:spAutoFit/>
          </a:bodyPr>
          <a:lstStyle/>
          <a:p>
            <a:r>
              <a:rPr lang="en-US" altLang="ja-JP" dirty="0" smtClean="0"/>
              <a:t>【</a:t>
            </a:r>
            <a:r>
              <a:rPr lang="ja-JP" altLang="en-US" dirty="0" smtClean="0"/>
              <a:t>事例①</a:t>
            </a:r>
            <a:r>
              <a:rPr lang="en-US" altLang="ja-JP" dirty="0" smtClean="0"/>
              <a:t>】PDF</a:t>
            </a:r>
            <a:r>
              <a:rPr lang="ja-JP" altLang="en-US" dirty="0" smtClean="0"/>
              <a:t>タイトルと表示されたタイトルが違う</a:t>
            </a:r>
            <a:endParaRPr kumimoji="1" lang="ja-JP" altLang="en-US" dirty="0"/>
          </a:p>
        </p:txBody>
      </p:sp>
      <p:pic>
        <p:nvPicPr>
          <p:cNvPr id="5" name="図 4"/>
          <p:cNvPicPr>
            <a:picLocks noChangeAspect="1"/>
          </p:cNvPicPr>
          <p:nvPr/>
        </p:nvPicPr>
        <p:blipFill>
          <a:blip r:embed="rId3"/>
          <a:stretch>
            <a:fillRect/>
          </a:stretch>
        </p:blipFill>
        <p:spPr>
          <a:xfrm>
            <a:off x="472720" y="2311077"/>
            <a:ext cx="3043994" cy="335309"/>
          </a:xfrm>
          <a:prstGeom prst="rect">
            <a:avLst/>
          </a:prstGeom>
        </p:spPr>
      </p:pic>
      <p:pic>
        <p:nvPicPr>
          <p:cNvPr id="6" name="図 5"/>
          <p:cNvPicPr>
            <a:picLocks noChangeAspect="1"/>
          </p:cNvPicPr>
          <p:nvPr/>
        </p:nvPicPr>
        <p:blipFill>
          <a:blip r:embed="rId4"/>
          <a:stretch>
            <a:fillRect/>
          </a:stretch>
        </p:blipFill>
        <p:spPr>
          <a:xfrm>
            <a:off x="723149" y="2754300"/>
            <a:ext cx="5438103" cy="2426418"/>
          </a:xfrm>
          <a:prstGeom prst="rect">
            <a:avLst/>
          </a:prstGeom>
        </p:spPr>
      </p:pic>
      <p:pic>
        <p:nvPicPr>
          <p:cNvPr id="7" name="図 6"/>
          <p:cNvPicPr>
            <a:picLocks noChangeAspect="1"/>
          </p:cNvPicPr>
          <p:nvPr/>
        </p:nvPicPr>
        <p:blipFill>
          <a:blip r:embed="rId5"/>
          <a:stretch>
            <a:fillRect/>
          </a:stretch>
        </p:blipFill>
        <p:spPr>
          <a:xfrm>
            <a:off x="2337125" y="3640907"/>
            <a:ext cx="1341236" cy="335309"/>
          </a:xfrm>
          <a:prstGeom prst="rect">
            <a:avLst/>
          </a:prstGeom>
        </p:spPr>
      </p:pic>
      <p:pic>
        <p:nvPicPr>
          <p:cNvPr id="8" name="図 7"/>
          <p:cNvPicPr>
            <a:picLocks noChangeAspect="1"/>
          </p:cNvPicPr>
          <p:nvPr/>
        </p:nvPicPr>
        <p:blipFill>
          <a:blip r:embed="rId6"/>
          <a:stretch>
            <a:fillRect/>
          </a:stretch>
        </p:blipFill>
        <p:spPr>
          <a:xfrm>
            <a:off x="3458994" y="2247979"/>
            <a:ext cx="829128" cy="1091279"/>
          </a:xfrm>
          <a:prstGeom prst="rect">
            <a:avLst/>
          </a:prstGeom>
        </p:spPr>
      </p:pic>
      <p:sp>
        <p:nvSpPr>
          <p:cNvPr id="9" name="円/楕円 13"/>
          <p:cNvSpPr/>
          <p:nvPr/>
        </p:nvSpPr>
        <p:spPr>
          <a:xfrm>
            <a:off x="2346985" y="3236922"/>
            <a:ext cx="1892300" cy="309880"/>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Century"/>
              <a:ea typeface="ＭＳ 明朝" panose="02020609040205080304" pitchFamily="17" charset="-128"/>
              <a:cs typeface="+mn-cs"/>
            </a:endParaRPr>
          </a:p>
        </p:txBody>
      </p:sp>
      <p:pic>
        <p:nvPicPr>
          <p:cNvPr id="10" name="図 9"/>
          <p:cNvPicPr>
            <a:picLocks noChangeAspect="1"/>
          </p:cNvPicPr>
          <p:nvPr/>
        </p:nvPicPr>
        <p:blipFill>
          <a:blip r:embed="rId7"/>
          <a:stretch>
            <a:fillRect/>
          </a:stretch>
        </p:blipFill>
        <p:spPr>
          <a:xfrm>
            <a:off x="4039452" y="2408262"/>
            <a:ext cx="1713200" cy="441123"/>
          </a:xfrm>
          <a:prstGeom prst="rect">
            <a:avLst/>
          </a:prstGeom>
        </p:spPr>
      </p:pic>
      <p:sp>
        <p:nvSpPr>
          <p:cNvPr id="12" name="テキスト ボックス 11"/>
          <p:cNvSpPr txBox="1"/>
          <p:nvPr/>
        </p:nvSpPr>
        <p:spPr>
          <a:xfrm>
            <a:off x="1863567" y="5210229"/>
            <a:ext cx="3157268" cy="307777"/>
          </a:xfrm>
          <a:prstGeom prst="rect">
            <a:avLst/>
          </a:prstGeom>
          <a:noFill/>
        </p:spPr>
        <p:txBody>
          <a:bodyPr wrap="square" rtlCol="0">
            <a:spAutoFit/>
          </a:bodyPr>
          <a:lstStyle/>
          <a:p>
            <a:r>
              <a:rPr kumimoji="1" lang="ja-JP" altLang="en-US" sz="1400" dirty="0" smtClean="0"/>
              <a:t>（右クリック→文書のプロ</a:t>
            </a:r>
            <a:r>
              <a:rPr lang="ja-JP" altLang="en-US" sz="1400" dirty="0" smtClean="0"/>
              <a:t>パティ）</a:t>
            </a:r>
            <a:endParaRPr kumimoji="1" lang="ja-JP" altLang="en-US" sz="1400" dirty="0"/>
          </a:p>
        </p:txBody>
      </p:sp>
      <p:sp>
        <p:nvSpPr>
          <p:cNvPr id="15" name="テキスト ボックス 14"/>
          <p:cNvSpPr txBox="1"/>
          <p:nvPr/>
        </p:nvSpPr>
        <p:spPr>
          <a:xfrm>
            <a:off x="267419" y="5509267"/>
            <a:ext cx="6702725" cy="369332"/>
          </a:xfrm>
          <a:prstGeom prst="rect">
            <a:avLst/>
          </a:prstGeom>
          <a:noFill/>
        </p:spPr>
        <p:txBody>
          <a:bodyPr wrap="square" rtlCol="0">
            <a:spAutoFit/>
          </a:bodyPr>
          <a:lstStyle/>
          <a:p>
            <a:r>
              <a:rPr lang="en-US" altLang="ja-JP" dirty="0" smtClean="0"/>
              <a:t>【</a:t>
            </a:r>
            <a:r>
              <a:rPr lang="ja-JP" altLang="en-US" dirty="0" smtClean="0"/>
              <a:t>事例②</a:t>
            </a:r>
            <a:r>
              <a:rPr lang="en-US" altLang="ja-JP" dirty="0" smtClean="0"/>
              <a:t>】</a:t>
            </a:r>
            <a:r>
              <a:rPr lang="ja-JP" altLang="en-US" dirty="0" smtClean="0"/>
              <a:t>作成者に個人名や</a:t>
            </a:r>
            <a:r>
              <a:rPr lang="en-US" altLang="ja-JP" dirty="0" smtClean="0"/>
              <a:t>TAIMS</a:t>
            </a:r>
            <a:r>
              <a:rPr lang="ja-JP" altLang="en-US" dirty="0" smtClean="0"/>
              <a:t>の番号が記入されている</a:t>
            </a:r>
            <a:endParaRPr kumimoji="1" lang="ja-JP" altLang="en-US" dirty="0"/>
          </a:p>
        </p:txBody>
      </p:sp>
      <p:sp>
        <p:nvSpPr>
          <p:cNvPr id="16" name="テキスト ボックス 15"/>
          <p:cNvSpPr txBox="1"/>
          <p:nvPr/>
        </p:nvSpPr>
        <p:spPr>
          <a:xfrm>
            <a:off x="6565300" y="2760593"/>
            <a:ext cx="4917057" cy="1477328"/>
          </a:xfrm>
          <a:prstGeom prst="rect">
            <a:avLst/>
          </a:prstGeom>
          <a:noFill/>
          <a:ln>
            <a:solidFill>
              <a:schemeClr val="tx1"/>
            </a:solidFill>
            <a:prstDash val="dash"/>
          </a:ln>
        </p:spPr>
        <p:txBody>
          <a:bodyPr wrap="square" rtlCol="0">
            <a:spAutoFit/>
          </a:bodyPr>
          <a:lstStyle/>
          <a:p>
            <a:r>
              <a:rPr kumimoji="1" lang="ja-JP" altLang="en-US" dirty="0" smtClean="0"/>
              <a:t>・過去の資料を更新して作る場合等に、前年度のタイトルがそのままになっていること等のケースが多い。</a:t>
            </a:r>
            <a:endParaRPr kumimoji="1" lang="en-US" altLang="ja-JP" dirty="0" smtClean="0"/>
          </a:p>
          <a:p>
            <a:r>
              <a:rPr lang="ja-JP" altLang="en-US" dirty="0" smtClean="0"/>
              <a:t>・音声読み上げの際に違うタイトルが読み上げられてしまうので注意！</a:t>
            </a:r>
            <a:endParaRPr kumimoji="1" lang="ja-JP" altLang="en-US" dirty="0"/>
          </a:p>
        </p:txBody>
      </p:sp>
      <p:sp>
        <p:nvSpPr>
          <p:cNvPr id="17" name="テキスト ボックス 16"/>
          <p:cNvSpPr txBox="1"/>
          <p:nvPr/>
        </p:nvSpPr>
        <p:spPr>
          <a:xfrm>
            <a:off x="1291630" y="5912056"/>
            <a:ext cx="8922045" cy="646331"/>
          </a:xfrm>
          <a:prstGeom prst="rect">
            <a:avLst/>
          </a:prstGeom>
          <a:noFill/>
          <a:ln>
            <a:solidFill>
              <a:schemeClr val="tx1"/>
            </a:solidFill>
            <a:prstDash val="dash"/>
          </a:ln>
        </p:spPr>
        <p:txBody>
          <a:bodyPr wrap="square" rtlCol="0">
            <a:spAutoFit/>
          </a:bodyPr>
          <a:lstStyle/>
          <a:p>
            <a:r>
              <a:rPr kumimoji="1" lang="ja-JP" altLang="en-US" dirty="0" smtClean="0"/>
              <a:t>・自分で入力した覚えはなくても入ってしまってることがあるので、必ず確認を！</a:t>
            </a:r>
            <a:endParaRPr kumimoji="1" lang="en-US" altLang="ja-JP" dirty="0" smtClean="0"/>
          </a:p>
          <a:p>
            <a:r>
              <a:rPr lang="ja-JP" altLang="en-US" dirty="0" smtClean="0"/>
              <a:t>・情報の流出の原因となるので、注意！</a:t>
            </a:r>
            <a:endParaRPr kumimoji="1" lang="ja-JP" altLang="en-US" dirty="0"/>
          </a:p>
        </p:txBody>
      </p:sp>
      <p:pic>
        <p:nvPicPr>
          <p:cNvPr id="18" name="図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1930" y="4106510"/>
            <a:ext cx="1740642" cy="2610963"/>
          </a:xfrm>
          <a:prstGeom prst="rect">
            <a:avLst/>
          </a:prstGeom>
        </p:spPr>
      </p:pic>
      <p:sp>
        <p:nvSpPr>
          <p:cNvPr id="11" name="スライド番号プレースホルダー 10"/>
          <p:cNvSpPr>
            <a:spLocks noGrp="1"/>
          </p:cNvSpPr>
          <p:nvPr>
            <p:ph type="sldNum" sz="quarter" idx="12"/>
          </p:nvPr>
        </p:nvSpPr>
        <p:spPr/>
        <p:txBody>
          <a:bodyPr/>
          <a:lstStyle/>
          <a:p>
            <a:r>
              <a:rPr lang="ja-JP" altLang="en-US" dirty="0"/>
              <a:t>６</a:t>
            </a:r>
            <a:endParaRPr kumimoji="1" lang="ja-JP" altLang="en-US" dirty="0"/>
          </a:p>
        </p:txBody>
      </p:sp>
      <p:sp>
        <p:nvSpPr>
          <p:cNvPr id="19" name="テキスト ボックス 18"/>
          <p:cNvSpPr txBox="1"/>
          <p:nvPr/>
        </p:nvSpPr>
        <p:spPr>
          <a:xfrm>
            <a:off x="224887" y="196194"/>
            <a:ext cx="2924356" cy="461665"/>
          </a:xfrm>
          <a:prstGeom prst="rect">
            <a:avLst/>
          </a:prstGeom>
          <a:noFill/>
          <a:ln>
            <a:noFill/>
          </a:ln>
        </p:spPr>
        <p:txBody>
          <a:bodyPr wrap="square" rtlCol="0">
            <a:spAutoFit/>
          </a:bodyPr>
          <a:lstStyle/>
          <a:p>
            <a:r>
              <a:rPr lang="ja-JP" altLang="en-US" sz="2400" b="1" dirty="0" smtClean="0">
                <a:effectLst>
                  <a:outerShdw blurRad="38100" dist="38100" dir="2700000" algn="tl">
                    <a:srgbClr val="000000">
                      <a:alpha val="43137"/>
                    </a:srgbClr>
                  </a:outerShdw>
                </a:effectLst>
              </a:rPr>
              <a:t>よくあるミス集</a:t>
            </a:r>
            <a:endParaRPr kumimoji="1" lang="ja-JP" alt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0032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5660" y="293298"/>
            <a:ext cx="1897812" cy="369332"/>
          </a:xfrm>
          <a:prstGeom prst="rect">
            <a:avLst/>
          </a:prstGeom>
          <a:noFill/>
        </p:spPr>
        <p:txBody>
          <a:bodyPr wrap="square" rtlCol="0">
            <a:spAutoFit/>
          </a:bodyPr>
          <a:lstStyle/>
          <a:p>
            <a:r>
              <a:rPr kumimoji="1" lang="en-US" altLang="ja-JP" dirty="0" smtClean="0"/>
              <a:t>【</a:t>
            </a:r>
            <a:r>
              <a:rPr kumimoji="1" lang="ja-JP" altLang="en-US" dirty="0" smtClean="0"/>
              <a:t>解決策①②</a:t>
            </a:r>
            <a:r>
              <a:rPr kumimoji="1" lang="en-US" altLang="ja-JP" dirty="0" smtClean="0"/>
              <a:t>】</a:t>
            </a:r>
            <a:endParaRPr kumimoji="1" lang="ja-JP" altLang="en-US" dirty="0"/>
          </a:p>
        </p:txBody>
      </p:sp>
      <p:pic>
        <p:nvPicPr>
          <p:cNvPr id="4" name="図 3"/>
          <p:cNvPicPr>
            <a:picLocks noChangeAspect="1"/>
          </p:cNvPicPr>
          <p:nvPr/>
        </p:nvPicPr>
        <p:blipFill>
          <a:blip r:embed="rId3"/>
          <a:stretch>
            <a:fillRect/>
          </a:stretch>
        </p:blipFill>
        <p:spPr>
          <a:xfrm>
            <a:off x="568738" y="880444"/>
            <a:ext cx="9129404" cy="4891177"/>
          </a:xfrm>
          <a:prstGeom prst="rect">
            <a:avLst/>
          </a:prstGeom>
        </p:spPr>
      </p:pic>
      <p:pic>
        <p:nvPicPr>
          <p:cNvPr id="5" name="図 4"/>
          <p:cNvPicPr>
            <a:picLocks noChangeAspect="1"/>
          </p:cNvPicPr>
          <p:nvPr/>
        </p:nvPicPr>
        <p:blipFill>
          <a:blip r:embed="rId4"/>
          <a:stretch>
            <a:fillRect/>
          </a:stretch>
        </p:blipFill>
        <p:spPr>
          <a:xfrm>
            <a:off x="5710687" y="2156452"/>
            <a:ext cx="1227002" cy="1302740"/>
          </a:xfrm>
          <a:prstGeom prst="rect">
            <a:avLst/>
          </a:prstGeom>
        </p:spPr>
      </p:pic>
      <p:sp>
        <p:nvSpPr>
          <p:cNvPr id="8" name="テキスト ボックス 7"/>
          <p:cNvSpPr txBox="1"/>
          <p:nvPr/>
        </p:nvSpPr>
        <p:spPr>
          <a:xfrm>
            <a:off x="6817742" y="2218755"/>
            <a:ext cx="5261896" cy="1200329"/>
          </a:xfrm>
          <a:prstGeom prst="rect">
            <a:avLst/>
          </a:prstGeom>
          <a:noFill/>
          <a:ln>
            <a:solidFill>
              <a:schemeClr val="tx1"/>
            </a:solidFill>
            <a:prstDash val="lgDashDotDot"/>
          </a:ln>
        </p:spPr>
        <p:txBody>
          <a:bodyPr wrap="square" rtlCol="0">
            <a:spAutoFit/>
          </a:bodyPr>
          <a:lstStyle/>
          <a:p>
            <a:r>
              <a:rPr lang="ja-JP" altLang="en-US" dirty="0" smtClean="0"/>
              <a:t>１）</a:t>
            </a:r>
            <a:r>
              <a:rPr lang="en-US" altLang="ja-JP" dirty="0" smtClean="0"/>
              <a:t>Word</a:t>
            </a:r>
            <a:r>
              <a:rPr lang="ja-JP" altLang="en-US" dirty="0" smtClean="0"/>
              <a:t>等を開く</a:t>
            </a:r>
            <a:endParaRPr lang="en-US" altLang="ja-JP" dirty="0" smtClean="0"/>
          </a:p>
          <a:p>
            <a:r>
              <a:rPr lang="ja-JP" altLang="en-US" dirty="0" smtClean="0"/>
              <a:t>２）「ファイル」→「情報」</a:t>
            </a:r>
            <a:endParaRPr lang="en-US" altLang="ja-JP" dirty="0" smtClean="0"/>
          </a:p>
          <a:p>
            <a:r>
              <a:rPr lang="ja-JP" altLang="en-US" dirty="0" smtClean="0"/>
              <a:t>３）右側のプロパティの「タイトル」修正（①）</a:t>
            </a:r>
            <a:endParaRPr lang="en-US" altLang="ja-JP" dirty="0" smtClean="0"/>
          </a:p>
          <a:p>
            <a:r>
              <a:rPr lang="ja-JP" altLang="en-US" dirty="0"/>
              <a:t>　</a:t>
            </a:r>
            <a:r>
              <a:rPr lang="ja-JP" altLang="en-US" dirty="0" smtClean="0"/>
              <a:t>　作成者は東京都に修正する。（②）</a:t>
            </a:r>
            <a:endParaRPr lang="en-US" altLang="ja-JP" dirty="0" smtClean="0"/>
          </a:p>
        </p:txBody>
      </p:sp>
      <p:pic>
        <p:nvPicPr>
          <p:cNvPr id="9" name="図 8"/>
          <p:cNvPicPr>
            <a:picLocks noChangeAspect="1"/>
          </p:cNvPicPr>
          <p:nvPr/>
        </p:nvPicPr>
        <p:blipFill>
          <a:blip r:embed="rId5"/>
          <a:stretch>
            <a:fillRect/>
          </a:stretch>
        </p:blipFill>
        <p:spPr>
          <a:xfrm>
            <a:off x="5710687" y="4177045"/>
            <a:ext cx="1483743" cy="515571"/>
          </a:xfrm>
          <a:prstGeom prst="rect">
            <a:avLst/>
          </a:prstGeom>
        </p:spPr>
      </p:pic>
      <p:sp>
        <p:nvSpPr>
          <p:cNvPr id="10" name="テキスト ボックス 9"/>
          <p:cNvSpPr txBox="1"/>
          <p:nvPr/>
        </p:nvSpPr>
        <p:spPr>
          <a:xfrm>
            <a:off x="1893496" y="285412"/>
            <a:ext cx="8078638" cy="369332"/>
          </a:xfrm>
          <a:prstGeom prst="rect">
            <a:avLst/>
          </a:prstGeom>
          <a:noFill/>
        </p:spPr>
        <p:txBody>
          <a:bodyPr wrap="square" rtlCol="0">
            <a:spAutoFit/>
          </a:bodyPr>
          <a:lstStyle/>
          <a:p>
            <a:r>
              <a:rPr kumimoji="1" lang="ja-JP" altLang="en-US" b="1" dirty="0" smtClean="0"/>
              <a:t>★</a:t>
            </a:r>
            <a:r>
              <a:rPr kumimoji="1" lang="en-US" altLang="ja-JP" b="1" dirty="0" smtClean="0"/>
              <a:t>PDF</a:t>
            </a:r>
            <a:r>
              <a:rPr kumimoji="1" lang="ja-JP" altLang="en-US" b="1" dirty="0" smtClean="0"/>
              <a:t>から直接編集ができない（</a:t>
            </a:r>
            <a:r>
              <a:rPr kumimoji="1" lang="en-US" altLang="ja-JP" b="1" dirty="0" smtClean="0"/>
              <a:t>※</a:t>
            </a:r>
            <a:r>
              <a:rPr kumimoji="1" lang="ja-JP" altLang="en-US" b="1" dirty="0" smtClean="0"/>
              <a:t>）ので、作成者に差戻しになります！</a:t>
            </a:r>
            <a:endParaRPr kumimoji="1" lang="ja-JP" altLang="en-US" b="1" dirty="0"/>
          </a:p>
        </p:txBody>
      </p:sp>
      <p:sp>
        <p:nvSpPr>
          <p:cNvPr id="11" name="テキスト ボックス 10"/>
          <p:cNvSpPr txBox="1"/>
          <p:nvPr/>
        </p:nvSpPr>
        <p:spPr>
          <a:xfrm>
            <a:off x="7487729" y="688318"/>
            <a:ext cx="3769743" cy="1200329"/>
          </a:xfrm>
          <a:prstGeom prst="rect">
            <a:avLst/>
          </a:prstGeom>
          <a:noFill/>
        </p:spPr>
        <p:txBody>
          <a:bodyPr wrap="square" rtlCol="0">
            <a:spAutoFit/>
          </a:bodyPr>
          <a:lstStyle/>
          <a:p>
            <a:r>
              <a:rPr kumimoji="1" lang="ja-JP" altLang="en-US" dirty="0" smtClean="0"/>
              <a:t>タイトルが未記入（空白）の場合は差戻しの対象にはしていませんが、音声読み上げのために、可能な限りご記入お願いします。</a:t>
            </a:r>
            <a:endParaRPr kumimoji="1" lang="ja-JP" altLang="en-US" dirty="0"/>
          </a:p>
        </p:txBody>
      </p:sp>
      <p:sp>
        <p:nvSpPr>
          <p:cNvPr id="12" name="テキスト ボックス 11"/>
          <p:cNvSpPr txBox="1"/>
          <p:nvPr/>
        </p:nvSpPr>
        <p:spPr>
          <a:xfrm>
            <a:off x="568738" y="5975800"/>
            <a:ext cx="10360930" cy="369332"/>
          </a:xfrm>
          <a:prstGeom prst="rect">
            <a:avLst/>
          </a:prstGeom>
          <a:noFill/>
        </p:spPr>
        <p:txBody>
          <a:bodyPr wrap="square" rtlCol="0">
            <a:spAutoFit/>
          </a:bodyPr>
          <a:lstStyle/>
          <a:p>
            <a:r>
              <a:rPr lang="en-US" altLang="ja-JP" b="1" dirty="0" smtClean="0"/>
              <a:t>※</a:t>
            </a:r>
            <a:r>
              <a:rPr lang="ja-JP" altLang="en-US" b="1" dirty="0"/>
              <a:t> </a:t>
            </a:r>
            <a:r>
              <a:rPr kumimoji="1" lang="en-US" altLang="ja-JP" b="1" dirty="0" err="1" smtClean="0"/>
              <a:t>DocuWorks</a:t>
            </a:r>
            <a:r>
              <a:rPr lang="ja-JP" altLang="en-US" b="1" dirty="0" smtClean="0"/>
              <a:t>を使用すれば、</a:t>
            </a:r>
            <a:r>
              <a:rPr kumimoji="1" lang="en-US" altLang="ja-JP" b="1" dirty="0" smtClean="0"/>
              <a:t>PDF</a:t>
            </a:r>
            <a:r>
              <a:rPr kumimoji="1" lang="ja-JP" altLang="en-US" b="1" dirty="0" smtClean="0"/>
              <a:t>を直接編集することも可能です！</a:t>
            </a:r>
            <a:endParaRPr kumimoji="1" lang="ja-JP" altLang="en-US" b="1" dirty="0"/>
          </a:p>
        </p:txBody>
      </p:sp>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2134" y="3263866"/>
            <a:ext cx="1905000" cy="2857500"/>
          </a:xfrm>
          <a:prstGeom prst="rect">
            <a:avLst/>
          </a:prstGeom>
        </p:spPr>
      </p:pic>
      <p:pic>
        <p:nvPicPr>
          <p:cNvPr id="14" name="図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925181" y="3642850"/>
            <a:ext cx="1625001" cy="2437502"/>
          </a:xfrm>
          <a:prstGeom prst="rect">
            <a:avLst/>
          </a:prstGeom>
        </p:spPr>
      </p:pic>
      <p:sp>
        <p:nvSpPr>
          <p:cNvPr id="2" name="スライド番号プレースホルダー 1"/>
          <p:cNvSpPr>
            <a:spLocks noGrp="1"/>
          </p:cNvSpPr>
          <p:nvPr>
            <p:ph type="sldNum" sz="quarter" idx="12"/>
          </p:nvPr>
        </p:nvSpPr>
        <p:spPr/>
        <p:txBody>
          <a:bodyPr/>
          <a:lstStyle/>
          <a:p>
            <a:r>
              <a:rPr lang="ja-JP" altLang="en-US" dirty="0"/>
              <a:t>７</a:t>
            </a:r>
            <a:endParaRPr kumimoji="1" lang="ja-JP" altLang="en-US" dirty="0"/>
          </a:p>
        </p:txBody>
      </p:sp>
    </p:spTree>
    <p:extLst>
      <p:ext uri="{BB962C8B-B14F-4D97-AF65-F5344CB8AC3E}">
        <p14:creationId xmlns:p14="http://schemas.microsoft.com/office/powerpoint/2010/main" val="187984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7419" y="258794"/>
            <a:ext cx="3700732" cy="369332"/>
          </a:xfrm>
          <a:prstGeom prst="rect">
            <a:avLst/>
          </a:prstGeom>
          <a:noFill/>
        </p:spPr>
        <p:txBody>
          <a:bodyPr wrap="square" rtlCol="0">
            <a:spAutoFit/>
          </a:bodyPr>
          <a:lstStyle/>
          <a:p>
            <a:r>
              <a:rPr lang="ja-JP" altLang="en-US" b="1" dirty="0"/>
              <a:t>２</a:t>
            </a:r>
            <a:r>
              <a:rPr kumimoji="1" lang="ja-JP" altLang="en-US" b="1" dirty="0" smtClean="0"/>
              <a:t> </a:t>
            </a:r>
            <a:r>
              <a:rPr lang="ja-JP" altLang="en-US" b="1" dirty="0"/>
              <a:t>画像</a:t>
            </a:r>
            <a:r>
              <a:rPr lang="ja-JP" altLang="en-US" b="1" dirty="0" smtClean="0"/>
              <a:t>のパス設定について</a:t>
            </a:r>
            <a:endParaRPr kumimoji="1" lang="ja-JP" altLang="en-US" b="1" dirty="0"/>
          </a:p>
        </p:txBody>
      </p:sp>
      <p:sp>
        <p:nvSpPr>
          <p:cNvPr id="5" name="テキスト ボックス 4"/>
          <p:cNvSpPr txBox="1"/>
          <p:nvPr/>
        </p:nvSpPr>
        <p:spPr>
          <a:xfrm>
            <a:off x="638355" y="690114"/>
            <a:ext cx="10903789" cy="923330"/>
          </a:xfrm>
          <a:prstGeom prst="rect">
            <a:avLst/>
          </a:prstGeom>
          <a:noFill/>
          <a:ln>
            <a:solidFill>
              <a:schemeClr val="tx1"/>
            </a:solidFill>
          </a:ln>
        </p:spPr>
        <p:txBody>
          <a:bodyPr wrap="square" rtlCol="0">
            <a:spAutoFit/>
          </a:bodyPr>
          <a:lstStyle/>
          <a:p>
            <a:r>
              <a:rPr kumimoji="1" lang="en-US" altLang="ja-JP" dirty="0" smtClean="0"/>
              <a:t>PDF</a:t>
            </a:r>
            <a:r>
              <a:rPr kumimoji="1" lang="ja-JP" altLang="en-US" dirty="0" smtClean="0"/>
              <a:t>の画像（図や写真）の上にポインタを置いたときに、画像が保存してある場所のパス（サーバ内のファイルの場所）が表示されることがあり、情報セキュリティ上望ましくありません。</a:t>
            </a:r>
            <a:r>
              <a:rPr kumimoji="1" lang="en-US" altLang="ja-JP" b="1" u="sng" dirty="0" smtClean="0"/>
              <a:t>Word</a:t>
            </a:r>
            <a:r>
              <a:rPr kumimoji="1" lang="ja-JP" altLang="en-US" b="1" u="sng" dirty="0" smtClean="0"/>
              <a:t>ファイル作成の段階で「図の書式設定」の代替テキスト欄の「説明」を削除してください。</a:t>
            </a:r>
            <a:endParaRPr kumimoji="1" lang="ja-JP" altLang="en-US" b="1" u="sng" dirty="0"/>
          </a:p>
        </p:txBody>
      </p:sp>
      <p:pic>
        <p:nvPicPr>
          <p:cNvPr id="6" name="図 5"/>
          <p:cNvPicPr>
            <a:picLocks noChangeAspect="1"/>
          </p:cNvPicPr>
          <p:nvPr/>
        </p:nvPicPr>
        <p:blipFill>
          <a:blip r:embed="rId2"/>
          <a:stretch>
            <a:fillRect/>
          </a:stretch>
        </p:blipFill>
        <p:spPr>
          <a:xfrm>
            <a:off x="731562" y="2268747"/>
            <a:ext cx="8148974" cy="3620787"/>
          </a:xfrm>
          <a:prstGeom prst="rect">
            <a:avLst/>
          </a:prstGeom>
        </p:spPr>
      </p:pic>
      <p:sp>
        <p:nvSpPr>
          <p:cNvPr id="7" name="テキスト ボックス 6"/>
          <p:cNvSpPr txBox="1"/>
          <p:nvPr/>
        </p:nvSpPr>
        <p:spPr>
          <a:xfrm>
            <a:off x="181155" y="1841739"/>
            <a:ext cx="4314344" cy="307777"/>
          </a:xfrm>
          <a:prstGeom prst="rect">
            <a:avLst/>
          </a:prstGeom>
          <a:noFill/>
        </p:spPr>
        <p:txBody>
          <a:bodyPr wrap="square" rtlCol="0">
            <a:spAutoFit/>
          </a:bodyPr>
          <a:lstStyle/>
          <a:p>
            <a:r>
              <a:rPr lang="ja-JP" altLang="en-US" sz="1400" b="1" dirty="0" smtClean="0"/>
              <a:t>（例）と</a:t>
            </a:r>
            <a:r>
              <a:rPr lang="ja-JP" altLang="en-US" sz="1400" b="1" dirty="0" err="1" smtClean="0"/>
              <a:t>ら</a:t>
            </a:r>
            <a:r>
              <a:rPr lang="ja-JP" altLang="en-US" sz="1400" b="1" dirty="0" smtClean="0"/>
              <a:t>ぶるの芽（</a:t>
            </a:r>
            <a:r>
              <a:rPr lang="en-US" altLang="ja-JP" sz="1400" b="1" dirty="0" smtClean="0"/>
              <a:t>No70</a:t>
            </a:r>
            <a:r>
              <a:rPr lang="ja-JP" altLang="en-US" sz="1400" b="1" dirty="0" smtClean="0"/>
              <a:t>）</a:t>
            </a:r>
            <a:endParaRPr lang="en-US" altLang="ja-JP" sz="1400" b="1" dirty="0" smtClean="0"/>
          </a:p>
        </p:txBody>
      </p:sp>
      <p:pic>
        <p:nvPicPr>
          <p:cNvPr id="8" name="図 7"/>
          <p:cNvPicPr>
            <a:picLocks noChangeAspect="1"/>
          </p:cNvPicPr>
          <p:nvPr/>
        </p:nvPicPr>
        <p:blipFill>
          <a:blip r:embed="rId3"/>
          <a:stretch>
            <a:fillRect/>
          </a:stretch>
        </p:blipFill>
        <p:spPr>
          <a:xfrm>
            <a:off x="5244860" y="3036497"/>
            <a:ext cx="3131389" cy="1932317"/>
          </a:xfrm>
          <a:prstGeom prst="rect">
            <a:avLst/>
          </a:prstGeom>
        </p:spPr>
      </p:pic>
      <p:pic>
        <p:nvPicPr>
          <p:cNvPr id="9" name="図 8"/>
          <p:cNvPicPr>
            <a:picLocks noChangeAspect="1"/>
          </p:cNvPicPr>
          <p:nvPr/>
        </p:nvPicPr>
        <p:blipFill>
          <a:blip r:embed="rId4"/>
          <a:stretch>
            <a:fillRect/>
          </a:stretch>
        </p:blipFill>
        <p:spPr>
          <a:xfrm>
            <a:off x="5244860" y="4002656"/>
            <a:ext cx="1975449" cy="335309"/>
          </a:xfrm>
          <a:prstGeom prst="rect">
            <a:avLst/>
          </a:prstGeom>
        </p:spPr>
      </p:pic>
      <p:sp>
        <p:nvSpPr>
          <p:cNvPr id="10" name="下矢印 9"/>
          <p:cNvSpPr/>
          <p:nvPr/>
        </p:nvSpPr>
        <p:spPr>
          <a:xfrm rot="20976015">
            <a:off x="5898025" y="2152094"/>
            <a:ext cx="196732" cy="1847984"/>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テキスト ボックス 10"/>
          <p:cNvSpPr txBox="1"/>
          <p:nvPr/>
        </p:nvSpPr>
        <p:spPr>
          <a:xfrm>
            <a:off x="3705045" y="1853025"/>
            <a:ext cx="7030528" cy="307777"/>
          </a:xfrm>
          <a:prstGeom prst="rect">
            <a:avLst/>
          </a:prstGeom>
          <a:noFill/>
        </p:spPr>
        <p:txBody>
          <a:bodyPr wrap="square" rtlCol="0">
            <a:spAutoFit/>
          </a:bodyPr>
          <a:lstStyle/>
          <a:p>
            <a:r>
              <a:rPr kumimoji="1" lang="en-US" altLang="ja-JP" sz="1400" dirty="0" smtClean="0"/>
              <a:t>PDF</a:t>
            </a:r>
            <a:r>
              <a:rPr kumimoji="1" lang="ja-JP" altLang="en-US" sz="1400" dirty="0" smtClean="0"/>
              <a:t>上の画像にポイントを合わせると</a:t>
            </a:r>
            <a:r>
              <a:rPr kumimoji="1" lang="ja-JP" altLang="en-US" sz="1400" b="1" u="sng" dirty="0" smtClean="0"/>
              <a:t>画像のパス</a:t>
            </a:r>
            <a:r>
              <a:rPr kumimoji="1" lang="ja-JP" altLang="en-US" sz="1400" dirty="0" smtClean="0"/>
              <a:t>が表示される</a:t>
            </a:r>
            <a:endParaRPr kumimoji="1" lang="ja-JP" altLang="en-US" sz="1400" dirty="0"/>
          </a:p>
        </p:txBody>
      </p:sp>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7883" y="3432233"/>
            <a:ext cx="1905000" cy="2857500"/>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0034" y="4002655"/>
            <a:ext cx="1539095" cy="2308643"/>
          </a:xfrm>
          <a:prstGeom prst="rect">
            <a:avLst/>
          </a:prstGeom>
        </p:spPr>
      </p:pic>
      <p:sp>
        <p:nvSpPr>
          <p:cNvPr id="3" name="スライド番号プレースホルダー 2"/>
          <p:cNvSpPr>
            <a:spLocks noGrp="1"/>
          </p:cNvSpPr>
          <p:nvPr>
            <p:ph type="sldNum" sz="quarter" idx="12"/>
          </p:nvPr>
        </p:nvSpPr>
        <p:spPr/>
        <p:txBody>
          <a:bodyPr/>
          <a:lstStyle/>
          <a:p>
            <a:r>
              <a:rPr lang="ja-JP" altLang="en-US" dirty="0"/>
              <a:t>８</a:t>
            </a:r>
            <a:endParaRPr kumimoji="1" lang="ja-JP" altLang="en-US" dirty="0"/>
          </a:p>
        </p:txBody>
      </p:sp>
    </p:spTree>
    <p:extLst>
      <p:ext uri="{BB962C8B-B14F-4D97-AF65-F5344CB8AC3E}">
        <p14:creationId xmlns:p14="http://schemas.microsoft.com/office/powerpoint/2010/main" val="893954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4106</Words>
  <Application>Microsoft Office PowerPoint</Application>
  <PresentationFormat>ワイド画面</PresentationFormat>
  <Paragraphs>346</Paragraphs>
  <Slides>28</Slides>
  <Notes>14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28</vt:i4>
      </vt:variant>
    </vt:vector>
  </HeadingPairs>
  <TitlesOfParts>
    <vt:vector size="39" baseType="lpstr">
      <vt:lpstr>HGPｺﾞｼｯｸM</vt:lpstr>
      <vt:lpstr>HG丸ｺﾞｼｯｸM-PRO</vt:lpstr>
      <vt:lpstr>HG創英角ｺﾞｼｯｸUB</vt:lpstr>
      <vt:lpstr>ＭＳ ゴシック</vt:lpstr>
      <vt:lpstr>ＭＳ 明朝</vt:lpstr>
      <vt:lpstr>游ゴシック</vt:lpstr>
      <vt:lpstr>游ゴシック Light</vt:lpstr>
      <vt:lpstr>Arial</vt:lpstr>
      <vt:lpstr>Century</vt:lpstr>
      <vt:lpstr>Times New Roman</vt:lpstr>
      <vt:lpstr>Office テーマ</vt:lpstr>
      <vt:lpstr>CMSポイント集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「東京くらしWEB」ログイン画面　http://cms.shouhiseikatu.metro.tokyo.jp/</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CMSポイント集 ～よくあるミスを中心に～</dc:title>
  <dc:creator>東京都</dc:creator>
  <cp:lastModifiedBy>東京都</cp:lastModifiedBy>
  <cp:revision>77</cp:revision>
  <cp:lastPrinted>2021-06-22T07:32:53Z</cp:lastPrinted>
  <dcterms:created xsi:type="dcterms:W3CDTF">2020-09-10T05:22:19Z</dcterms:created>
  <dcterms:modified xsi:type="dcterms:W3CDTF">2023-04-20T02:19:59Z</dcterms:modified>
</cp:coreProperties>
</file>