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7" r:id="rId2"/>
    <p:sldId id="274" r:id="rId3"/>
    <p:sldId id="259" r:id="rId4"/>
    <p:sldId id="260" r:id="rId5"/>
    <p:sldId id="271" r:id="rId6"/>
    <p:sldId id="261" r:id="rId7"/>
    <p:sldId id="262" r:id="rId8"/>
    <p:sldId id="263" r:id="rId9"/>
    <p:sldId id="264" r:id="rId10"/>
    <p:sldId id="272" r:id="rId11"/>
    <p:sldId id="265" r:id="rId12"/>
    <p:sldId id="273" r:id="rId13"/>
    <p:sldId id="266"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EFF"/>
    <a:srgbClr val="00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2517" autoAdjust="0"/>
  </p:normalViewPr>
  <p:slideViewPr>
    <p:cSldViewPr>
      <p:cViewPr varScale="1">
        <p:scale>
          <a:sx n="118" d="100"/>
          <a:sy n="118" d="100"/>
        </p:scale>
        <p:origin x="2024" y="2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D9A1AB-8C21-4AC4-A49E-89279B056B97}" type="datetimeFigureOut">
              <a:rPr kumimoji="1" lang="ja-JP" altLang="en-US" smtClean="0"/>
              <a:t>2024/2/21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757195-0321-4A9C-B795-75234087693B}" type="slidenum">
              <a:rPr kumimoji="1" lang="ja-JP" altLang="en-US" smtClean="0"/>
              <a:t>‹#›</a:t>
            </a:fld>
            <a:endParaRPr kumimoji="1" lang="ja-JP" altLang="en-US"/>
          </a:p>
        </p:txBody>
      </p:sp>
    </p:spTree>
    <p:extLst>
      <p:ext uri="{BB962C8B-B14F-4D97-AF65-F5344CB8AC3E}">
        <p14:creationId xmlns:p14="http://schemas.microsoft.com/office/powerpoint/2010/main" val="42664543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★リボ払いは、いくら買い物をしても★毎月の支払額が一定なので、家計管理をしやすいことがメリットと言えます。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★ただし、「毎月</a:t>
            </a:r>
            <a:r>
              <a:rPr kumimoji="1" lang="en-US" altLang="ja-JP" sz="1200" b="0" i="0" u="none" strike="noStrike" kern="1200" dirty="0">
                <a:solidFill>
                  <a:schemeClr val="tx1"/>
                </a:solidFill>
                <a:effectLst/>
                <a:latin typeface="+mn-lt"/>
                <a:ea typeface="+mn-ea"/>
                <a:cs typeface="+mn-cs"/>
              </a:rPr>
              <a:t>2</a:t>
            </a:r>
            <a:r>
              <a:rPr kumimoji="1" lang="ja-JP" altLang="en-US" sz="1200" b="0" i="0" u="none" strike="noStrike" kern="1200" dirty="0">
                <a:solidFill>
                  <a:schemeClr val="tx1"/>
                </a:solidFill>
                <a:effectLst/>
                <a:latin typeface="+mn-lt"/>
                <a:ea typeface="+mn-ea"/>
                <a:cs typeface="+mn-cs"/>
              </a:rPr>
              <a:t>万円の支払いだから」といって買い物をし続けると、★何にいくら使い、返済がいつ終わるのか、分からなくなってしまいます。</a:t>
            </a:r>
            <a:r>
              <a:rPr lang="ja-JP" altLang="en-US" dirty="0"/>
              <a:t> </a:t>
            </a:r>
            <a:endParaRPr lang="en-US" altLang="ja-JP" dirty="0"/>
          </a:p>
          <a:p>
            <a:pPr eaLnBrk="1" hangingPunct="1">
              <a:spcBef>
                <a:spcPct val="0"/>
              </a:spcBef>
            </a:pPr>
            <a:endParaRPr lang="en-US" altLang="ja-JP" dirty="0"/>
          </a:p>
          <a:p>
            <a:pPr eaLnBrk="1" hangingPunct="1">
              <a:spcBef>
                <a:spcPct val="0"/>
              </a:spcBef>
            </a:pPr>
            <a:endParaRPr lang="ja-JP" altLang="en-US" dirty="0"/>
          </a:p>
        </p:txBody>
      </p:sp>
      <p:sp>
        <p:nvSpPr>
          <p:cNvPr id="8397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7E8CB90F-423C-4517-84DD-896099FC888F}" type="slidenum">
              <a:rPr lang="ja-JP" altLang="en-US" smtClean="0">
                <a:solidFill>
                  <a:prstClr val="black"/>
                </a:solidFill>
              </a:rPr>
              <a:pPr eaLnBrk="1" hangingPunct="1">
                <a:spcBef>
                  <a:spcPct val="0"/>
                </a:spcBef>
              </a:pPr>
              <a:t>1</a:t>
            </a:fld>
            <a:endParaRPr lang="ja-JP"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10</a:t>
            </a:fld>
            <a:endParaRPr lang="ja-JP" altLang="en-US">
              <a:solidFill>
                <a:prstClr val="black"/>
              </a:solidFill>
            </a:endParaRPr>
          </a:p>
        </p:txBody>
      </p:sp>
    </p:spTree>
    <p:extLst>
      <p:ext uri="{BB962C8B-B14F-4D97-AF65-F5344CB8AC3E}">
        <p14:creationId xmlns:p14="http://schemas.microsoft.com/office/powerpoint/2010/main" val="1172215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信用情報機関とは、名前、生年月日、住所などの個人情報、クレジットの申し込み内容、契約や支払いの状況（残債、延滞等の有無）といった信用情報を収集して一括管理している機関です。</a:t>
            </a:r>
            <a:br>
              <a:rPr kumimoji="1" lang="ja-JP" altLang="en-US" sz="1200" b="0" i="0" u="none" strike="noStrike" kern="1200" dirty="0">
                <a:solidFill>
                  <a:schemeClr val="tx1"/>
                </a:solidFill>
                <a:effectLst/>
                <a:latin typeface="+mn-lt"/>
                <a:ea typeface="+mn-ea"/>
                <a:cs typeface="+mn-cs"/>
              </a:rPr>
            </a:br>
            <a:r>
              <a:rPr kumimoji="1" lang="ja-JP" altLang="en-US" sz="1200" b="0" i="0" u="none" strike="noStrike" kern="1200" dirty="0">
                <a:solidFill>
                  <a:schemeClr val="tx1"/>
                </a:solidFill>
                <a:effectLst/>
                <a:latin typeface="+mn-lt"/>
                <a:ea typeface="+mn-ea"/>
                <a:cs typeface="+mn-cs"/>
              </a:rPr>
              <a:t>金融機関は、消費者の借り過ぎを防ぐため、信用情報を信用情報機関に登録しておきます。新たなクレジットやローンの申し込みがあると、申込者が他の金融機関でどのくらいローンを利用しているのか、支払いの状況はどうなのかを信用情報機関に照会し、審査の際の判断材料とするのです。</a:t>
            </a:r>
            <a:r>
              <a:rPr lang="ja-JP" altLang="en-US" dirty="0"/>
              <a:t> </a:t>
            </a:r>
            <a:endParaRPr lang="en-US" altLang="ja-JP" dirty="0"/>
          </a:p>
          <a:p>
            <a:pPr eaLnBrk="1" hangingPunct="1">
              <a:spcBef>
                <a:spcPct val="0"/>
              </a:spcBef>
            </a:pP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延滞が続くと、新たにカードを作るときや、住宅ローンなどで銀行からお金を借りるときに、審査に通らない場合があります。 気を付けましょう。　</a:t>
            </a:r>
            <a:r>
              <a:rPr lang="ja-JP" altLang="en-US" dirty="0"/>
              <a:t> </a:t>
            </a:r>
          </a:p>
        </p:txBody>
      </p:sp>
      <p:sp>
        <p:nvSpPr>
          <p:cNvPr id="9011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AF65EA7A-5A89-491C-92E8-CB5D5E231FCA}" type="slidenum">
              <a:rPr lang="ja-JP" altLang="en-US" smtClean="0">
                <a:solidFill>
                  <a:prstClr val="black"/>
                </a:solidFill>
              </a:rPr>
              <a:pPr eaLnBrk="1" hangingPunct="1">
                <a:spcBef>
                  <a:spcPct val="0"/>
                </a:spcBef>
              </a:pPr>
              <a:t>11</a:t>
            </a:fld>
            <a:endParaRPr lang="ja-JP" alt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12</a:t>
            </a:fld>
            <a:endParaRPr lang="ja-JP" altLang="en-US">
              <a:solidFill>
                <a:prstClr val="black"/>
              </a:solidFill>
            </a:endParaRPr>
          </a:p>
        </p:txBody>
      </p:sp>
    </p:spTree>
    <p:extLst>
      <p:ext uri="{BB962C8B-B14F-4D97-AF65-F5344CB8AC3E}">
        <p14:creationId xmlns:p14="http://schemas.microsoft.com/office/powerpoint/2010/main" val="37644187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クレジットカードでの買い物は、財布から現金が減らないためお金を使っている感覚が鈍くなります。</a:t>
            </a:r>
            <a:endParaRPr lang="en-US" altLang="ja-JP" dirty="0"/>
          </a:p>
          <a:p>
            <a:pPr eaLnBrk="1" hangingPunct="1">
              <a:spcBef>
                <a:spcPct val="0"/>
              </a:spcBef>
            </a:pPr>
            <a:r>
              <a:rPr lang="ja-JP" altLang="en-US" dirty="0"/>
              <a:t>クレジットカードで利用した分を考えずに、翌月以降も同じように使い続けると、返済に困るようになります。</a:t>
            </a:r>
            <a:endParaRPr lang="en-US" altLang="ja-JP" dirty="0"/>
          </a:p>
          <a:p>
            <a:pPr eaLnBrk="1" hangingPunct="1">
              <a:spcBef>
                <a:spcPct val="0"/>
              </a:spcBef>
            </a:pPr>
            <a:r>
              <a:rPr lang="ja-JP" altLang="en-US" dirty="0"/>
              <a:t>クレジットカードやローンを利用する前に、本当に必要かどうかよく考えましょう。</a:t>
            </a:r>
            <a:endParaRPr lang="en-US" altLang="ja-JP" dirty="0"/>
          </a:p>
          <a:p>
            <a:pPr eaLnBrk="1" hangingPunct="1">
              <a:spcBef>
                <a:spcPct val="0"/>
              </a:spcBef>
            </a:pPr>
            <a:r>
              <a:rPr lang="ja-JP" altLang="en-US" dirty="0"/>
              <a:t>買いたいものがあるときは、まず貯蓄をするなどして借りる金額は最小限にしましょう。</a:t>
            </a:r>
            <a:endParaRPr lang="en-US" altLang="ja-JP" dirty="0"/>
          </a:p>
          <a:p>
            <a:pPr eaLnBrk="1" hangingPunct="1">
              <a:spcBef>
                <a:spcPct val="0"/>
              </a:spcBef>
            </a:pPr>
            <a:r>
              <a:rPr lang="ja-JP" altLang="en-US" dirty="0"/>
              <a:t>クレジットカードやローンを利用しても、収入の範囲で生活することが大切です。支払う分は先に分けて管理しましょう。</a:t>
            </a:r>
            <a:endParaRPr lang="en-US" altLang="ja-JP" dirty="0"/>
          </a:p>
          <a:p>
            <a:pPr eaLnBrk="1" hangingPunct="1">
              <a:spcBef>
                <a:spcPct val="0"/>
              </a:spcBef>
            </a:pPr>
            <a:endParaRPr lang="ja-JP" altLang="en-US" dirty="0"/>
          </a:p>
        </p:txBody>
      </p:sp>
      <p:sp>
        <p:nvSpPr>
          <p:cNvPr id="9114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A11B47E9-AEEC-4BDF-AE15-8DB26676F454}" type="slidenum">
              <a:rPr lang="ja-JP" altLang="en-US" smtClean="0">
                <a:solidFill>
                  <a:prstClr val="black"/>
                </a:solidFill>
              </a:rPr>
              <a:pPr eaLnBrk="1" hangingPunct="1">
                <a:spcBef>
                  <a:spcPct val="0"/>
                </a:spcBef>
              </a:pPr>
              <a:t>13</a:t>
            </a:fld>
            <a:endParaRPr lang="ja-JP"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利息の計算方法は、　　元金　　　</a:t>
            </a:r>
            <a:r>
              <a:rPr lang="en-US" altLang="ja-JP" dirty="0"/>
              <a:t>×</a:t>
            </a:r>
            <a:r>
              <a:rPr lang="ja-JP" altLang="en-US" dirty="0"/>
              <a:t>　　　金利　　　　</a:t>
            </a:r>
            <a:r>
              <a:rPr lang="en-US" altLang="ja-JP" dirty="0"/>
              <a:t>×</a:t>
            </a:r>
            <a:r>
              <a:rPr lang="ja-JP" altLang="en-US" dirty="0"/>
              <a:t>　　期間　　です。</a:t>
            </a:r>
            <a:endParaRPr lang="en-US" altLang="ja-JP" dirty="0"/>
          </a:p>
          <a:p>
            <a:pPr eaLnBrk="1" hangingPunct="1">
              <a:spcBef>
                <a:spcPct val="0"/>
              </a:spcBef>
            </a:pPr>
            <a:endParaRPr lang="en-US" altLang="ja-JP" dirty="0"/>
          </a:p>
          <a:p>
            <a:pPr eaLnBrk="1" hangingPunct="1">
              <a:spcBef>
                <a:spcPct val="0"/>
              </a:spcBef>
            </a:pPr>
            <a:r>
              <a:rPr lang="ja-JP" altLang="en-US" dirty="0"/>
              <a:t>利息は元金を基に計算します。</a:t>
            </a:r>
            <a:endParaRPr lang="en-US" altLang="ja-JP" dirty="0"/>
          </a:p>
          <a:p>
            <a:pPr eaLnBrk="1" hangingPunct="1">
              <a:spcBef>
                <a:spcPct val="0"/>
              </a:spcBef>
            </a:pPr>
            <a:r>
              <a:rPr lang="ja-JP" altLang="en-US" u="none" dirty="0"/>
              <a:t>元金とは借りたお金で、金利とは、元金に対する一定期間の利息の割合です。</a:t>
            </a:r>
            <a:endParaRPr lang="en-US" altLang="ja-JP" u="none" dirty="0"/>
          </a:p>
          <a:p>
            <a:pPr eaLnBrk="1" hangingPunct="1">
              <a:spcBef>
                <a:spcPct val="0"/>
              </a:spcBef>
            </a:pPr>
            <a:endParaRPr lang="ja-JP" altLang="en-US" dirty="0"/>
          </a:p>
          <a:p>
            <a:pPr eaLnBrk="1" hangingPunct="1">
              <a:spcBef>
                <a:spcPct val="0"/>
              </a:spcBef>
            </a:pPr>
            <a:endParaRPr lang="ja-JP" altLang="en-US" dirty="0"/>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2</a:t>
            </a:fld>
            <a:endParaRPr lang="ja-JP" altLang="en-US">
              <a:solidFill>
                <a:prstClr val="black"/>
              </a:solidFill>
            </a:endParaRPr>
          </a:p>
        </p:txBody>
      </p:sp>
    </p:spTree>
    <p:extLst>
      <p:ext uri="{BB962C8B-B14F-4D97-AF65-F5344CB8AC3E}">
        <p14:creationId xmlns:p14="http://schemas.microsoft.com/office/powerpoint/2010/main" val="1913550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利息を計算してみよう</a:t>
            </a:r>
          </a:p>
          <a:p>
            <a:pPr eaLnBrk="1" hangingPunct="1">
              <a:spcBef>
                <a:spcPct val="0"/>
              </a:spcBef>
            </a:pPr>
            <a:endParaRPr lang="ja-JP" altLang="en-US" dirty="0"/>
          </a:p>
          <a:p>
            <a:pPr eaLnBrk="1" hangingPunct="1">
              <a:spcBef>
                <a:spcPct val="0"/>
              </a:spcBef>
            </a:pPr>
            <a:r>
              <a:rPr lang="en-US" altLang="ja-JP" dirty="0"/>
              <a:t>50</a:t>
            </a:r>
            <a:r>
              <a:rPr lang="ja-JP" altLang="en-US" dirty="0"/>
              <a:t>万円を年利（実質年率）</a:t>
            </a:r>
            <a:r>
              <a:rPr lang="en-US" altLang="ja-JP" dirty="0"/>
              <a:t>15%</a:t>
            </a:r>
            <a:r>
              <a:rPr lang="ja-JP" altLang="en-US" dirty="0"/>
              <a:t>で、以下の①②③の条件で返済するとき、利息はいくら？</a:t>
            </a:r>
          </a:p>
          <a:p>
            <a:pPr eaLnBrk="1" hangingPunct="1">
              <a:spcBef>
                <a:spcPct val="0"/>
              </a:spcBef>
            </a:pPr>
            <a:endParaRPr lang="en-US" altLang="ja-JP" dirty="0"/>
          </a:p>
          <a:p>
            <a:pPr eaLnBrk="1" hangingPunct="1">
              <a:spcBef>
                <a:spcPct val="0"/>
              </a:spcBef>
            </a:pPr>
            <a:r>
              <a:rPr lang="ja-JP" altLang="en-US" dirty="0"/>
              <a:t>★①</a:t>
            </a:r>
            <a:r>
              <a:rPr lang="en-US" altLang="ja-JP" dirty="0"/>
              <a:t>75,000</a:t>
            </a:r>
            <a:r>
              <a:rPr lang="ja-JP" altLang="en-US" dirty="0"/>
              <a:t>円</a:t>
            </a:r>
            <a:endParaRPr lang="en-US" altLang="ja-JP" dirty="0"/>
          </a:p>
          <a:p>
            <a:pPr eaLnBrk="1" hangingPunct="1">
              <a:spcBef>
                <a:spcPct val="0"/>
              </a:spcBef>
            </a:pPr>
            <a:r>
              <a:rPr lang="ja-JP" altLang="en-US" dirty="0"/>
              <a:t>★②</a:t>
            </a:r>
            <a:r>
              <a:rPr lang="ja-JP" altLang="en-US" baseline="0" dirty="0"/>
              <a:t> </a:t>
            </a:r>
            <a:r>
              <a:rPr lang="en-US" altLang="ja-JP" dirty="0"/>
              <a:t>6,250</a:t>
            </a:r>
            <a:r>
              <a:rPr lang="ja-JP" altLang="en-US" dirty="0"/>
              <a:t>円</a:t>
            </a:r>
            <a:endParaRPr lang="en-US" altLang="ja-JP" dirty="0"/>
          </a:p>
          <a:p>
            <a:pPr eaLnBrk="1" hangingPunct="1">
              <a:spcBef>
                <a:spcPct val="0"/>
              </a:spcBef>
            </a:pPr>
            <a:r>
              <a:rPr lang="ja-JP" altLang="en-US" dirty="0"/>
              <a:t>★③ 　</a:t>
            </a:r>
            <a:r>
              <a:rPr lang="en-US" altLang="ja-JP" dirty="0"/>
              <a:t>205</a:t>
            </a:r>
            <a:r>
              <a:rPr lang="ja-JP" altLang="en-US" dirty="0"/>
              <a:t>円</a:t>
            </a:r>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3</a:t>
            </a:fld>
            <a:endParaRPr lang="ja-JP"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u="none" dirty="0"/>
              <a:t>★金利や毎月の支払額によって支払総額は変わります。</a:t>
            </a:r>
            <a:endParaRPr lang="en-US" altLang="ja-JP" u="none" dirty="0"/>
          </a:p>
          <a:p>
            <a:pPr eaLnBrk="1" hangingPunct="1">
              <a:spcBef>
                <a:spcPct val="0"/>
              </a:spcBef>
            </a:pPr>
            <a:r>
              <a:rPr lang="ja-JP" altLang="en-US" u="none" dirty="0"/>
              <a:t>金利は何％で、支払総額がいくらになるのか確認することが大切です。 </a:t>
            </a:r>
          </a:p>
          <a:p>
            <a:pPr eaLnBrk="1" hangingPunct="1">
              <a:spcBef>
                <a:spcPct val="0"/>
              </a:spcBef>
            </a:pPr>
            <a:endParaRPr lang="en-US" altLang="ja-JP" u="none" dirty="0"/>
          </a:p>
          <a:p>
            <a:pPr eaLnBrk="1" hangingPunct="1">
              <a:spcBef>
                <a:spcPct val="0"/>
              </a:spcBef>
            </a:pPr>
            <a:r>
              <a:rPr lang="ja-JP" altLang="en-US" u="none" dirty="0"/>
              <a:t>元金</a:t>
            </a:r>
            <a:r>
              <a:rPr lang="en-US" altLang="ja-JP" u="none" dirty="0"/>
              <a:t>50</a:t>
            </a:r>
            <a:r>
              <a:rPr lang="ja-JP" altLang="en-US" u="none" dirty="0"/>
              <a:t>万円のリボ払いの利息を比較してみよう（元利均等返済の場合）。</a:t>
            </a:r>
          </a:p>
          <a:p>
            <a:pPr eaLnBrk="1" hangingPunct="1">
              <a:spcBef>
                <a:spcPct val="0"/>
              </a:spcBef>
            </a:pPr>
            <a:endParaRPr lang="en-US" altLang="ja-JP" u="none" dirty="0"/>
          </a:p>
          <a:p>
            <a:pPr eaLnBrk="1" hangingPunct="1">
              <a:spcBef>
                <a:spcPct val="0"/>
              </a:spcBef>
            </a:pPr>
            <a:endParaRPr lang="ja-JP" altLang="en-US" u="none" dirty="0"/>
          </a:p>
        </p:txBody>
      </p:sp>
      <p:sp>
        <p:nvSpPr>
          <p:cNvPr id="8602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ACE9204F-89D0-416E-9BFD-6249E9A8B5FF}" type="slidenum">
              <a:rPr lang="ja-JP" altLang="en-US" smtClean="0">
                <a:solidFill>
                  <a:prstClr val="black"/>
                </a:solidFill>
              </a:rPr>
              <a:pPr eaLnBrk="1" hangingPunct="1">
                <a:spcBef>
                  <a:spcPct val="0"/>
                </a:spcBef>
              </a:pPr>
              <a:t>4</a:t>
            </a:fld>
            <a:endParaRPr lang="ja-JP"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5</a:t>
            </a:fld>
            <a:endParaRPr lang="ja-JP" altLang="en-US">
              <a:solidFill>
                <a:prstClr val="black"/>
              </a:solidFill>
            </a:endParaRPr>
          </a:p>
        </p:txBody>
      </p:sp>
    </p:spTree>
    <p:extLst>
      <p:ext uri="{BB962C8B-B14F-4D97-AF65-F5344CB8AC3E}">
        <p14:creationId xmlns:p14="http://schemas.microsoft.com/office/powerpoint/2010/main" val="710738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金融機関（消費者金融会社やクレジット会社、銀行など）からお金を借りることをローンといいます。</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★①借金の申し込み　　★②登録、照会　　★③審査、貸付　★④借金返済</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ローンには住宅ローンや教育ローンのほか、カードローンやフリーローンなどさまざまな種類があります。</a:t>
            </a:r>
            <a:r>
              <a:rPr lang="ja-JP" altLang="en-US" dirty="0"/>
              <a:t> </a:t>
            </a:r>
          </a:p>
        </p:txBody>
      </p:sp>
      <p:sp>
        <p:nvSpPr>
          <p:cNvPr id="8704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D438876B-6ACD-4ACE-ADFE-7DF828D080AA}" type="slidenum">
              <a:rPr lang="ja-JP" altLang="en-US" smtClean="0">
                <a:solidFill>
                  <a:prstClr val="black"/>
                </a:solidFill>
              </a:rPr>
              <a:pPr eaLnBrk="1" hangingPunct="1">
                <a:spcBef>
                  <a:spcPct val="0"/>
                </a:spcBef>
              </a:pPr>
              <a:t>6</a:t>
            </a:fld>
            <a:endParaRPr lang="ja-JP"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dirty="0">
                <a:solidFill>
                  <a:schemeClr val="tx1"/>
                </a:solidFill>
                <a:effectLst/>
                <a:latin typeface="+mn-lt"/>
                <a:ea typeface="+mn-ea"/>
                <a:cs typeface="+mn-cs"/>
              </a:rPr>
              <a:t>また、クレジットカードには買い物だけではなく、お金を借りる機能も付いています。これをキャッシングといいます。</a:t>
            </a:r>
            <a:endParaRPr kumimoji="1" lang="en-US" altLang="ja-JP" sz="1200" b="0" i="0" u="none" strike="noStrike" kern="1200" dirty="0">
              <a:solidFill>
                <a:schemeClr val="tx1"/>
              </a:solidFill>
              <a:effectLst/>
              <a:latin typeface="+mn-lt"/>
              <a:ea typeface="+mn-ea"/>
              <a:cs typeface="+mn-cs"/>
            </a:endParaRPr>
          </a:p>
          <a:p>
            <a:r>
              <a:rPr kumimoji="1" lang="en-US" altLang="ja-JP" sz="1200" b="0" i="0" u="none" strike="noStrike" kern="1200" dirty="0">
                <a:solidFill>
                  <a:schemeClr val="tx1"/>
                </a:solidFill>
                <a:effectLst/>
                <a:latin typeface="+mn-lt"/>
                <a:ea typeface="+mn-ea"/>
                <a:cs typeface="+mn-cs"/>
              </a:rPr>
              <a:t>ATM</a:t>
            </a:r>
            <a:r>
              <a:rPr kumimoji="1" lang="ja-JP" altLang="en-US" sz="1200" b="0" i="0" u="none" strike="noStrike" kern="1200" dirty="0">
                <a:solidFill>
                  <a:schemeClr val="tx1"/>
                </a:solidFill>
                <a:effectLst/>
                <a:latin typeface="+mn-lt"/>
                <a:ea typeface="+mn-ea"/>
                <a:cs typeface="+mn-cs"/>
              </a:rPr>
              <a:t>から簡単にお金が借りられる反面、借り過ぎに注意が必要です。</a:t>
            </a:r>
            <a:r>
              <a:rPr lang="ja-JP" altLang="en-US" dirty="0"/>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7</a:t>
            </a:fld>
            <a:endParaRPr lang="ja-JP" altLang="en-US">
              <a:solidFill>
                <a:prstClr val="black"/>
              </a:solidFill>
            </a:endParaRPr>
          </a:p>
        </p:txBody>
      </p:sp>
    </p:spTree>
    <p:extLst>
      <p:ext uri="{BB962C8B-B14F-4D97-AF65-F5344CB8AC3E}">
        <p14:creationId xmlns:p14="http://schemas.microsoft.com/office/powerpoint/2010/main" val="2449852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★借金返済が困難になり、借金返済のために</a:t>
            </a:r>
            <a:r>
              <a:rPr kumimoji="1" lang="en-US" altLang="ja-JP" sz="1200" b="0" i="0" u="none" strike="noStrike" kern="1200" dirty="0">
                <a:solidFill>
                  <a:schemeClr val="tx1"/>
                </a:solidFill>
                <a:effectLst/>
                <a:latin typeface="+mn-lt"/>
                <a:ea typeface="+mn-ea"/>
                <a:cs typeface="+mn-cs"/>
              </a:rPr>
              <a:t>A</a:t>
            </a:r>
            <a:r>
              <a:rPr kumimoji="1" lang="ja-JP" altLang="en-US" sz="1200" b="0" i="0" u="none" strike="noStrike" kern="1200" dirty="0">
                <a:solidFill>
                  <a:schemeClr val="tx1"/>
                </a:solidFill>
                <a:effectLst/>
                <a:latin typeface="+mn-lt"/>
                <a:ea typeface="+mn-ea"/>
                <a:cs typeface="+mn-cs"/>
              </a:rPr>
              <a:t>社から</a:t>
            </a:r>
            <a:r>
              <a:rPr kumimoji="1" lang="en-US" altLang="ja-JP" sz="1200" b="0" i="0" u="none" strike="noStrike" kern="1200" dirty="0">
                <a:solidFill>
                  <a:schemeClr val="tx1"/>
                </a:solidFill>
                <a:effectLst/>
                <a:latin typeface="+mn-lt"/>
                <a:ea typeface="+mn-ea"/>
                <a:cs typeface="+mn-cs"/>
              </a:rPr>
              <a:t>B</a:t>
            </a:r>
            <a:r>
              <a:rPr kumimoji="1" lang="ja-JP" altLang="en-US" sz="1200" b="0" i="0" u="none" strike="noStrike" kern="1200" dirty="0">
                <a:solidFill>
                  <a:schemeClr val="tx1"/>
                </a:solidFill>
                <a:effectLst/>
                <a:latin typeface="+mn-lt"/>
                <a:ea typeface="+mn-ea"/>
                <a:cs typeface="+mn-cs"/>
              </a:rPr>
              <a:t>社、</a:t>
            </a:r>
            <a:r>
              <a:rPr kumimoji="1" lang="en-US" altLang="ja-JP" sz="1200" b="0" i="0" u="none" strike="noStrike" kern="1200" dirty="0">
                <a:solidFill>
                  <a:schemeClr val="tx1"/>
                </a:solidFill>
                <a:effectLst/>
                <a:latin typeface="+mn-lt"/>
                <a:ea typeface="+mn-ea"/>
                <a:cs typeface="+mn-cs"/>
              </a:rPr>
              <a:t>C</a:t>
            </a:r>
            <a:r>
              <a:rPr kumimoji="1" lang="ja-JP" altLang="en-US" sz="1200" b="0" i="0" u="none" strike="noStrike" kern="1200" dirty="0">
                <a:solidFill>
                  <a:schemeClr val="tx1"/>
                </a:solidFill>
                <a:effectLst/>
                <a:latin typeface="+mn-lt"/>
                <a:ea typeface="+mn-ea"/>
                <a:cs typeface="+mn-cs"/>
              </a:rPr>
              <a:t>社へとお金を借り換えて</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★借金を繰り返す人がいます。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すると、借りたお金（元金）だけでなく利息の分まで、借金が雪だるま式に増えていき、</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★ますます返済困難な状況に陥ります。</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★このような状態を多重債務といいます。</a:t>
            </a:r>
            <a:r>
              <a:rPr lang="ja-JP" altLang="en-US" dirty="0"/>
              <a:t> </a:t>
            </a:r>
          </a:p>
        </p:txBody>
      </p:sp>
      <p:sp>
        <p:nvSpPr>
          <p:cNvPr id="8806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01B302B3-4F81-4FC4-9D3D-3D310AED78EA}" type="slidenum">
              <a:rPr lang="ja-JP" altLang="en-US" smtClean="0">
                <a:solidFill>
                  <a:prstClr val="black"/>
                </a:solidFill>
              </a:rPr>
              <a:pPr eaLnBrk="1" hangingPunct="1">
                <a:spcBef>
                  <a:spcPct val="0"/>
                </a:spcBef>
              </a:pPr>
              <a:t>8</a:t>
            </a:fld>
            <a:endParaRPr lang="ja-JP"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債務整理とは、借金を整理することで、多重債務者に再出発の機会を与える制度です。</a:t>
            </a:r>
            <a:endParaRPr lang="en-US" altLang="ja-JP" dirty="0"/>
          </a:p>
          <a:p>
            <a:pPr eaLnBrk="1" hangingPunct="1">
              <a:spcBef>
                <a:spcPct val="0"/>
              </a:spcBef>
            </a:pPr>
            <a:r>
              <a:rPr lang="ja-JP" altLang="en-US" dirty="0"/>
              <a:t>「クレジットカードは借金」であることを認識し、適切に利用することが大切ですが、</a:t>
            </a:r>
            <a:endParaRPr lang="en-US" altLang="ja-JP" dirty="0"/>
          </a:p>
          <a:p>
            <a:pPr eaLnBrk="1" hangingPunct="1">
              <a:spcBef>
                <a:spcPct val="0"/>
              </a:spcBef>
            </a:pPr>
            <a:r>
              <a:rPr lang="ja-JP" altLang="en-US" dirty="0"/>
              <a:t>万一返済できない状況になったら、深みにはまる前に消費生活センターに相談しましょう。</a:t>
            </a:r>
          </a:p>
          <a:p>
            <a:pPr eaLnBrk="1" hangingPunct="1">
              <a:spcBef>
                <a:spcPct val="0"/>
              </a:spcBef>
            </a:pPr>
            <a:endParaRPr lang="ja-JP" altLang="en-US" dirty="0"/>
          </a:p>
        </p:txBody>
      </p:sp>
      <p:sp>
        <p:nvSpPr>
          <p:cNvPr id="8909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980A66EE-6666-4095-AC7C-CABE6D338001}" type="slidenum">
              <a:rPr lang="ja-JP" altLang="en-US" smtClean="0">
                <a:solidFill>
                  <a:prstClr val="black"/>
                </a:solidFill>
              </a:rPr>
              <a:pPr eaLnBrk="1" hangingPunct="1">
                <a:spcBef>
                  <a:spcPct val="0"/>
                </a:spcBef>
              </a:pPr>
              <a:t>9</a:t>
            </a:fld>
            <a:endParaRPr lang="ja-JP"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日付プレースホルダー 5"/>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4" name="フッター プレースホルダー 6"/>
          <p:cNvSpPr>
            <a:spLocks noGrp="1"/>
          </p:cNvSpPr>
          <p:nvPr>
            <p:ph type="ftr" sz="quarter" idx="11"/>
          </p:nvPr>
        </p:nvSpPr>
        <p:spPr/>
        <p:txBody>
          <a:bodyPr/>
          <a:lstStyle>
            <a:lvl1pPr>
              <a:defRPr/>
            </a:lvl1pPr>
          </a:lstStyle>
          <a:p>
            <a:pPr>
              <a:defRPr/>
            </a:pPr>
            <a:endParaRPr lang="ja-JP" altLang="en-US">
              <a:solidFill>
                <a:prstClr val="black"/>
              </a:solidFill>
            </a:endParaRPr>
          </a:p>
        </p:txBody>
      </p:sp>
      <p:sp>
        <p:nvSpPr>
          <p:cNvPr id="5" name="スライド番号プレースホルダー 7"/>
          <p:cNvSpPr>
            <a:spLocks noGrp="1"/>
          </p:cNvSpPr>
          <p:nvPr>
            <p:ph type="sldNum" sz="quarter" idx="12"/>
          </p:nvPr>
        </p:nvSpPr>
        <p:spPr/>
        <p:txBody>
          <a:bodyPr/>
          <a:lstStyle>
            <a:lvl1pPr>
              <a:defRPr/>
            </a:lvl1pPr>
          </a:lstStyle>
          <a:p>
            <a:pPr>
              <a:defRPr/>
            </a:pPr>
            <a:fld id="{11AFEE26-8FB6-4FAF-BB5C-0274306B6B15}"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574264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3" name="フッター プレースホルダ 2"/>
          <p:cNvSpPr>
            <a:spLocks noGrp="1"/>
          </p:cNvSpPr>
          <p:nvPr>
            <p:ph type="ftr" sz="quarter" idx="11"/>
          </p:nvPr>
        </p:nvSpPr>
        <p:spPr>
          <a:xfrm>
            <a:off x="3124200" y="6356350"/>
            <a:ext cx="2895600" cy="365125"/>
          </a:xfrm>
        </p:spPr>
        <p:txBody>
          <a:bodyPr/>
          <a:lstStyle>
            <a:lvl1pPr>
              <a:defRPr/>
            </a:lvl1pPr>
          </a:lstStyle>
          <a:p>
            <a:pPr>
              <a:defRPr/>
            </a:pPr>
            <a:endParaRPr lang="ja-JP" altLang="en-US">
              <a:solidFill>
                <a:prstClr val="black"/>
              </a:solidFill>
            </a:endParaRPr>
          </a:p>
        </p:txBody>
      </p:sp>
      <p:sp>
        <p:nvSpPr>
          <p:cNvPr id="4" name="スライド番号プレースホルダ 3"/>
          <p:cNvSpPr>
            <a:spLocks noGrp="1"/>
          </p:cNvSpPr>
          <p:nvPr>
            <p:ph type="sldNum" sz="quarter" idx="12"/>
          </p:nvPr>
        </p:nvSpPr>
        <p:spPr>
          <a:xfrm>
            <a:off x="6553200" y="6356350"/>
            <a:ext cx="2133600" cy="365125"/>
          </a:xfrm>
        </p:spPr>
        <p:txBody>
          <a:bodyPr/>
          <a:lstStyle>
            <a:lvl1pPr>
              <a:defRPr/>
            </a:lvl1pPr>
          </a:lstStyle>
          <a:p>
            <a:pPr>
              <a:defRPr/>
            </a:pPr>
            <a:fld id="{D4742F7E-00D8-4250-80E1-7D5BCC339C26}"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23728891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日付プレースホルダー 5"/>
          <p:cNvSpPr>
            <a:spLocks noGrp="1"/>
          </p:cNvSpPr>
          <p:nvPr>
            <p:ph type="dt" sz="half" idx="2"/>
          </p:nvPr>
        </p:nvSpPr>
        <p:spPr>
          <a:xfrm>
            <a:off x="457200" y="6356350"/>
            <a:ext cx="2133600" cy="365125"/>
          </a:xfrm>
          <a:prstGeom prst="rect">
            <a:avLst/>
          </a:prstGeom>
        </p:spPr>
        <p:txBody>
          <a:bodyPr/>
          <a:lstStyle>
            <a:lvl1pPr>
              <a:defRPr/>
            </a:lvl1pPr>
          </a:lstStyle>
          <a:p>
            <a:pPr fontAlgn="base">
              <a:spcBef>
                <a:spcPct val="0"/>
              </a:spcBef>
              <a:spcAft>
                <a:spcPct val="0"/>
              </a:spcAft>
              <a:defRPr/>
            </a:pPr>
            <a:endParaRPr lang="ja-JP" altLang="en-US">
              <a:solidFill>
                <a:prstClr val="black"/>
              </a:solidFill>
            </a:endParaRPr>
          </a:p>
        </p:txBody>
      </p:sp>
      <p:sp>
        <p:nvSpPr>
          <p:cNvPr id="7" name="フッター プレースホルダー 6"/>
          <p:cNvSpPr>
            <a:spLocks noGrp="1"/>
          </p:cNvSpPr>
          <p:nvPr>
            <p:ph type="ftr" sz="quarter" idx="3"/>
          </p:nvPr>
        </p:nvSpPr>
        <p:spPr>
          <a:xfrm>
            <a:off x="5997575" y="6356350"/>
            <a:ext cx="2895600" cy="365125"/>
          </a:xfrm>
          <a:prstGeom prst="rect">
            <a:avLst/>
          </a:prstGeom>
        </p:spPr>
        <p:txBody>
          <a:bodyPr/>
          <a:lstStyle>
            <a:lvl1pPr>
              <a:defRPr/>
            </a:lvl1pPr>
          </a:lstStyle>
          <a:p>
            <a:pPr fontAlgn="base">
              <a:spcBef>
                <a:spcPct val="0"/>
              </a:spcBef>
              <a:spcAft>
                <a:spcPct val="0"/>
              </a:spcAft>
              <a:defRPr/>
            </a:pPr>
            <a:endParaRPr lang="ja-JP" altLang="en-US">
              <a:solidFill>
                <a:prstClr val="black"/>
              </a:solidFill>
            </a:endParaRPr>
          </a:p>
        </p:txBody>
      </p:sp>
      <p:sp>
        <p:nvSpPr>
          <p:cNvPr id="8" name="スライド番号プレースホルダー 7"/>
          <p:cNvSpPr>
            <a:spLocks noGrp="1"/>
          </p:cNvSpPr>
          <p:nvPr>
            <p:ph type="sldNum" sz="quarter" idx="4"/>
          </p:nvPr>
        </p:nvSpPr>
        <p:spPr>
          <a:xfrm>
            <a:off x="3505200" y="6356350"/>
            <a:ext cx="2133600" cy="365125"/>
          </a:xfrm>
          <a:prstGeom prst="rect">
            <a:avLst/>
          </a:prstGeom>
        </p:spPr>
        <p:txBody>
          <a:bodyPr/>
          <a:lstStyle>
            <a:lvl1pPr algn="ctr">
              <a:defRPr/>
            </a:lvl1pPr>
          </a:lstStyle>
          <a:p>
            <a:pPr fontAlgn="base">
              <a:spcBef>
                <a:spcPct val="0"/>
              </a:spcBef>
              <a:spcAft>
                <a:spcPct val="0"/>
              </a:spcAft>
              <a:defRPr/>
            </a:pPr>
            <a:fld id="{D2A0C4D2-ABC6-4937-BFFF-BE45C2970815}" type="slidenum">
              <a:rPr lang="ja-JP" altLang="en-US">
                <a:solidFill>
                  <a:prstClr val="black"/>
                </a:solidFill>
              </a:rPr>
              <a:pPr fontAlgn="base">
                <a:spcBef>
                  <a:spcPct val="0"/>
                </a:spcBef>
                <a:spcAft>
                  <a:spcPct val="0"/>
                </a:spcAft>
                <a:defRPr/>
              </a:pPr>
              <a:t>‹#›</a:t>
            </a:fld>
            <a:endParaRPr lang="ja-JP" altLang="en-US">
              <a:solidFill>
                <a:prstClr val="black"/>
              </a:solidFill>
            </a:endParaRPr>
          </a:p>
        </p:txBody>
      </p:sp>
    </p:spTree>
    <p:extLst>
      <p:ext uri="{BB962C8B-B14F-4D97-AF65-F5344CB8AC3E}">
        <p14:creationId xmlns:p14="http://schemas.microsoft.com/office/powerpoint/2010/main" val="217485941"/>
      </p:ext>
    </p:extLst>
  </p:cSld>
  <p:clrMap bg1="lt1" tx1="dk1" bg2="lt2" tx2="dk2" accent1="accent1" accent2="accent2" accent3="accent3" accent4="accent4" accent5="accent5" accent6="accent6" hlink="hlink" folHlink="folHlink"/>
  <p:sldLayoutIdLst>
    <p:sldLayoutId id="2147483661" r:id="rId1"/>
    <p:sldLayoutId id="2147483667" r:id="rId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72556DD2-22E9-46B9-B675-5AD3DCB24DD0}"/>
              </a:ext>
            </a:extLst>
          </p:cNvPr>
          <p:cNvPicPr/>
          <p:nvPr/>
        </p:nvPicPr>
        <p:blipFill rotWithShape="1">
          <a:blip r:embed="rId4" cstate="print">
            <a:extLst>
              <a:ext uri="{28A0092B-C50C-407E-A947-70E740481C1C}">
                <a14:useLocalDpi xmlns:a14="http://schemas.microsoft.com/office/drawing/2010/main" val="0"/>
              </a:ext>
            </a:extLst>
          </a:blip>
          <a:srcRect l="3500" r="4686"/>
          <a:stretch/>
        </p:blipFill>
        <p:spPr bwMode="auto">
          <a:xfrm>
            <a:off x="251520" y="1304764"/>
            <a:ext cx="5400600" cy="2710806"/>
          </a:xfrm>
          <a:prstGeom prst="rect">
            <a:avLst/>
          </a:prstGeom>
          <a:noFill/>
          <a:ln>
            <a:noFill/>
          </a:ln>
        </p:spPr>
      </p:pic>
      <p:pic>
        <p:nvPicPr>
          <p:cNvPr id="3" name="図 2">
            <a:extLst>
              <a:ext uri="{FF2B5EF4-FFF2-40B4-BE49-F238E27FC236}">
                <a16:creationId xmlns:a16="http://schemas.microsoft.com/office/drawing/2014/main" id="{4D20B220-0EA9-4345-95A1-696EFC974742}"/>
              </a:ext>
            </a:extLst>
          </p:cNvPr>
          <p:cNvPicPr>
            <a:picLocks noChangeAspect="1"/>
          </p:cNvPicPr>
          <p:nvPr/>
        </p:nvPicPr>
        <p:blipFill>
          <a:blip r:embed="rId5"/>
          <a:stretch>
            <a:fillRect/>
          </a:stretch>
        </p:blipFill>
        <p:spPr>
          <a:xfrm>
            <a:off x="5780797" y="2053447"/>
            <a:ext cx="3060457" cy="1261981"/>
          </a:xfrm>
          <a:prstGeom prst="rect">
            <a:avLst/>
          </a:prstGeom>
        </p:spPr>
      </p:pic>
      <p:pic>
        <p:nvPicPr>
          <p:cNvPr id="4" name="図 3">
            <a:extLst>
              <a:ext uri="{FF2B5EF4-FFF2-40B4-BE49-F238E27FC236}">
                <a16:creationId xmlns:a16="http://schemas.microsoft.com/office/drawing/2014/main" id="{09434FE8-39FB-4EA5-B698-2670B996CF84}"/>
              </a:ext>
            </a:extLst>
          </p:cNvPr>
          <p:cNvPicPr>
            <a:picLocks noChangeAspect="1"/>
          </p:cNvPicPr>
          <p:nvPr/>
        </p:nvPicPr>
        <p:blipFill>
          <a:blip r:embed="rId6"/>
          <a:stretch>
            <a:fillRect/>
          </a:stretch>
        </p:blipFill>
        <p:spPr>
          <a:xfrm>
            <a:off x="107504" y="4457894"/>
            <a:ext cx="3286029" cy="1938696"/>
          </a:xfrm>
          <a:prstGeom prst="rect">
            <a:avLst/>
          </a:prstGeom>
        </p:spPr>
      </p:pic>
      <p:pic>
        <p:nvPicPr>
          <p:cNvPr id="11" name="Picture 4" descr="C:\Users\k-sakurai\Dropbox\櫻井和\都消費\PowerPoint\パワポ_張り込み素材\il37.png">
            <a:extLst>
              <a:ext uri="{FF2B5EF4-FFF2-40B4-BE49-F238E27FC236}">
                <a16:creationId xmlns:a16="http://schemas.microsoft.com/office/drawing/2014/main" id="{3BC51767-15BA-4298-B1DC-11D995CA127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051" t="7854" r="1698" b="7208"/>
          <a:stretch/>
        </p:blipFill>
        <p:spPr bwMode="auto">
          <a:xfrm>
            <a:off x="3429327" y="3357472"/>
            <a:ext cx="5391145" cy="2891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083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0129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8527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2799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4556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456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E77A7E67-D601-4042-AF35-5AA2B9D9A555}"/>
              </a:ext>
            </a:extLst>
          </p:cNvPr>
          <p:cNvPicPr>
            <a:picLocks noChangeAspect="1"/>
          </p:cNvPicPr>
          <p:nvPr/>
        </p:nvPicPr>
        <p:blipFill rotWithShape="1">
          <a:blip r:embed="rId4"/>
          <a:srcRect r="15967" b="11097"/>
          <a:stretch/>
        </p:blipFill>
        <p:spPr>
          <a:xfrm>
            <a:off x="7308304" y="4263655"/>
            <a:ext cx="1296144" cy="504056"/>
          </a:xfrm>
          <a:prstGeom prst="rect">
            <a:avLst/>
          </a:prstGeom>
        </p:spPr>
      </p:pic>
      <p:pic>
        <p:nvPicPr>
          <p:cNvPr id="9" name="図 8">
            <a:extLst>
              <a:ext uri="{FF2B5EF4-FFF2-40B4-BE49-F238E27FC236}">
                <a16:creationId xmlns:a16="http://schemas.microsoft.com/office/drawing/2014/main" id="{B54485BD-AD42-4BBA-99A7-1437A4281C94}"/>
              </a:ext>
            </a:extLst>
          </p:cNvPr>
          <p:cNvPicPr>
            <a:picLocks noChangeAspect="1"/>
          </p:cNvPicPr>
          <p:nvPr/>
        </p:nvPicPr>
        <p:blipFill rotWithShape="1">
          <a:blip r:embed="rId5"/>
          <a:srcRect t="1" r="17475" b="10131"/>
          <a:stretch/>
        </p:blipFill>
        <p:spPr>
          <a:xfrm>
            <a:off x="7452319" y="5115992"/>
            <a:ext cx="1152128" cy="504056"/>
          </a:xfrm>
          <a:prstGeom prst="rect">
            <a:avLst/>
          </a:prstGeom>
        </p:spPr>
      </p:pic>
      <p:pic>
        <p:nvPicPr>
          <p:cNvPr id="10" name="図 9">
            <a:extLst>
              <a:ext uri="{FF2B5EF4-FFF2-40B4-BE49-F238E27FC236}">
                <a16:creationId xmlns:a16="http://schemas.microsoft.com/office/drawing/2014/main" id="{0751E480-D184-49C2-A518-966E92F1F095}"/>
              </a:ext>
            </a:extLst>
          </p:cNvPr>
          <p:cNvPicPr>
            <a:picLocks noChangeAspect="1"/>
          </p:cNvPicPr>
          <p:nvPr/>
        </p:nvPicPr>
        <p:blipFill rotWithShape="1">
          <a:blip r:embed="rId6"/>
          <a:srcRect r="15929" b="11097"/>
          <a:stretch/>
        </p:blipFill>
        <p:spPr>
          <a:xfrm>
            <a:off x="7559877" y="5949280"/>
            <a:ext cx="1066087" cy="504056"/>
          </a:xfrm>
          <a:prstGeom prst="rect">
            <a:avLst/>
          </a:prstGeom>
        </p:spPr>
      </p:pic>
    </p:spTree>
    <p:extLst>
      <p:ext uri="{BB962C8B-B14F-4D97-AF65-F5344CB8AC3E}">
        <p14:creationId xmlns:p14="http://schemas.microsoft.com/office/powerpoint/2010/main" val="1760894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7">
            <a:extLst>
              <a:ext uri="{FF2B5EF4-FFF2-40B4-BE49-F238E27FC236}">
                <a16:creationId xmlns:a16="http://schemas.microsoft.com/office/drawing/2014/main" id="{F9306B71-503B-4626-9EDC-426259A2EC5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947" t="1154" r="4220" b="13011"/>
          <a:stretch/>
        </p:blipFill>
        <p:spPr bwMode="auto">
          <a:xfrm>
            <a:off x="1698380" y="2185000"/>
            <a:ext cx="6752493" cy="3231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158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4858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1" name="Picture 2">
            <a:extLst>
              <a:ext uri="{FF2B5EF4-FFF2-40B4-BE49-F238E27FC236}">
                <a16:creationId xmlns:a16="http://schemas.microsoft.com/office/drawing/2014/main" id="{EA3530E1-3688-40FA-9AF6-7D0715830B9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018611" y="2641476"/>
            <a:ext cx="1914525" cy="5715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a:extLst>
              <a:ext uri="{FF2B5EF4-FFF2-40B4-BE49-F238E27FC236}">
                <a16:creationId xmlns:a16="http://schemas.microsoft.com/office/drawing/2014/main" id="{CAD39788-E769-4FEC-8757-9DF7D04CCBC4}"/>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461223" y="2924944"/>
            <a:ext cx="1343025" cy="71437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a:extLst>
              <a:ext uri="{FF2B5EF4-FFF2-40B4-BE49-F238E27FC236}">
                <a16:creationId xmlns:a16="http://schemas.microsoft.com/office/drawing/2014/main" id="{8FF41ED9-9781-489D-871C-4A497A726C20}"/>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2171986" y="3361556"/>
            <a:ext cx="142875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C:\Users\k-sakurai\Dropbox\P26都消費Ｎ\PowerPoint\パワポ_張り込み素材\150225_修正用画像\il40_矢印4.png">
            <a:extLst>
              <a:ext uri="{FF2B5EF4-FFF2-40B4-BE49-F238E27FC236}">
                <a16:creationId xmlns:a16="http://schemas.microsoft.com/office/drawing/2014/main" id="{82A50EF4-53C5-4098-8F96-13147A4F2CA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19486" y="4081636"/>
            <a:ext cx="1428750" cy="57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377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75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75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0825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Picture 2" descr="C:\Users\k-sakurai\Desktop\0225よる_追加\P24_多重債務_上段.png">
            <a:extLst>
              <a:ext uri="{FF2B5EF4-FFF2-40B4-BE49-F238E27FC236}">
                <a16:creationId xmlns:a16="http://schemas.microsoft.com/office/drawing/2014/main" id="{B2CC6118-66F8-4D7E-B451-83A4CEF769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268760"/>
            <a:ext cx="6361122" cy="2664296"/>
          </a:xfrm>
          <a:prstGeom prst="rect">
            <a:avLst/>
          </a:prstGeom>
          <a:noFill/>
          <a:extLst>
            <a:ext uri="{909E8E84-426E-40DD-AFC4-6F175D3DCCD1}">
              <a14:hiddenFill xmlns:a14="http://schemas.microsoft.com/office/drawing/2010/main">
                <a:solidFill>
                  <a:srgbClr val="FFFFFF"/>
                </a:solidFill>
              </a14:hiddenFill>
            </a:ext>
          </a:extLst>
        </p:spPr>
      </p:pic>
      <p:pic>
        <p:nvPicPr>
          <p:cNvPr id="2" name="図 1">
            <a:extLst>
              <a:ext uri="{FF2B5EF4-FFF2-40B4-BE49-F238E27FC236}">
                <a16:creationId xmlns:a16="http://schemas.microsoft.com/office/drawing/2014/main" id="{337A63B6-8C52-439F-BAA9-BFD78E23507B}"/>
              </a:ext>
            </a:extLst>
          </p:cNvPr>
          <p:cNvPicPr>
            <a:picLocks noChangeAspect="1"/>
          </p:cNvPicPr>
          <p:nvPr/>
        </p:nvPicPr>
        <p:blipFill>
          <a:blip r:embed="rId5"/>
          <a:stretch>
            <a:fillRect/>
          </a:stretch>
        </p:blipFill>
        <p:spPr>
          <a:xfrm>
            <a:off x="6948264" y="1643753"/>
            <a:ext cx="1816765" cy="1914310"/>
          </a:xfrm>
          <a:prstGeom prst="rect">
            <a:avLst/>
          </a:prstGeom>
        </p:spPr>
      </p:pic>
      <p:pic>
        <p:nvPicPr>
          <p:cNvPr id="3" name="図 2">
            <a:extLst>
              <a:ext uri="{FF2B5EF4-FFF2-40B4-BE49-F238E27FC236}">
                <a16:creationId xmlns:a16="http://schemas.microsoft.com/office/drawing/2014/main" id="{F13AD6C8-00EC-4D53-9DF3-D15F8D0FA4CB}"/>
              </a:ext>
            </a:extLst>
          </p:cNvPr>
          <p:cNvPicPr>
            <a:picLocks noChangeAspect="1"/>
          </p:cNvPicPr>
          <p:nvPr/>
        </p:nvPicPr>
        <p:blipFill>
          <a:blip r:embed="rId6"/>
          <a:stretch>
            <a:fillRect/>
          </a:stretch>
        </p:blipFill>
        <p:spPr>
          <a:xfrm>
            <a:off x="179512" y="4427507"/>
            <a:ext cx="1999661" cy="1243692"/>
          </a:xfrm>
          <a:prstGeom prst="rect">
            <a:avLst/>
          </a:prstGeom>
        </p:spPr>
      </p:pic>
      <p:pic>
        <p:nvPicPr>
          <p:cNvPr id="11" name="Picture 3" descr="C:\Users\k-sakurai\Desktop\0225よる_追加\P24多重債務_下段.png">
            <a:extLst>
              <a:ext uri="{FF2B5EF4-FFF2-40B4-BE49-F238E27FC236}">
                <a16:creationId xmlns:a16="http://schemas.microsoft.com/office/drawing/2014/main" id="{5559BE4B-105B-4296-AF5D-1F0E69751E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1760" y="3717032"/>
            <a:ext cx="6361122" cy="2664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09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785504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TotalTime>
  <Words>743</Words>
  <PresentationFormat>画面に合わせる (4:3)</PresentationFormat>
  <Paragraphs>53</Paragraphs>
  <Slides>13</Slides>
  <Notes>13</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13</vt:i4>
      </vt:variant>
    </vt:vector>
  </HeadingPairs>
  <TitlesOfParts>
    <vt:vector size="16" baseType="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
  <dc:creator/>
  <cp:keywords/>
  <dc:description/>
  <dcterms:created xsi:type="dcterms:W3CDTF">2019-02-27T05:49:39Z</dcterms:created>
  <dcterms:modified xsi:type="dcterms:W3CDTF">2024-02-21T06:56:32Z</dcterms:modified>
  <cp:category/>
</cp:coreProperties>
</file>