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6" r:id="rId12"/>
    <p:sldId id="267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6"/>
    <p:restoredTop sz="74944" autoAdjust="0"/>
  </p:normalViewPr>
  <p:slideViewPr>
    <p:cSldViewPr snapToGrid="0">
      <p:cViewPr varScale="1">
        <p:scale>
          <a:sx n="116" d="100"/>
          <a:sy n="116" d="100"/>
        </p:scale>
        <p:origin x="13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A68CF-E966-C340-BF21-AD62010E6D8A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D03D-056A-4C4B-9E6A-65DF1BCBCE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605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現金での買い物は、現金があれば品物を買えますが、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0D03D-056A-4C4B-9E6A-65DF1BCBCEF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9488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現金が不足すると、品物を買うことができません。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0D03D-056A-4C4B-9E6A-65DF1BCBCEF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3513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ところが、クレジットカードがあると、手元に現金がなくても品物を買うことができます。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なぜかというと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「クレジット会社が買い物代金を立て替えて支払う」からなのです。</a:t>
            </a:r>
          </a:p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0D03D-056A-4C4B-9E6A-65DF1BCBCEFE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2568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消費者は後からお金を支払います。</a:t>
            </a: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0D03D-056A-4C4B-9E6A-65DF1BCBCEFE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154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つまり、クレジットカードの利用は「お金を借りること」と同じなのです。</a:t>
            </a:r>
            <a:endParaRPr kumimoji="1" lang="en-US" altLang="ja-JP" dirty="0"/>
          </a:p>
          <a:p>
            <a:r>
              <a:rPr kumimoji="1" lang="ja-JP" altLang="en-US" dirty="0"/>
              <a:t>大変便利な仕組みですが、ついつい使い過ぎてしまう危険があります。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0D03D-056A-4C4B-9E6A-65DF1BCBCEF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922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だから、クレジットカードは誰でも作れるわけではありません。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クレジットとは英語で「信用」という意味です。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クレジット会社が申込者の信用を調査して、契約するかどうかを決めます。</a:t>
            </a: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クレジット会社と契約した人だけがクレジットカードを利用できるのです。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0D03D-056A-4C4B-9E6A-65DF1BCBCEFE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3137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まとめです。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0D03D-056A-4C4B-9E6A-65DF1BCBCEFE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1262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D6C477-6548-4E43-9149-BB3F963B74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D15068A-773B-298D-19E3-F1DA05F735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06006E-3024-04EF-E4FC-49DBC3E69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615F6A-1F8D-3A2F-15EC-5BA6CAC6F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91C2DDA-F30F-8145-C707-27CD1E9FF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270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5D22AF-AF4E-DC5D-E8D9-7A3D6FDF2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58B0583-014B-87FA-66E2-34BFDAE30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080A44-D229-A7B7-03E4-4C09E2C7E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9AC96C-1DFC-6131-75B8-D0E622948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1AD054-76A5-9522-4FF4-3EED119AB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888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6BD415A-8500-EC64-9DB9-0973EA54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8D20AAC-E27A-49FE-9761-7F36970CF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DB21C4-1A3D-A415-42EF-985AE6285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E532DD-F5CB-E9E9-D0BE-A6225FFB6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84E425-7D09-D8EA-8DE2-E00802067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840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3DE45D-352D-A98E-6A4A-50442113B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CF304B-3855-EDB5-E7B4-E539AEAA1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8F4A0FF-45BB-E476-EE10-7AC661AF9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9F58B51-09BD-907C-663B-80937E63D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9445DD-4002-38B9-A671-2C492D367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529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7D97FA-24CE-D683-4B7E-E1D0B8235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6147AEA-48C0-10AB-E998-F7A5DD6F8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5687BA9-CB57-E587-AA23-C13530620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1FC1F98-C60D-1E9F-4397-E341CA02B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71A829-7EEE-58FC-F509-AF62710C6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5690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5B4B8D-BF14-945B-3D0B-20454C8F7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806F9A-701F-59EE-448C-F639A318EE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84DF74-0968-D5FC-2959-339B46CF23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1A85A6-F4A0-5271-7DD2-9E3DBC7A2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9BE66F-411E-08A5-2029-8FD0257AC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7088DA-98AF-EAD6-1A88-487D7A205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009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05E2A3-D5BE-5945-468B-260FA7871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B854AF9-892E-124A-4B56-D7D263726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F74681F-91CB-32D3-7899-D2715E5D9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2C509A5-5276-1F13-D486-211829781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719CF75-4C16-7E1F-498B-EE01C8C204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97EE0D8-F235-280F-EB87-72A78E654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8B632A6-7C11-38ED-E7ED-2342EA269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1754507-624F-674B-F520-F8179E86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5201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46AD13-68F5-004C-D65F-7B376BEB3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1365182-AD4C-46E7-94E9-3C0C5E227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F3B0374-3DE5-3F9A-75AE-FE479F115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5835F57-7B13-19F2-B406-02060EF1F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02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7E5481-21C3-B70B-4859-6697EF52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98B551A-B210-33CA-8D5E-83D580A67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56EE153-01EA-344A-3070-345AC3DCB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97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866F69-C851-7E31-3379-10204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E37EB3-328B-3099-0A78-92D140881B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F67E0FD-4D4D-98BA-AB5C-7E2B57E9B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F93395A-D854-6F77-B999-1A793CD71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DEEE011-77F9-7264-4310-DDD6504E0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1AA78DA-5E7D-A522-FE2E-551096528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7664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03344D-0E3D-430C-015F-BE169B3E6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7D10FC1-4CD1-8F62-052A-3B25FC55E6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808EBE1-3789-55D7-584F-4DD5E7602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5052D12-45B2-6402-875B-E04E1B28C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A57AD52-65FA-59C8-BF43-930CD1251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97BCD0-EDAE-7EDC-70FB-69A62309B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78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AA0A25-6680-A398-EA21-C11807FD1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AB7F74-3559-54B0-C324-B61881840C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5D31973-C5A8-7ACD-6026-3E645C949D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105B4D-A2F9-6A44-BEB2-4AEC9AE18E2C}" type="datetimeFigureOut">
              <a:rPr kumimoji="1" lang="ja-JP" altLang="en-US" smtClean="0"/>
              <a:t>2024/3/1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98C1D6-24AF-4A29-5ADB-43D8595C9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E5A90F9-2634-37A9-018B-529117598E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1C90F2-5449-D246-AC2B-8CC685C76D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7450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0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31.sv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384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カップに入った飲み物&#10;&#10;低い精度で自動的に生成された説明">
            <a:extLst>
              <a:ext uri="{FF2B5EF4-FFF2-40B4-BE49-F238E27FC236}">
                <a16:creationId xmlns:a16="http://schemas.microsoft.com/office/drawing/2014/main" id="{0CE3B026-08A4-47E1-175B-A44E6E58A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430" y="2536698"/>
            <a:ext cx="2120900" cy="1181100"/>
          </a:xfrm>
          <a:prstGeom prst="rect">
            <a:avLst/>
          </a:prstGeom>
        </p:spPr>
      </p:pic>
      <p:pic>
        <p:nvPicPr>
          <p:cNvPr id="5" name="図 4" descr="アイコン&#10;&#10;自動的に生成された説明">
            <a:extLst>
              <a:ext uri="{FF2B5EF4-FFF2-40B4-BE49-F238E27FC236}">
                <a16:creationId xmlns:a16="http://schemas.microsoft.com/office/drawing/2014/main" id="{1B8F5C10-C4F9-78EA-F65E-288BC3D907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1441" y="4275753"/>
            <a:ext cx="2133600" cy="1828800"/>
          </a:xfrm>
          <a:prstGeom prst="rect">
            <a:avLst/>
          </a:prstGeom>
        </p:spPr>
      </p:pic>
      <p:pic>
        <p:nvPicPr>
          <p:cNvPr id="7" name="図 6" descr="矢印 が含まれている画像&#10;&#10;自動的に生成された説明">
            <a:extLst>
              <a:ext uri="{FF2B5EF4-FFF2-40B4-BE49-F238E27FC236}">
                <a16:creationId xmlns:a16="http://schemas.microsoft.com/office/drawing/2014/main" id="{C884FD05-6A73-6F26-0994-7D573AAC34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6040" y="4929124"/>
            <a:ext cx="1511300" cy="1206500"/>
          </a:xfrm>
          <a:prstGeom prst="rect">
            <a:avLst/>
          </a:prstGeom>
        </p:spPr>
      </p:pic>
      <p:pic>
        <p:nvPicPr>
          <p:cNvPr id="8" name="図 7" descr="図形, 矢印&#10;&#10;自動的に生成された説明">
            <a:extLst>
              <a:ext uri="{FF2B5EF4-FFF2-40B4-BE49-F238E27FC236}">
                <a16:creationId xmlns:a16="http://schemas.microsoft.com/office/drawing/2014/main" id="{D2FAACA5-02B9-7F57-7033-1493506408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3627" y="4440852"/>
            <a:ext cx="2260600" cy="1447800"/>
          </a:xfrm>
          <a:prstGeom prst="rect">
            <a:avLst/>
          </a:prstGeom>
        </p:spPr>
      </p:pic>
      <p:pic>
        <p:nvPicPr>
          <p:cNvPr id="16" name="図 15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A9B8D753-B1F8-F0E8-438C-13504FBD7E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63928" y="4334256"/>
            <a:ext cx="1778000" cy="1320800"/>
          </a:xfrm>
          <a:prstGeom prst="rect">
            <a:avLst/>
          </a:prstGeom>
        </p:spPr>
      </p:pic>
      <p:pic>
        <p:nvPicPr>
          <p:cNvPr id="17" name="図 16" descr="四角形&#10;&#10;自動的に生成された説明">
            <a:extLst>
              <a:ext uri="{FF2B5EF4-FFF2-40B4-BE49-F238E27FC236}">
                <a16:creationId xmlns:a16="http://schemas.microsoft.com/office/drawing/2014/main" id="{B0E6FA5B-24EC-192A-31EA-3111E48C93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84227" y="2231898"/>
            <a:ext cx="2870200" cy="609600"/>
          </a:xfrm>
          <a:prstGeom prst="rect">
            <a:avLst/>
          </a:prstGeom>
        </p:spPr>
      </p:pic>
      <p:pic>
        <p:nvPicPr>
          <p:cNvPr id="18" name="図 1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CB47E55F-B8A8-0DF6-CAA6-4144863245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32860" y="2916299"/>
            <a:ext cx="1917700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6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48148E-6 L -0.78867 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08971 -0.1120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0.12956 0.1113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1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1A3AC5AE-EC29-DE22-F332-0E1777C2D0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2366" y="1720596"/>
            <a:ext cx="3238500" cy="1295400"/>
          </a:xfrm>
          <a:prstGeom prst="rect">
            <a:avLst/>
          </a:prstGeom>
        </p:spPr>
      </p:pic>
      <p:pic>
        <p:nvPicPr>
          <p:cNvPr id="7" name="図 6" descr="カレンダー&#10;&#10;自動的に生成された説明">
            <a:extLst>
              <a:ext uri="{FF2B5EF4-FFF2-40B4-BE49-F238E27FC236}">
                <a16:creationId xmlns:a16="http://schemas.microsoft.com/office/drawing/2014/main" id="{3CC819FC-DFE9-CF12-7261-DE85187A42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9248" y="1578102"/>
            <a:ext cx="3924300" cy="2476500"/>
          </a:xfrm>
          <a:prstGeom prst="rect">
            <a:avLst/>
          </a:prstGeom>
        </p:spPr>
      </p:pic>
      <p:pic>
        <p:nvPicPr>
          <p:cNvPr id="9" name="図 8" descr="黒い背景に白い文字がある&#10;&#10;中程度の精度で自動的に生成された説明">
            <a:extLst>
              <a:ext uri="{FF2B5EF4-FFF2-40B4-BE49-F238E27FC236}">
                <a16:creationId xmlns:a16="http://schemas.microsoft.com/office/drawing/2014/main" id="{CA919427-2C33-D617-A38B-6DCDFB3CCC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6432" y="2416302"/>
            <a:ext cx="3695700" cy="2552700"/>
          </a:xfrm>
          <a:prstGeom prst="rect">
            <a:avLst/>
          </a:prstGeom>
        </p:spPr>
      </p:pic>
      <p:pic>
        <p:nvPicPr>
          <p:cNvPr id="10" name="図 9" descr="背景パターン&#10;&#10;自動的に生成された説明">
            <a:extLst>
              <a:ext uri="{FF2B5EF4-FFF2-40B4-BE49-F238E27FC236}">
                <a16:creationId xmlns:a16="http://schemas.microsoft.com/office/drawing/2014/main" id="{3A1FF969-EF63-5767-DFC4-D75F8F0EC2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2532" y="4784344"/>
            <a:ext cx="14478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4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6 L -0.28698 -0.17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49" y="-8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54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854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749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9452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322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プレート が含まれている画像&#10;&#10;自動的に生成された説明">
            <a:extLst>
              <a:ext uri="{FF2B5EF4-FFF2-40B4-BE49-F238E27FC236}">
                <a16:creationId xmlns:a16="http://schemas.microsoft.com/office/drawing/2014/main" id="{B9CB05A0-5682-0D44-5FE7-1BF1B03CA3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4650" y="2257964"/>
            <a:ext cx="2120900" cy="800100"/>
          </a:xfrm>
          <a:prstGeom prst="rect">
            <a:avLst/>
          </a:prstGeom>
        </p:spPr>
      </p:pic>
      <p:pic>
        <p:nvPicPr>
          <p:cNvPr id="9" name="図 8" descr="カップに入った飲み物&#10;&#10;低い精度で自動的に生成された説明">
            <a:extLst>
              <a:ext uri="{FF2B5EF4-FFF2-40B4-BE49-F238E27FC236}">
                <a16:creationId xmlns:a16="http://schemas.microsoft.com/office/drawing/2014/main" id="{87AD3611-B0A2-6917-474F-B05E817DF3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0848" y="3839114"/>
            <a:ext cx="21209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1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54544 -0.0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6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33333E-6 L -0.55938 0.00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69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458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C7ABD999-2D2B-3484-BEC9-48AF2F744D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1658" y="3717798"/>
            <a:ext cx="3162300" cy="2171700"/>
          </a:xfrm>
          <a:prstGeom prst="rect">
            <a:avLst/>
          </a:prstGeom>
        </p:spPr>
      </p:pic>
      <p:pic>
        <p:nvPicPr>
          <p:cNvPr id="5" name="図 4" descr="アイコン&#10;&#10;低い精度で自動的に生成された説明">
            <a:extLst>
              <a:ext uri="{FF2B5EF4-FFF2-40B4-BE49-F238E27FC236}">
                <a16:creationId xmlns:a16="http://schemas.microsoft.com/office/drawing/2014/main" id="{5B17704F-6016-4AE9-613F-81DEC23D00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1808" y="1620266"/>
            <a:ext cx="3302000" cy="570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7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0089DCD-AD83-3F42-CE55-2981C487CC0B}"/>
              </a:ext>
            </a:extLst>
          </p:cNvPr>
          <p:cNvSpPr txBox="1"/>
          <p:nvPr/>
        </p:nvSpPr>
        <p:spPr>
          <a:xfrm>
            <a:off x="3741928" y="1668237"/>
            <a:ext cx="3450609" cy="11151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pic>
        <p:nvPicPr>
          <p:cNvPr id="23" name="図 22" descr="カップに入った飲み物&#10;&#10;低い精度で自動的に生成された説明">
            <a:extLst>
              <a:ext uri="{FF2B5EF4-FFF2-40B4-BE49-F238E27FC236}">
                <a16:creationId xmlns:a16="http://schemas.microsoft.com/office/drawing/2014/main" id="{79F6A916-E679-A6F3-06E5-9DDC76E460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0430" y="2536698"/>
            <a:ext cx="2120900" cy="1181100"/>
          </a:xfrm>
          <a:prstGeom prst="rect">
            <a:avLst/>
          </a:prstGeom>
        </p:spPr>
      </p:pic>
      <p:pic>
        <p:nvPicPr>
          <p:cNvPr id="24" name="図 23" descr="アイコン&#10;&#10;自動的に生成された説明">
            <a:extLst>
              <a:ext uri="{FF2B5EF4-FFF2-40B4-BE49-F238E27FC236}">
                <a16:creationId xmlns:a16="http://schemas.microsoft.com/office/drawing/2014/main" id="{DAFD60D3-4A21-A24D-F7F6-D1A1FF0FDF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1441" y="4275753"/>
            <a:ext cx="2133600" cy="1828800"/>
          </a:xfrm>
          <a:prstGeom prst="rect">
            <a:avLst/>
          </a:prstGeom>
        </p:spPr>
      </p:pic>
      <p:pic>
        <p:nvPicPr>
          <p:cNvPr id="25" name="図 24" descr="矢印 が含まれている画像&#10;&#10;自動的に生成された説明">
            <a:extLst>
              <a:ext uri="{FF2B5EF4-FFF2-40B4-BE49-F238E27FC236}">
                <a16:creationId xmlns:a16="http://schemas.microsoft.com/office/drawing/2014/main" id="{818299EA-761E-17F3-C921-1D08342888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6040" y="4929124"/>
            <a:ext cx="1511300" cy="1206500"/>
          </a:xfrm>
          <a:prstGeom prst="rect">
            <a:avLst/>
          </a:prstGeom>
        </p:spPr>
      </p:pic>
      <p:pic>
        <p:nvPicPr>
          <p:cNvPr id="26" name="図 25" descr="図形, 矢印&#10;&#10;自動的に生成された説明">
            <a:extLst>
              <a:ext uri="{FF2B5EF4-FFF2-40B4-BE49-F238E27FC236}">
                <a16:creationId xmlns:a16="http://schemas.microsoft.com/office/drawing/2014/main" id="{34751770-C141-97A5-B987-ABCA3F27DB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3627" y="4440852"/>
            <a:ext cx="2260600" cy="1447800"/>
          </a:xfrm>
          <a:prstGeom prst="rect">
            <a:avLst/>
          </a:prstGeom>
        </p:spPr>
      </p:pic>
      <p:pic>
        <p:nvPicPr>
          <p:cNvPr id="27" name="図 26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34BC5125-EF75-0149-9245-0CA9D97F2A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63928" y="4334256"/>
            <a:ext cx="1778000" cy="1320800"/>
          </a:xfrm>
          <a:prstGeom prst="rect">
            <a:avLst/>
          </a:prstGeom>
        </p:spPr>
      </p:pic>
      <p:pic>
        <p:nvPicPr>
          <p:cNvPr id="28" name="図 27" descr="四角形&#10;&#10;自動的に生成された説明">
            <a:extLst>
              <a:ext uri="{FF2B5EF4-FFF2-40B4-BE49-F238E27FC236}">
                <a16:creationId xmlns:a16="http://schemas.microsoft.com/office/drawing/2014/main" id="{E5AE6D73-E5B9-D7EF-9A9F-2370045C1E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84227" y="2231898"/>
            <a:ext cx="2870200" cy="609600"/>
          </a:xfrm>
          <a:prstGeom prst="rect">
            <a:avLst/>
          </a:prstGeom>
        </p:spPr>
      </p:pic>
      <p:pic>
        <p:nvPicPr>
          <p:cNvPr id="29" name="図 28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B8D972C5-74A6-88A0-09EE-263D51D4D9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32860" y="2916299"/>
            <a:ext cx="1917700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7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48148E-6 L -0.78867 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4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08971 -0.1120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7.40741E-7 L 0.12956 0.11134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1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175</Words>
  <PresentationFormat>ワイド画面</PresentationFormat>
  <Paragraphs>21</Paragraphs>
  <Slides>12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/>
  <cp:keywords/>
  <dc:description/>
  <dcterms:created xsi:type="dcterms:W3CDTF">2024-02-24T05:41:20Z</dcterms:created>
  <dcterms:modified xsi:type="dcterms:W3CDTF">2024-03-01T04:12:09Z</dcterms:modified>
  <cp:category/>
</cp:coreProperties>
</file>