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86" r:id="rId17"/>
    <p:sldId id="271" r:id="rId18"/>
    <p:sldId id="272" r:id="rId19"/>
    <p:sldId id="273" r:id="rId20"/>
    <p:sldId id="274" r:id="rId21"/>
    <p:sldId id="275" r:id="rId22"/>
    <p:sldId id="276" r:id="rId23"/>
    <p:sldId id="277" r:id="rId24"/>
    <p:sldId id="278" r:id="rId25"/>
    <p:sldId id="279" r:id="rId26"/>
    <p:sldId id="280" r:id="rId27"/>
    <p:sldId id="281" r:id="rId28"/>
    <p:sldId id="285" r:id="rId29"/>
    <p:sldId id="282" r:id="rId30"/>
    <p:sldId id="283" r:id="rId3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28" autoAdjust="0"/>
    <p:restoredTop sz="67891" autoAdjust="0"/>
  </p:normalViewPr>
  <p:slideViewPr>
    <p:cSldViewPr snapToGrid="0">
      <p:cViewPr varScale="1">
        <p:scale>
          <a:sx n="85" d="100"/>
          <a:sy n="85" d="100"/>
        </p:scale>
        <p:origin x="1240" y="160"/>
      </p:cViewPr>
      <p:guideLst/>
    </p:cSldViewPr>
  </p:slideViewPr>
  <p:outlineViewPr>
    <p:cViewPr>
      <p:scale>
        <a:sx n="33" d="100"/>
        <a:sy n="33" d="100"/>
      </p:scale>
      <p:origin x="0" y="-96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F65A6-C671-4593-84A0-5666471EEE70}" type="datetimeFigureOut">
              <a:rPr kumimoji="1" lang="ja-JP" altLang="en-US" smtClean="0"/>
              <a:t>2024/3/1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A9EB5E-6B3E-4317-A6B5-C6EA75CDB219}" type="slidenum">
              <a:rPr kumimoji="1" lang="ja-JP" altLang="en-US" smtClean="0"/>
              <a:t>‹#›</a:t>
            </a:fld>
            <a:endParaRPr kumimoji="1" lang="ja-JP" altLang="en-US"/>
          </a:p>
        </p:txBody>
      </p:sp>
    </p:spTree>
    <p:extLst>
      <p:ext uri="{BB962C8B-B14F-4D97-AF65-F5344CB8AC3E}">
        <p14:creationId xmlns:p14="http://schemas.microsoft.com/office/powerpoint/2010/main" val="226448090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EA9EB5E-6B3E-4317-A6B5-C6EA75CDB219}" type="slidenum">
              <a:rPr kumimoji="1" lang="ja-JP" altLang="en-US" smtClean="0"/>
              <a:t>6</a:t>
            </a:fld>
            <a:endParaRPr kumimoji="1" lang="ja-JP" altLang="en-US"/>
          </a:p>
        </p:txBody>
      </p:sp>
    </p:spTree>
    <p:extLst>
      <p:ext uri="{BB962C8B-B14F-4D97-AF65-F5344CB8AC3E}">
        <p14:creationId xmlns:p14="http://schemas.microsoft.com/office/powerpoint/2010/main" val="3014259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利用した覚えのない請求書が来たのはなぜか考えてみましょう。</a:t>
            </a:r>
            <a:endParaRPr kumimoji="1" lang="en-US" altLang="ja-JP" dirty="0"/>
          </a:p>
          <a:p>
            <a:r>
              <a:rPr kumimoji="1" lang="ja-JP" altLang="en-US" dirty="0"/>
              <a:t>フィッシング詐欺の被害かもしれません。</a:t>
            </a:r>
            <a:endParaRPr kumimoji="1" lang="en-US" altLang="ja-JP"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18</a:t>
            </a:fld>
            <a:endParaRPr kumimoji="1" lang="ja-JP" altLang="en-US"/>
          </a:p>
        </p:txBody>
      </p:sp>
    </p:spTree>
    <p:extLst>
      <p:ext uri="{BB962C8B-B14F-4D97-AF65-F5344CB8AC3E}">
        <p14:creationId xmlns:p14="http://schemas.microsoft.com/office/powerpoint/2010/main" val="4251194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フィッシング詐欺の手口を紹介します。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まず、実在するクレジットカード会社や通販サイト、宅配便などの名をかたってメールや</a:t>
            </a:r>
            <a:r>
              <a:rPr kumimoji="1" lang="en-US" altLang="ja-JP" dirty="0"/>
              <a:t>SMS</a:t>
            </a:r>
            <a:r>
              <a:rPr kumimoji="1" lang="ja-JP" altLang="en-US" dirty="0"/>
              <a:t>が送られてきます。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この画面には</a:t>
            </a:r>
            <a:endParaRPr kumimoji="1" lang="en-US" altLang="ja-JP" dirty="0"/>
          </a:p>
          <a:p>
            <a:r>
              <a:rPr kumimoji="1" lang="ja-JP" altLang="en-US" dirty="0"/>
              <a:t>「不正利用が確認されたため、あなたのアカウントをロックしています。下記</a:t>
            </a:r>
            <a:r>
              <a:rPr kumimoji="1" lang="en-US" altLang="ja-JP" dirty="0"/>
              <a:t>URL</a:t>
            </a:r>
            <a:r>
              <a:rPr kumimoji="1" lang="ja-JP" altLang="en-US" dirty="0"/>
              <a:t>をクリックして本人確認を行ってください。」</a:t>
            </a:r>
            <a:endParaRPr kumimoji="1" lang="en-US" altLang="ja-JP" dirty="0"/>
          </a:p>
          <a:p>
            <a:r>
              <a:rPr kumimoji="1" lang="ja-JP" altLang="en-US" dirty="0"/>
              <a:t>と書かれていますね。</a:t>
            </a:r>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19</a:t>
            </a:fld>
            <a:endParaRPr kumimoji="1" lang="ja-JP" altLang="en-US"/>
          </a:p>
        </p:txBody>
      </p:sp>
    </p:spTree>
    <p:extLst>
      <p:ext uri="{BB962C8B-B14F-4D97-AF65-F5344CB8AC3E}">
        <p14:creationId xmlns:p14="http://schemas.microsoft.com/office/powerpoint/2010/main" val="2572669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この仕組みをもう少し詳しくみてみましょう。</a:t>
            </a:r>
            <a:endParaRPr kumimoji="1" lang="en-US" altLang="ja-JP" dirty="0"/>
          </a:p>
          <a:p>
            <a:endParaRPr kumimoji="1" lang="en-US" altLang="ja-JP" dirty="0"/>
          </a:p>
          <a:p>
            <a:r>
              <a:rPr kumimoji="1" lang="ja-JP" altLang="en-US" dirty="0"/>
              <a:t>★悪質業者から有名企業のフリをしたニセのメールが送られてきます。</a:t>
            </a:r>
            <a:endParaRPr kumimoji="1" lang="en-US" altLang="ja-JP" dirty="0"/>
          </a:p>
          <a:p>
            <a:endParaRPr kumimoji="1" lang="en-US" altLang="ja-JP" dirty="0"/>
          </a:p>
          <a:p>
            <a:r>
              <a:rPr kumimoji="1" lang="ja-JP" altLang="en-US" dirty="0"/>
              <a:t>★消費者はニセのメールとは気づかずに、このメールに書かれた</a:t>
            </a:r>
            <a:r>
              <a:rPr kumimoji="1" lang="en-US" altLang="ja-JP" dirty="0"/>
              <a:t>URL</a:t>
            </a:r>
            <a:r>
              <a:rPr kumimoji="1" lang="ja-JP" altLang="en-US" dirty="0"/>
              <a:t>をクリックして、</a:t>
            </a:r>
            <a:endParaRPr kumimoji="1" lang="en-US" altLang="ja-JP" dirty="0"/>
          </a:p>
          <a:p>
            <a:r>
              <a:rPr kumimoji="1" lang="ja-JP" altLang="en-US" dirty="0"/>
              <a:t>名前、住所、クレジットカード情報などの個人情報を入力すると、</a:t>
            </a:r>
            <a:endParaRPr kumimoji="1" lang="en-US" altLang="ja-JP" dirty="0"/>
          </a:p>
          <a:p>
            <a:endParaRPr kumimoji="1" lang="en-US" altLang="ja-JP" dirty="0"/>
          </a:p>
          <a:p>
            <a:r>
              <a:rPr kumimoji="1" lang="ja-JP" altLang="en-US" dirty="0"/>
              <a:t>★悪質業者に個人情報が盗まれてしまいます。</a:t>
            </a:r>
            <a:endParaRPr kumimoji="1" lang="en-US" altLang="ja-JP" dirty="0"/>
          </a:p>
          <a:p>
            <a:endParaRPr kumimoji="1" lang="en-US" altLang="ja-JP" dirty="0"/>
          </a:p>
          <a:p>
            <a:r>
              <a:rPr kumimoji="1" lang="ja-JP" altLang="en-US" dirty="0"/>
              <a:t>★こうして、消費者は個人情報が不正利用され、お金がだまし取られてしまうのです。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詐欺サイトと見分けられないほどの巧妙な手口なので、近年では、このフィッシング詐欺の被害件数が急増しています。</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20</a:t>
            </a:fld>
            <a:endParaRPr kumimoji="1" lang="ja-JP" altLang="en-US"/>
          </a:p>
        </p:txBody>
      </p:sp>
    </p:spTree>
    <p:extLst>
      <p:ext uri="{BB962C8B-B14F-4D97-AF65-F5344CB8AC3E}">
        <p14:creationId xmlns:p14="http://schemas.microsoft.com/office/powerpoint/2010/main" val="3703483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フィッシング詐欺の被害に遭わないために、二つ対策をお話しします。</a:t>
            </a:r>
            <a:endParaRPr kumimoji="1" lang="en-US" altLang="ja-JP" dirty="0"/>
          </a:p>
          <a:p>
            <a:r>
              <a:rPr kumimoji="1" lang="ja-JP" altLang="en-US" dirty="0"/>
              <a:t>一つめは、★最初に来たメールの</a:t>
            </a:r>
            <a:r>
              <a:rPr kumimoji="1" lang="en-US" altLang="ja-JP" dirty="0"/>
              <a:t>URL</a:t>
            </a:r>
            <a:r>
              <a:rPr kumimoji="1" lang="ja-JP" altLang="en-US" dirty="0"/>
              <a:t>をクリックしないことです。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21</a:t>
            </a:fld>
            <a:endParaRPr kumimoji="1" lang="ja-JP" altLang="en-US"/>
          </a:p>
        </p:txBody>
      </p:sp>
    </p:spTree>
    <p:extLst>
      <p:ext uri="{BB962C8B-B14F-4D97-AF65-F5344CB8AC3E}">
        <p14:creationId xmlns:p14="http://schemas.microsoft.com/office/powerpoint/2010/main" val="1229503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二つめの対策は、たとえ、</a:t>
            </a:r>
            <a:r>
              <a:rPr kumimoji="1" lang="en-US" altLang="ja-JP" dirty="0"/>
              <a:t>URL</a:t>
            </a:r>
            <a:r>
              <a:rPr kumimoji="1" lang="ja-JP" altLang="en-US" dirty="0"/>
              <a:t>をクリックしてしまったとしても、★</a:t>
            </a:r>
            <a:r>
              <a:rPr kumimoji="1" lang="en-US" altLang="ja-JP" dirty="0"/>
              <a:t>ID</a:t>
            </a:r>
            <a:r>
              <a:rPr kumimoji="1" lang="ja-JP" altLang="en-US" dirty="0"/>
              <a:t>やパスワード、クレジットカード情報などをむやみに入力しないことです。</a:t>
            </a:r>
            <a:endParaRPr kumimoji="1" lang="en-US" altLang="ja-JP" dirty="0"/>
          </a:p>
          <a:p>
            <a:r>
              <a:rPr kumimoji="1" lang="ja-JP" altLang="en-US" dirty="0"/>
              <a:t>個人情報を入力しなければ、悪質業者に不正利用はされないからです。</a:t>
            </a:r>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22</a:t>
            </a:fld>
            <a:endParaRPr kumimoji="1" lang="ja-JP" altLang="en-US"/>
          </a:p>
        </p:txBody>
      </p:sp>
    </p:spTree>
    <p:extLst>
      <p:ext uri="{BB962C8B-B14F-4D97-AF65-F5344CB8AC3E}">
        <p14:creationId xmlns:p14="http://schemas.microsoft.com/office/powerpoint/2010/main" val="360850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まとめです。</a:t>
            </a:r>
            <a:endParaRPr kumimoji="1" lang="en-US" altLang="ja-JP" dirty="0"/>
          </a:p>
          <a:p>
            <a:r>
              <a:rPr kumimoji="1" lang="ja-JP" altLang="en-US" dirty="0"/>
              <a:t>キャッシュレス決済の注意点は三つです。</a:t>
            </a:r>
            <a:endParaRPr kumimoji="1" lang="en-US" altLang="ja-JP" dirty="0"/>
          </a:p>
          <a:p>
            <a:r>
              <a:rPr kumimoji="1" lang="ja-JP" altLang="en-US" dirty="0"/>
              <a:t>★①利用明細はこまめに確認！</a:t>
            </a:r>
            <a:endParaRPr kumimoji="1" lang="en-US" altLang="ja-JP" dirty="0"/>
          </a:p>
          <a:p>
            <a:r>
              <a:rPr kumimoji="1" lang="ja-JP" altLang="en-US" dirty="0"/>
              <a:t>★②不正利用は即対応！</a:t>
            </a:r>
            <a:endParaRPr kumimoji="1" lang="en-US" altLang="ja-JP" dirty="0"/>
          </a:p>
          <a:p>
            <a:r>
              <a:rPr kumimoji="1" lang="ja-JP" altLang="en-US" dirty="0"/>
              <a:t>★③</a:t>
            </a:r>
            <a:r>
              <a:rPr kumimoji="1" lang="en-US" altLang="ja-JP" dirty="0"/>
              <a:t>ID</a:t>
            </a:r>
            <a:r>
              <a:rPr kumimoji="1" lang="ja-JP" altLang="en-US" dirty="0"/>
              <a:t>やパスワードはしっかり管理！</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23</a:t>
            </a:fld>
            <a:endParaRPr kumimoji="1" lang="ja-JP" altLang="en-US"/>
          </a:p>
        </p:txBody>
      </p:sp>
    </p:spTree>
    <p:extLst>
      <p:ext uri="{BB962C8B-B14F-4D97-AF65-F5344CB8AC3E}">
        <p14:creationId xmlns:p14="http://schemas.microsoft.com/office/powerpoint/2010/main" val="1146655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キャッシュレス決済の注意点一つめ</a:t>
            </a:r>
            <a:endParaRPr kumimoji="1" lang="en-US" altLang="ja-JP" dirty="0"/>
          </a:p>
          <a:p>
            <a:r>
              <a:rPr kumimoji="1" lang="ja-JP" altLang="en-US" dirty="0"/>
              <a:t>★（　利用明細　）はこまめに確認！</a:t>
            </a:r>
            <a:endParaRPr kumimoji="1" lang="en-US" altLang="ja-JP" dirty="0"/>
          </a:p>
          <a:p>
            <a:endParaRPr kumimoji="1" lang="en-US" altLang="ja-JP" dirty="0"/>
          </a:p>
          <a:p>
            <a:r>
              <a:rPr kumimoji="1" lang="ja-JP" altLang="en-US" dirty="0"/>
              <a:t>クレジット会社から請求書が届いたら、明細を必ず確認してください。</a:t>
            </a:r>
            <a:endParaRPr kumimoji="1" lang="en-US" altLang="ja-JP" dirty="0"/>
          </a:p>
          <a:p>
            <a:r>
              <a:rPr kumimoji="1" lang="ja-JP" altLang="en-US" dirty="0"/>
              <a:t>★支払日、金額を確認し、銀行の引き落とし日に預金残高が足りているか確認しましょう。</a:t>
            </a:r>
            <a:endParaRPr kumimoji="1" lang="en-US" altLang="ja-JP" dirty="0"/>
          </a:p>
          <a:p>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最近は紙ではなく</a:t>
            </a:r>
            <a:r>
              <a:rPr kumimoji="1" lang="en-US" altLang="ja-JP" dirty="0"/>
              <a:t>Web</a:t>
            </a:r>
            <a:r>
              <a:rPr kumimoji="1" lang="ja-JP" altLang="en-US" dirty="0"/>
              <a:t>で確認することが一般的になりました。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Web</a:t>
            </a:r>
            <a:r>
              <a:rPr kumimoji="1" lang="ja-JP" altLang="en-US" dirty="0"/>
              <a:t>だといつでも見られることから「後で見ればいい」と思って、</a:t>
            </a:r>
            <a:endParaRPr kumimoji="1" lang="en-US" altLang="ja-JP" dirty="0"/>
          </a:p>
          <a:p>
            <a:r>
              <a:rPr kumimoji="1" lang="ja-JP" altLang="en-US" dirty="0"/>
              <a:t>結局「見ない」、そのため「不正利用されていることに気づかない」という相談が寄せられています。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日常的に利用履歴を確認する習慣をつけておくことで不正利用に対処することができます。</a:t>
            </a:r>
            <a:endParaRPr kumimoji="1" lang="en-US" altLang="ja-JP" dirty="0"/>
          </a:p>
          <a:p>
            <a:r>
              <a:rPr kumimoji="1" lang="ja-JP" altLang="en-US" dirty="0"/>
              <a:t>必ず確認しましょう。</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24</a:t>
            </a:fld>
            <a:endParaRPr kumimoji="1" lang="ja-JP" altLang="en-US"/>
          </a:p>
        </p:txBody>
      </p:sp>
    </p:spTree>
    <p:extLst>
      <p:ext uri="{BB962C8B-B14F-4D97-AF65-F5344CB8AC3E}">
        <p14:creationId xmlns:p14="http://schemas.microsoft.com/office/powerpoint/2010/main" val="2758963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キャッシュレス決済の注意点二つめ　</a:t>
            </a:r>
            <a:endParaRPr kumimoji="1" lang="en-US" altLang="ja-JP" dirty="0"/>
          </a:p>
          <a:p>
            <a:r>
              <a:rPr kumimoji="1" lang="ja-JP" altLang="en-US" dirty="0"/>
              <a:t>★（　不正利用　）は即対応！　</a:t>
            </a:r>
            <a:endParaRPr kumimoji="1" lang="en-US" altLang="ja-JP" dirty="0"/>
          </a:p>
          <a:p>
            <a:endParaRPr kumimoji="1" lang="en-US" altLang="ja-JP" dirty="0"/>
          </a:p>
          <a:p>
            <a:r>
              <a:rPr kumimoji="1" lang="ja-JP" altLang="en-US" dirty="0"/>
              <a:t>このような不正利用を見つけたら、すぐに★（　クレジット会社　）　に</a:t>
            </a:r>
            <a:r>
              <a:rPr kumimoji="1" lang="ja-JP" altLang="en-US"/>
              <a:t>連絡すること</a:t>
            </a:r>
            <a:r>
              <a:rPr kumimoji="1" lang="ja-JP" altLang="en-US" dirty="0"/>
              <a:t>です。</a:t>
            </a:r>
            <a:endParaRPr kumimoji="1" lang="en-US" altLang="ja-JP" dirty="0"/>
          </a:p>
          <a:p>
            <a:endParaRPr kumimoji="1" lang="en-US" altLang="ja-JP" dirty="0"/>
          </a:p>
          <a:p>
            <a:r>
              <a:rPr kumimoji="1" lang="ja-JP" altLang="en-US" dirty="0"/>
              <a:t>もし、皆さんのところにクレジット会社から利用した覚えのない請求書が来たら、連絡して何と言いますか。</a:t>
            </a:r>
            <a:endParaRPr kumimoji="1" lang="en-US" altLang="ja-JP" dirty="0"/>
          </a:p>
          <a:p>
            <a:r>
              <a:rPr kumimoji="1" lang="ja-JP" altLang="en-US" dirty="0"/>
              <a:t>ちょっと考えてみましょう。</a:t>
            </a:r>
            <a:endParaRPr kumimoji="1" lang="en-US" altLang="ja-JP" dirty="0"/>
          </a:p>
          <a:p>
            <a:endParaRPr kumimoji="1" lang="en-US" altLang="ja-JP" dirty="0"/>
          </a:p>
          <a:p>
            <a:r>
              <a:rPr kumimoji="1" lang="ja-JP" altLang="en-US" dirty="0"/>
              <a:t>★この人はこのように連絡しました。</a:t>
            </a:r>
            <a:endParaRPr kumimoji="1" lang="en-US" altLang="ja-JP" dirty="0"/>
          </a:p>
          <a:p>
            <a:r>
              <a:rPr kumimoji="1" lang="ja-JP" altLang="en-US" dirty="0"/>
              <a:t>「もしもし、</a:t>
            </a:r>
            <a:r>
              <a:rPr kumimoji="1" lang="en-US" altLang="ja-JP" dirty="0"/>
              <a:t>××</a:t>
            </a:r>
            <a:r>
              <a:rPr kumimoji="1" lang="ja-JP" altLang="en-US" dirty="0"/>
              <a:t>月の請求書に、買った覚えのないものがありました。調べていただけますか。」</a:t>
            </a:r>
            <a:endParaRPr kumimoji="1" lang="en-US" altLang="ja-JP" dirty="0"/>
          </a:p>
          <a:p>
            <a:r>
              <a:rPr kumimoji="1" lang="ja-JP" altLang="en-US" dirty="0"/>
              <a:t>隣の人と練習してみましょう。</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25</a:t>
            </a:fld>
            <a:endParaRPr kumimoji="1" lang="ja-JP" altLang="en-US"/>
          </a:p>
        </p:txBody>
      </p:sp>
    </p:spTree>
    <p:extLst>
      <p:ext uri="{BB962C8B-B14F-4D97-AF65-F5344CB8AC3E}">
        <p14:creationId xmlns:p14="http://schemas.microsoft.com/office/powerpoint/2010/main" val="1755348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キャッシュレス決済の注意点三つめ</a:t>
            </a:r>
            <a:endParaRPr kumimoji="1" lang="en-US" altLang="ja-JP" dirty="0"/>
          </a:p>
          <a:p>
            <a:r>
              <a:rPr kumimoji="1" lang="ja-JP" altLang="en-US" dirty="0"/>
              <a:t>★（　</a:t>
            </a:r>
            <a:r>
              <a:rPr kumimoji="1" lang="en-US" altLang="ja-JP" dirty="0"/>
              <a:t>ID</a:t>
            </a:r>
            <a:r>
              <a:rPr kumimoji="1" lang="ja-JP" altLang="en-US" dirty="0"/>
              <a:t>　）や★（　パスワード　</a:t>
            </a:r>
            <a:r>
              <a:rPr kumimoji="1" lang="en-US" altLang="ja-JP" dirty="0"/>
              <a:t>)</a:t>
            </a:r>
            <a:r>
              <a:rPr kumimoji="1" lang="ja-JP" altLang="en-US" dirty="0"/>
              <a:t>はしっかり管理！</a:t>
            </a:r>
            <a:endParaRPr kumimoji="1" lang="en-US" altLang="ja-JP" dirty="0"/>
          </a:p>
          <a:p>
            <a:endParaRPr kumimoji="1" lang="en-US" altLang="ja-JP" dirty="0"/>
          </a:p>
          <a:p>
            <a:r>
              <a:rPr kumimoji="1" lang="ja-JP" altLang="en-US" dirty="0"/>
              <a:t>★スマホ画面の管理に重要な二つのポイントは</a:t>
            </a:r>
            <a:endParaRPr kumimoji="1" lang="en-US" altLang="ja-JP" dirty="0"/>
          </a:p>
          <a:p>
            <a:r>
              <a:rPr kumimoji="1" lang="ja-JP" altLang="en-US" dirty="0"/>
              <a:t>★スマホ画面のロック設定をすることと、★</a:t>
            </a:r>
            <a:r>
              <a:rPr kumimoji="1" lang="en-US" altLang="ja-JP" dirty="0"/>
              <a:t>ID</a:t>
            </a:r>
            <a:r>
              <a:rPr kumimoji="1" lang="ja-JP" altLang="en-US" dirty="0"/>
              <a:t>やパスワードを誰にも教えないことです。</a:t>
            </a:r>
            <a:endParaRPr kumimoji="1" lang="en-US" altLang="ja-JP"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26</a:t>
            </a:fld>
            <a:endParaRPr kumimoji="1" lang="ja-JP" altLang="en-US"/>
          </a:p>
        </p:txBody>
      </p:sp>
    </p:spTree>
    <p:extLst>
      <p:ext uri="{BB962C8B-B14F-4D97-AF65-F5344CB8AC3E}">
        <p14:creationId xmlns:p14="http://schemas.microsoft.com/office/powerpoint/2010/main" val="423104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ID</a:t>
            </a:r>
            <a:r>
              <a:rPr kumimoji="1" lang="ja-JP" altLang="en-US" dirty="0"/>
              <a:t>やパスワードの管理方法を教えます。</a:t>
            </a:r>
            <a:endParaRPr kumimoji="1" lang="en-US" altLang="ja-JP" dirty="0"/>
          </a:p>
          <a:p>
            <a:r>
              <a:rPr kumimoji="1" lang="ja-JP" altLang="en-US" dirty="0"/>
              <a:t>★一つのページに一つのサービスを記入する。</a:t>
            </a:r>
            <a:endParaRPr kumimoji="1" lang="en-US" altLang="ja-JP" dirty="0"/>
          </a:p>
          <a:p>
            <a:r>
              <a:rPr kumimoji="1" lang="ja-JP" altLang="en-US" dirty="0"/>
              <a:t>登録日、変更日も書いておきましょう。</a:t>
            </a:r>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27</a:t>
            </a:fld>
            <a:endParaRPr kumimoji="1" lang="ja-JP" altLang="en-US"/>
          </a:p>
        </p:txBody>
      </p:sp>
    </p:spTree>
    <p:extLst>
      <p:ext uri="{BB962C8B-B14F-4D97-AF65-F5344CB8AC3E}">
        <p14:creationId xmlns:p14="http://schemas.microsoft.com/office/powerpoint/2010/main" val="2791993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8</a:t>
            </a:fld>
            <a:endParaRPr kumimoji="1" lang="ja-JP" altLang="en-US"/>
          </a:p>
        </p:txBody>
      </p:sp>
    </p:spTree>
    <p:extLst>
      <p:ext uri="{BB962C8B-B14F-4D97-AF65-F5344CB8AC3E}">
        <p14:creationId xmlns:p14="http://schemas.microsoft.com/office/powerpoint/2010/main" val="2234758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大切な情報なので、誰にも見せないヒミツの手帳にしましょう。</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注</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この画面は、生徒の特性によって臨機応変に対応してください。</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A9EB5E-6B3E-4317-A6B5-C6EA75CDB21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59857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29</a:t>
            </a:fld>
            <a:endParaRPr kumimoji="1" lang="ja-JP" altLang="en-US"/>
          </a:p>
        </p:txBody>
      </p:sp>
    </p:spTree>
    <p:extLst>
      <p:ext uri="{BB962C8B-B14F-4D97-AF65-F5344CB8AC3E}">
        <p14:creationId xmlns:p14="http://schemas.microsoft.com/office/powerpoint/2010/main" val="2242154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キャッシュレス決済のトラブル事例を三つ紹介します。</a:t>
            </a:r>
            <a:endParaRPr kumimoji="1" lang="en-US" altLang="ja-JP" dirty="0"/>
          </a:p>
          <a:p>
            <a:r>
              <a:rPr kumimoji="1" lang="ja-JP" altLang="en-US" dirty="0"/>
              <a:t>間違えてチャージをしてしまった</a:t>
            </a:r>
            <a:endParaRPr kumimoji="1" lang="en-US" altLang="ja-JP" dirty="0"/>
          </a:p>
          <a:p>
            <a:r>
              <a:rPr kumimoji="1" lang="ja-JP" altLang="en-US" dirty="0"/>
              <a:t>落としたりなくしたりしてしまった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利用した覚えのない請求が来た</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11</a:t>
            </a:fld>
            <a:endParaRPr kumimoji="1" lang="ja-JP" altLang="en-US"/>
          </a:p>
        </p:txBody>
      </p:sp>
    </p:spTree>
    <p:extLst>
      <p:ext uri="{BB962C8B-B14F-4D97-AF65-F5344CB8AC3E}">
        <p14:creationId xmlns:p14="http://schemas.microsoft.com/office/powerpoint/2010/main" val="876323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一つめの事例「間違えてチャージをしてしまった」についてみていきましょう。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まずはクイズです。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次のうち、正しい答えはどちらだと思いますか。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一度チャージした金額は、取り戻すことができるか、できないか。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答えは★（できない）です。</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12</a:t>
            </a:fld>
            <a:endParaRPr kumimoji="1" lang="ja-JP" altLang="en-US"/>
          </a:p>
        </p:txBody>
      </p:sp>
    </p:spTree>
    <p:extLst>
      <p:ext uri="{BB962C8B-B14F-4D97-AF65-F5344CB8AC3E}">
        <p14:creationId xmlns:p14="http://schemas.microsoft.com/office/powerpoint/2010/main" val="3797551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一度チャージした金額は、原則取り戻すことが★（できない）のです。</a:t>
            </a:r>
            <a:endParaRPr kumimoji="1" lang="en-US" altLang="ja-JP" dirty="0"/>
          </a:p>
          <a:p>
            <a:endParaRPr kumimoji="1" lang="en-US" altLang="ja-JP" dirty="0"/>
          </a:p>
          <a:p>
            <a:r>
              <a:rPr kumimoji="1" lang="ja-JP" altLang="en-US" dirty="0"/>
              <a:t>それでは、間違えてチャージしないようにするためにどうしたらよいでしょうか。</a:t>
            </a:r>
            <a:endParaRPr kumimoji="1" lang="en-US" altLang="ja-JP" dirty="0"/>
          </a:p>
          <a:p>
            <a:endParaRPr kumimoji="1" lang="en-US" altLang="ja-JP" dirty="0"/>
          </a:p>
          <a:p>
            <a:r>
              <a:rPr kumimoji="1" lang="ja-JP" altLang="en-US" dirty="0"/>
              <a:t>★よく確認してから、チャージをしましょう。</a:t>
            </a:r>
            <a:endParaRPr kumimoji="1" lang="en-US" altLang="ja-JP" dirty="0"/>
          </a:p>
          <a:p>
            <a:r>
              <a:rPr kumimoji="1" lang="ja-JP" altLang="en-US" dirty="0"/>
              <a:t>カードやスマホ決済のアプリを作りすぎないことも大切です。</a:t>
            </a:r>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13</a:t>
            </a:fld>
            <a:endParaRPr kumimoji="1" lang="ja-JP" altLang="en-US"/>
          </a:p>
        </p:txBody>
      </p:sp>
    </p:spTree>
    <p:extLst>
      <p:ext uri="{BB962C8B-B14F-4D97-AF65-F5344CB8AC3E}">
        <p14:creationId xmlns:p14="http://schemas.microsoft.com/office/powerpoint/2010/main" val="4055339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二つめの事例「カードやスマホを落としたりなくしたりしてしまった」について、みていきましょう。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皆さんは</a:t>
            </a:r>
            <a:r>
              <a:rPr kumimoji="1" lang="en-US" altLang="ja-JP" dirty="0"/>
              <a:t>IC</a:t>
            </a:r>
            <a:r>
              <a:rPr kumimoji="1" lang="ja-JP" altLang="en-US" dirty="0"/>
              <a:t>カードやスマホを落として困ったことはありませんか。（生徒に聞く）</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その時どのようにしましたか。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カードやスマホを落とすと、悪い人に不正利用されてしまう危険があります。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カードやスマホをなくしたことに気づいたら、すぐに★（携帯電話会社）や★（発行会社）に連絡し、★（警察）に紛失届を出しましょう。</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14</a:t>
            </a:fld>
            <a:endParaRPr kumimoji="1" lang="ja-JP" altLang="en-US"/>
          </a:p>
        </p:txBody>
      </p:sp>
    </p:spTree>
    <p:extLst>
      <p:ext uri="{BB962C8B-B14F-4D97-AF65-F5344CB8AC3E}">
        <p14:creationId xmlns:p14="http://schemas.microsoft.com/office/powerpoint/2010/main" val="2043291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ところで、もし、皆さんがカードやスマホをなくしてしまったら、誰にどうやって連絡しますか。</a:t>
            </a:r>
            <a:endParaRPr kumimoji="1" lang="en-US" altLang="ja-JP" dirty="0"/>
          </a:p>
          <a:p>
            <a:endParaRPr kumimoji="1" lang="en-US" altLang="ja-JP" dirty="0"/>
          </a:p>
          <a:p>
            <a:r>
              <a:rPr kumimoji="1" lang="ja-JP" altLang="en-US" dirty="0"/>
              <a:t>もし、スマホをなくしたら、スマホを使って電話はできません。</a:t>
            </a:r>
            <a:endParaRPr kumimoji="1" lang="en-US" altLang="ja-JP" dirty="0"/>
          </a:p>
          <a:p>
            <a:r>
              <a:rPr kumimoji="1" lang="ja-JP" altLang="en-US" dirty="0"/>
              <a:t>スマホを使って、なくした場合どこに連絡したらよいか、調べることもできません。</a:t>
            </a:r>
            <a:endParaRPr kumimoji="1" lang="en-US" altLang="ja-JP" dirty="0"/>
          </a:p>
          <a:p>
            <a:r>
              <a:rPr kumimoji="1" lang="ja-JP" altLang="en-US" dirty="0"/>
              <a:t>カードには、カードの裏になくした場合の連絡先が書いてあります。</a:t>
            </a:r>
            <a:endParaRPr kumimoji="1" lang="en-US" altLang="ja-JP" dirty="0"/>
          </a:p>
          <a:p>
            <a:r>
              <a:rPr kumimoji="1" lang="ja-JP" altLang="en-US" dirty="0"/>
              <a:t>しかし、カードをなくしてしまったら、その連絡先も見ることはできません。</a:t>
            </a:r>
            <a:endParaRPr kumimoji="1" lang="en-US" altLang="ja-JP" dirty="0"/>
          </a:p>
          <a:p>
            <a:endParaRPr kumimoji="1" lang="en-US" altLang="ja-JP" dirty="0"/>
          </a:p>
          <a:p>
            <a:r>
              <a:rPr kumimoji="1" lang="ja-JP" altLang="en-US" dirty="0"/>
              <a:t>ではどうしたらよいでしょうか。</a:t>
            </a:r>
            <a:endParaRPr kumimoji="1" lang="en-US" altLang="ja-JP" dirty="0"/>
          </a:p>
          <a:p>
            <a:endParaRPr kumimoji="1" lang="en-US" altLang="ja-JP" dirty="0"/>
          </a:p>
          <a:p>
            <a:r>
              <a:rPr kumimoji="1" lang="ja-JP" altLang="en-US" dirty="0"/>
              <a:t>万一のために、このようなメモを作り、キャッシュレス決済のカード番号、</a:t>
            </a:r>
            <a:endParaRPr kumimoji="1" lang="en-US" altLang="ja-JP" dirty="0"/>
          </a:p>
          <a:p>
            <a:r>
              <a:rPr kumimoji="1" lang="ja-JP" altLang="en-US" dirty="0"/>
              <a:t>コード決済の</a:t>
            </a:r>
            <a:r>
              <a:rPr kumimoji="1" lang="en-US" altLang="ja-JP" dirty="0"/>
              <a:t>ID</a:t>
            </a:r>
            <a:r>
              <a:rPr kumimoji="1" lang="ja-JP" altLang="en-US" dirty="0"/>
              <a:t>やパスワード、落とした時の連絡先を書いておき、大切に保管しましょう。</a:t>
            </a:r>
            <a:endParaRPr kumimoji="1" lang="en-US" altLang="ja-JP" dirty="0"/>
          </a:p>
          <a:p>
            <a:r>
              <a:rPr kumimoji="1" lang="ja-JP" altLang="en-US" dirty="0"/>
              <a:t>皆さんは、自分の携帯電話番号を覚えていますか。</a:t>
            </a:r>
            <a:endParaRPr kumimoji="1" lang="en-US" altLang="ja-JP" dirty="0"/>
          </a:p>
          <a:p>
            <a:r>
              <a:rPr kumimoji="1" lang="ja-JP" altLang="en-US" dirty="0"/>
              <a:t>なくした時の連絡先だけではなく、自分の携帯電話番号を書いておくとよいですね。</a:t>
            </a:r>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15</a:t>
            </a:fld>
            <a:endParaRPr kumimoji="1" lang="ja-JP" altLang="en-US"/>
          </a:p>
        </p:txBody>
      </p:sp>
    </p:spTree>
    <p:extLst>
      <p:ext uri="{BB962C8B-B14F-4D97-AF65-F5344CB8AC3E}">
        <p14:creationId xmlns:p14="http://schemas.microsoft.com/office/powerpoint/2010/main" val="2785601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そして、この内容は「誰にも見せずにしっかり管理」することが大切です。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a:t>注</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この画面は、生徒の特性によって臨機応変に対応してください。</a:t>
            </a:r>
            <a:endParaRPr kumimoji="1" lang="en-US" altLang="ja-JP" dirty="0"/>
          </a:p>
        </p:txBody>
      </p:sp>
      <p:sp>
        <p:nvSpPr>
          <p:cNvPr id="4" name="スライド番号プレースホルダー 3"/>
          <p:cNvSpPr>
            <a:spLocks noGrp="1"/>
          </p:cNvSpPr>
          <p:nvPr>
            <p:ph type="sldNum" sz="quarter" idx="5"/>
          </p:nvPr>
        </p:nvSpPr>
        <p:spPr/>
        <p:txBody>
          <a:bodyPr/>
          <a:lstStyle/>
          <a:p>
            <a:fld id="{AEA9EB5E-6B3E-4317-A6B5-C6EA75CDB219}" type="slidenum">
              <a:rPr kumimoji="1" lang="ja-JP" altLang="en-US" smtClean="0"/>
              <a:t>16</a:t>
            </a:fld>
            <a:endParaRPr kumimoji="1" lang="ja-JP" altLang="en-US"/>
          </a:p>
        </p:txBody>
      </p:sp>
    </p:spTree>
    <p:extLst>
      <p:ext uri="{BB962C8B-B14F-4D97-AF65-F5344CB8AC3E}">
        <p14:creationId xmlns:p14="http://schemas.microsoft.com/office/powerpoint/2010/main" val="3814769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三つめの事例「利用した覚えのないクレジットカードの請求が来た」について、みていきましょう。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クレジットカードの場合、クレジットカードをなくさなくても悪い人に不正利用される危険があります。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もし、この人のように使った覚えのない</a:t>
            </a:r>
            <a:r>
              <a:rPr kumimoji="1" lang="en-US" altLang="ja-JP" dirty="0"/>
              <a:t>20</a:t>
            </a:r>
            <a:r>
              <a:rPr kumimoji="1" lang="ja-JP" altLang="en-US" dirty="0"/>
              <a:t>万円の請求書を見たらどうしますか？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その時は、すぐに★（クレジット会社）に連絡しましょう。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EA9EB5E-6B3E-4317-A6B5-C6EA75CDB219}" type="slidenum">
              <a:rPr kumimoji="1" lang="ja-JP" altLang="en-US" smtClean="0"/>
              <a:t>17</a:t>
            </a:fld>
            <a:endParaRPr kumimoji="1" lang="ja-JP" altLang="en-US"/>
          </a:p>
        </p:txBody>
      </p:sp>
    </p:spTree>
    <p:extLst>
      <p:ext uri="{BB962C8B-B14F-4D97-AF65-F5344CB8AC3E}">
        <p14:creationId xmlns:p14="http://schemas.microsoft.com/office/powerpoint/2010/main" val="2774047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3A35C76-00CD-C5BE-8873-123CE998D03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17255F6-DE66-38B5-FC34-AC664529A8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FF8D3AAB-CF95-BF1C-517A-85CC06EA518E}"/>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46CF5C8A-2C5E-623E-8EFD-B6C15AECC72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BBBB3A2-B386-C50E-29A7-F40536E7DE7D}"/>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1269217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97557C-736C-C504-5A08-455C39D096E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DCA1978-F265-C035-F125-1FA7CA59055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47952A6-D140-D886-6E49-181794D897E6}"/>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92361CF4-B99E-4729-2E44-E203BEBBADE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44615AA-55B7-24C0-BD1C-B5DBF64D8371}"/>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708696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91D9EF8-7B18-5470-F082-596632B872F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D43BB90-243D-6052-00C0-AB9D471A6E7F}"/>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D9BEC18-9477-F124-FB30-C6D33C3293B4}"/>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58ABE0B9-3DB2-8358-22FF-84E37872C60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F11EA1F-5EBB-3477-D258-54033C669EC8}"/>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544257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2A5196-9747-2B3E-AE26-6ACF4BFD06F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173AC26-EDE8-28D5-E191-76CDBF518663}"/>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E02DE8A-BFE6-20F1-7035-17FD16E4C7EF}"/>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BDF0685A-E1D0-EC61-83B0-4DE5E925B3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552CF64-0C96-67B5-99D1-1AFDB6938EAE}"/>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010275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8DB7E7-E1B5-4A43-5F39-F27BD93E884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4E68C3-A947-BCC2-0FCB-A992F7CD74A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DA466F4-6298-5E6C-7D30-C3598FDDEF05}"/>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A99619FE-45CA-2031-5CCF-9B724DFAE58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9740D66-25DD-4F3A-538F-F013C082D9E3}"/>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3176429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082E35-3A5C-4F8D-D912-D96138B3B1B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9FC7B20-9006-8C1F-75C0-13E5CAFA130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99631F81-E259-6CD9-E52D-C0AB1D2F6E70}"/>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06FA51E-3947-442D-3338-289D48516A83}"/>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6" name="フッター プレースホルダー 5">
            <a:extLst>
              <a:ext uri="{FF2B5EF4-FFF2-40B4-BE49-F238E27FC236}">
                <a16:creationId xmlns:a16="http://schemas.microsoft.com/office/drawing/2014/main" id="{8FBE9545-53F7-4B1A-A4FA-AB2D4A0FBD6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F50F3E2-C32A-1C33-C574-74C424905221}"/>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202160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59DEC7-59BD-27CB-0D42-43C4346A2F7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73DA29-7683-465F-18A6-09432A881F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8937225-AD75-A9BC-AB4B-0AFCC08BDD5E}"/>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C02DE30-4E73-0860-7456-A45245EBAD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858F63E-3E23-1E83-7E1F-52BFC3C02F5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2BCEB75-4DCA-CAF5-D6F4-F5D7B8BAE874}"/>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8" name="フッター プレースホルダー 7">
            <a:extLst>
              <a:ext uri="{FF2B5EF4-FFF2-40B4-BE49-F238E27FC236}">
                <a16:creationId xmlns:a16="http://schemas.microsoft.com/office/drawing/2014/main" id="{C75C92B7-B886-EBF0-0F7F-2960EE71E52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F7567CD-2578-133D-2D91-B951E64E73A2}"/>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281295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9AE38D-A7E5-AB76-8B38-88701FF3F9D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56C86AA-C492-B98D-E8F7-D6091535CD62}"/>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4" name="フッター プレースホルダー 3">
            <a:extLst>
              <a:ext uri="{FF2B5EF4-FFF2-40B4-BE49-F238E27FC236}">
                <a16:creationId xmlns:a16="http://schemas.microsoft.com/office/drawing/2014/main" id="{FF6298C9-82FA-436A-AE1E-41936B0D518A}"/>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E27998-1E5B-5B98-D435-360AE92AF178}"/>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3056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A774C91-424E-21E2-7996-BEDFBD280657}"/>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3" name="フッター プレースホルダー 2">
            <a:extLst>
              <a:ext uri="{FF2B5EF4-FFF2-40B4-BE49-F238E27FC236}">
                <a16:creationId xmlns:a16="http://schemas.microsoft.com/office/drawing/2014/main" id="{70A27A55-D47D-227B-CB40-151DEB2497F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0ADBD60-1CCB-FFC7-F2BA-0236F062F385}"/>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2360203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573D49-1E1A-5B2B-8D25-3473BC75288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DE102DE-087C-7CE9-BC4F-3E5DF187BB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96751F1-1005-1057-3363-ADE3DF5EE9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983CDD4-6D40-F198-A27B-C09DD32A1967}"/>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6" name="フッター プレースホルダー 5">
            <a:extLst>
              <a:ext uri="{FF2B5EF4-FFF2-40B4-BE49-F238E27FC236}">
                <a16:creationId xmlns:a16="http://schemas.microsoft.com/office/drawing/2014/main" id="{0FFCC188-2E2F-F23A-43B2-09D8FFFBC31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7F859A9-15BA-281E-8D14-ED970F55D44D}"/>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1838724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6FBE71-E4F0-16B7-D56B-94487E5F2EA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01C2DF0-842A-BEA0-83C1-6640E4EBD0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214EA81-1729-DBDA-0EFA-2C8C80D30B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388391A-6DA7-D822-FA5E-78C7466A8493}"/>
              </a:ext>
            </a:extLst>
          </p:cNvPr>
          <p:cNvSpPr>
            <a:spLocks noGrp="1"/>
          </p:cNvSpPr>
          <p:nvPr>
            <p:ph type="dt" sz="half" idx="10"/>
          </p:nvPr>
        </p:nvSpPr>
        <p:spPr/>
        <p:txBody>
          <a:bodyPr/>
          <a:lstStyle/>
          <a:p>
            <a:fld id="{F6CB8F33-6F35-604B-BBA3-2309500013F0}" type="datetimeFigureOut">
              <a:rPr kumimoji="1" lang="ja-JP" altLang="en-US" smtClean="0"/>
              <a:t>2024/3/1</a:t>
            </a:fld>
            <a:endParaRPr kumimoji="1" lang="ja-JP" altLang="en-US"/>
          </a:p>
        </p:txBody>
      </p:sp>
      <p:sp>
        <p:nvSpPr>
          <p:cNvPr id="6" name="フッター プレースホルダー 5">
            <a:extLst>
              <a:ext uri="{FF2B5EF4-FFF2-40B4-BE49-F238E27FC236}">
                <a16:creationId xmlns:a16="http://schemas.microsoft.com/office/drawing/2014/main" id="{90BA0928-A603-999A-D71C-A9A06F163DC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5BD012F-4759-2ABF-1ECA-6C2210B70C8E}"/>
              </a:ext>
            </a:extLst>
          </p:cNvPr>
          <p:cNvSpPr>
            <a:spLocks noGrp="1"/>
          </p:cNvSpPr>
          <p:nvPr>
            <p:ph type="sldNum" sz="quarter" idx="12"/>
          </p:nvPr>
        </p:nvSpPr>
        <p:spPr/>
        <p:txBody>
          <a:body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4031922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24BCF94-B4F1-1465-0FD9-F6AB62E52F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DE20056-D6C5-E986-8601-E44E67AFF5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6B3EA1-7EBA-A7C2-AE96-EC70C419D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6CB8F33-6F35-604B-BBA3-2309500013F0}" type="datetimeFigureOut">
              <a:rPr kumimoji="1" lang="ja-JP" altLang="en-US" smtClean="0"/>
              <a:t>2024/3/1</a:t>
            </a:fld>
            <a:endParaRPr kumimoji="1" lang="ja-JP" altLang="en-US"/>
          </a:p>
        </p:txBody>
      </p:sp>
      <p:sp>
        <p:nvSpPr>
          <p:cNvPr id="5" name="フッター プレースホルダー 4">
            <a:extLst>
              <a:ext uri="{FF2B5EF4-FFF2-40B4-BE49-F238E27FC236}">
                <a16:creationId xmlns:a16="http://schemas.microsoft.com/office/drawing/2014/main" id="{588FC523-0822-DC44-3A0E-6586591BB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CBFCC00-7D77-FCC6-C146-AA4F4E8AC3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81C4CD8-9C6C-F249-A841-DADDF7083CA4}" type="slidenum">
              <a:rPr kumimoji="1" lang="ja-JP" altLang="en-US" smtClean="0"/>
              <a:t>‹#›</a:t>
            </a:fld>
            <a:endParaRPr kumimoji="1" lang="ja-JP" altLang="en-US"/>
          </a:p>
        </p:txBody>
      </p:sp>
    </p:spTree>
    <p:extLst>
      <p:ext uri="{BB962C8B-B14F-4D97-AF65-F5344CB8AC3E}">
        <p14:creationId xmlns:p14="http://schemas.microsoft.com/office/powerpoint/2010/main" val="4179726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sv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svg"/></Relationships>
</file>

<file path=ppt/slides/_rels/slide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svg"/></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svg"/></Relationships>
</file>

<file path=ppt/slides/_rels/slide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2.svg"/></Relationships>
</file>

<file path=ppt/slides/_rels/slide1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4.svg"/></Relationships>
</file>

<file path=ppt/slides/_rels/slide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svg"/></Relationships>
</file>

<file path=ppt/slides/_rels/slide1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9.svg"/></Relationships>
</file>

<file path=ppt/slides/_rels/slide1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1.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svg"/></Relationships>
</file>

<file path=ppt/slides/_rels/slide2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svg"/></Relationships>
</file>

<file path=ppt/slides/_rels/slide2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svg"/></Relationships>
</file>

<file path=ppt/slides/_rels/slide23.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svg"/></Relationships>
</file>

<file path=ppt/slides/_rels/slide24.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svg"/></Relationships>
</file>

<file path=ppt/slides/_rels/slide25.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svg"/></Relationships>
</file>

<file path=ppt/slides/_rels/slide2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10" Type="http://schemas.openxmlformats.org/officeDocument/2006/relationships/image" Target="../media/image117.png"/><Relationship Id="rId4" Type="http://schemas.openxmlformats.org/officeDocument/2006/relationships/image" Target="../media/image111.svg"/><Relationship Id="rId9" Type="http://schemas.openxmlformats.org/officeDocument/2006/relationships/image" Target="../media/image116.png"/></Relationships>
</file>

<file path=ppt/slides/_rels/slide2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svg"/></Relationships>
</file>

<file path=ppt/slides/_rels/slide2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2.sv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24.svg"/><Relationship Id="rId5" Type="http://schemas.openxmlformats.org/officeDocument/2006/relationships/image" Target="../media/image123.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27.sv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sv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sv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svg"/><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9017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図 3" descr="モニター画面に映る文字&#10;&#10;自動的に生成された説明">
            <a:extLst>
              <a:ext uri="{FF2B5EF4-FFF2-40B4-BE49-F238E27FC236}">
                <a16:creationId xmlns:a16="http://schemas.microsoft.com/office/drawing/2014/main" id="{3ABAB8A3-31E3-0839-0284-C12C3A39ED3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0199" y="1849120"/>
            <a:ext cx="11551601" cy="1960880"/>
          </a:xfrm>
          <a:prstGeom prst="rect">
            <a:avLst/>
          </a:prstGeom>
        </p:spPr>
      </p:pic>
      <p:pic>
        <p:nvPicPr>
          <p:cNvPr id="7" name="図 6">
            <a:extLst>
              <a:ext uri="{FF2B5EF4-FFF2-40B4-BE49-F238E27FC236}">
                <a16:creationId xmlns:a16="http://schemas.microsoft.com/office/drawing/2014/main" id="{ED652DA8-FB43-93DD-E141-86AB605CB89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7220" y="2647950"/>
            <a:ext cx="4860000" cy="450000"/>
          </a:xfrm>
          <a:prstGeom prst="rect">
            <a:avLst/>
          </a:prstGeom>
        </p:spPr>
      </p:pic>
      <p:pic>
        <p:nvPicPr>
          <p:cNvPr id="9" name="図 8" descr="図形&#10;&#10;中程度の精度で自動的に生成された説明">
            <a:extLst>
              <a:ext uri="{FF2B5EF4-FFF2-40B4-BE49-F238E27FC236}">
                <a16:creationId xmlns:a16="http://schemas.microsoft.com/office/drawing/2014/main" id="{CDB1451F-1682-C223-7096-B00CDDD48E4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39560" y="2585720"/>
            <a:ext cx="4419600" cy="914400"/>
          </a:xfrm>
          <a:prstGeom prst="rect">
            <a:avLst/>
          </a:prstGeom>
        </p:spPr>
      </p:pic>
      <p:pic>
        <p:nvPicPr>
          <p:cNvPr id="11" name="図 10" descr="時計, メーター が含まれている画像&#10;&#10;自動的に生成された説明">
            <a:extLst>
              <a:ext uri="{FF2B5EF4-FFF2-40B4-BE49-F238E27FC236}">
                <a16:creationId xmlns:a16="http://schemas.microsoft.com/office/drawing/2014/main" id="{243DC83C-F0AC-195E-4D14-173D8267E0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138" y="3832879"/>
            <a:ext cx="11497151" cy="2641577"/>
          </a:xfrm>
          <a:prstGeom prst="rect">
            <a:avLst/>
          </a:prstGeom>
        </p:spPr>
      </p:pic>
      <p:pic>
        <p:nvPicPr>
          <p:cNvPr id="13" name="図 12">
            <a:extLst>
              <a:ext uri="{FF2B5EF4-FFF2-40B4-BE49-F238E27FC236}">
                <a16:creationId xmlns:a16="http://schemas.microsoft.com/office/drawing/2014/main" id="{EC9426D8-135E-7C12-FF97-030C917853F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3639" y="4678084"/>
            <a:ext cx="10800000" cy="463037"/>
          </a:xfrm>
          <a:prstGeom prst="rect">
            <a:avLst/>
          </a:prstGeom>
        </p:spPr>
      </p:pic>
      <p:pic>
        <p:nvPicPr>
          <p:cNvPr id="15" name="図 14">
            <a:extLst>
              <a:ext uri="{FF2B5EF4-FFF2-40B4-BE49-F238E27FC236}">
                <a16:creationId xmlns:a16="http://schemas.microsoft.com/office/drawing/2014/main" id="{3679ED34-1C17-D0A5-607A-4382CD88046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34917" y="5244726"/>
            <a:ext cx="4381500" cy="393700"/>
          </a:xfrm>
          <a:prstGeom prst="rect">
            <a:avLst/>
          </a:prstGeom>
        </p:spPr>
      </p:pic>
      <p:pic>
        <p:nvPicPr>
          <p:cNvPr id="17" name="図 16">
            <a:extLst>
              <a:ext uri="{FF2B5EF4-FFF2-40B4-BE49-F238E27FC236}">
                <a16:creationId xmlns:a16="http://schemas.microsoft.com/office/drawing/2014/main" id="{31A6DE06-20EB-D359-F7F9-8A651D9BF72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16155" y="5742031"/>
            <a:ext cx="6972300" cy="381000"/>
          </a:xfrm>
          <a:prstGeom prst="rect">
            <a:avLst/>
          </a:prstGeom>
        </p:spPr>
      </p:pic>
    </p:spTree>
    <p:extLst>
      <p:ext uri="{BB962C8B-B14F-4D97-AF65-F5344CB8AC3E}">
        <p14:creationId xmlns:p14="http://schemas.microsoft.com/office/powerpoint/2010/main" val="362355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4320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 name="図 3" descr="図形, 円&#10;&#10;自動的に生成された説明">
            <a:extLst>
              <a:ext uri="{FF2B5EF4-FFF2-40B4-BE49-F238E27FC236}">
                <a16:creationId xmlns:a16="http://schemas.microsoft.com/office/drawing/2014/main" id="{EF4CD206-97FB-1DF6-A583-E704C946CA3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08942" y="3697886"/>
            <a:ext cx="2311400" cy="2400300"/>
          </a:xfrm>
          <a:prstGeom prst="rect">
            <a:avLst/>
          </a:prstGeom>
        </p:spPr>
      </p:pic>
    </p:spTree>
    <p:extLst>
      <p:ext uri="{BB962C8B-B14F-4D97-AF65-F5344CB8AC3E}">
        <p14:creationId xmlns:p14="http://schemas.microsoft.com/office/powerpoint/2010/main" val="24592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up)">
                                      <p:cBhvr>
                                        <p:cTn id="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 name="図 3" descr="アイコン&#10;&#10;自動的に生成された説明">
            <a:extLst>
              <a:ext uri="{FF2B5EF4-FFF2-40B4-BE49-F238E27FC236}">
                <a16:creationId xmlns:a16="http://schemas.microsoft.com/office/drawing/2014/main" id="{0F2B0E56-92AF-0F87-56C3-5E1D45C9208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64923" y="1362960"/>
            <a:ext cx="1866900" cy="444500"/>
          </a:xfrm>
          <a:prstGeom prst="rect">
            <a:avLst/>
          </a:prstGeom>
        </p:spPr>
      </p:pic>
      <p:pic>
        <p:nvPicPr>
          <p:cNvPr id="7" name="図 6" descr="図形&#10;&#10;中程度の精度で自動的に生成された説明">
            <a:extLst>
              <a:ext uri="{FF2B5EF4-FFF2-40B4-BE49-F238E27FC236}">
                <a16:creationId xmlns:a16="http://schemas.microsoft.com/office/drawing/2014/main" id="{5852AD4F-974B-A201-3676-151C316DBBD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379480" y="5563849"/>
            <a:ext cx="7493000" cy="1066800"/>
          </a:xfrm>
          <a:prstGeom prst="rect">
            <a:avLst/>
          </a:prstGeom>
        </p:spPr>
      </p:pic>
    </p:spTree>
    <p:extLst>
      <p:ext uri="{BB962C8B-B14F-4D97-AF65-F5344CB8AC3E}">
        <p14:creationId xmlns:p14="http://schemas.microsoft.com/office/powerpoint/2010/main" val="18066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up)">
                                      <p:cBhvr>
                                        <p:cTn id="8" dur="10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p:tgtEl>
                                          <p:spTgt spid="7"/>
                                        </p:tgtEl>
                                        <p:attrNameLst>
                                          <p:attrName>ppt_y</p:attrName>
                                        </p:attrNameLst>
                                      </p:cBhvr>
                                      <p:tavLst>
                                        <p:tav tm="0">
                                          <p:val>
                                            <p:strVal val="#ppt_y+#ppt_h*1.125000"/>
                                          </p:val>
                                        </p:tav>
                                        <p:tav tm="100000">
                                          <p:val>
                                            <p:strVal val="#ppt_y"/>
                                          </p:val>
                                        </p:tav>
                                      </p:tavLst>
                                    </p:anim>
                                    <p:animEffect transition="in" filter="wipe(up)">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 name="図 3" descr="アイコン が含まれている画像&#10;&#10;自動的に生成された説明">
            <a:extLst>
              <a:ext uri="{FF2B5EF4-FFF2-40B4-BE49-F238E27FC236}">
                <a16:creationId xmlns:a16="http://schemas.microsoft.com/office/drawing/2014/main" id="{042D82EC-8F81-6473-15D0-366C6CD6E72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8478" y="5060222"/>
            <a:ext cx="2641600" cy="635000"/>
          </a:xfrm>
          <a:prstGeom prst="rect">
            <a:avLst/>
          </a:prstGeom>
        </p:spPr>
      </p:pic>
      <p:pic>
        <p:nvPicPr>
          <p:cNvPr id="7" name="図 6" descr="記号, 停止, 時計, 選手 が含まれている画像&#10;&#10;自動的に生成された説明">
            <a:extLst>
              <a:ext uri="{FF2B5EF4-FFF2-40B4-BE49-F238E27FC236}">
                <a16:creationId xmlns:a16="http://schemas.microsoft.com/office/drawing/2014/main" id="{E10A4BF9-BE25-429D-BA0D-ADF61DA1B1A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812769" y="5755182"/>
            <a:ext cx="1841500" cy="520700"/>
          </a:xfrm>
          <a:prstGeom prst="rect">
            <a:avLst/>
          </a:prstGeom>
        </p:spPr>
      </p:pic>
      <p:pic>
        <p:nvPicPr>
          <p:cNvPr id="9" name="図 8" descr="ロゴ&#10;&#10;自動的に生成された説明">
            <a:extLst>
              <a:ext uri="{FF2B5EF4-FFF2-40B4-BE49-F238E27FC236}">
                <a16:creationId xmlns:a16="http://schemas.microsoft.com/office/drawing/2014/main" id="{09E39230-B39D-6A9E-FD59-6BA317CB443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25980" y="5634012"/>
            <a:ext cx="939800" cy="596900"/>
          </a:xfrm>
          <a:prstGeom prst="rect">
            <a:avLst/>
          </a:prstGeom>
        </p:spPr>
      </p:pic>
    </p:spTree>
    <p:extLst>
      <p:ext uri="{BB962C8B-B14F-4D97-AF65-F5344CB8AC3E}">
        <p14:creationId xmlns:p14="http://schemas.microsoft.com/office/powerpoint/2010/main" val="331975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up)">
                                      <p:cBhvr>
                                        <p:cTn id="8" dur="10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p:tgtEl>
                                          <p:spTgt spid="7"/>
                                        </p:tgtEl>
                                        <p:attrNameLst>
                                          <p:attrName>ppt_y</p:attrName>
                                        </p:attrNameLst>
                                      </p:cBhvr>
                                      <p:tavLst>
                                        <p:tav tm="0">
                                          <p:val>
                                            <p:strVal val="#ppt_y+#ppt_h*1.125000"/>
                                          </p:val>
                                        </p:tav>
                                        <p:tav tm="100000">
                                          <p:val>
                                            <p:strVal val="#ppt_y"/>
                                          </p:val>
                                        </p:tav>
                                      </p:tavLst>
                                    </p:anim>
                                    <p:animEffect transition="in" filter="wipe(up)">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p:tgtEl>
                                          <p:spTgt spid="9"/>
                                        </p:tgtEl>
                                        <p:attrNameLst>
                                          <p:attrName>ppt_y</p:attrName>
                                        </p:attrNameLst>
                                      </p:cBhvr>
                                      <p:tavLst>
                                        <p:tav tm="0">
                                          <p:val>
                                            <p:strVal val="#ppt_y+#ppt_h*1.125000"/>
                                          </p:val>
                                        </p:tav>
                                        <p:tav tm="100000">
                                          <p:val>
                                            <p:strVal val="#ppt_y"/>
                                          </p:val>
                                        </p:tav>
                                      </p:tavLst>
                                    </p:anim>
                                    <p:animEffect transition="in" filter="wipe(up)">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494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133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時計, 記号 が含まれている画像&#10;&#10;自動的に生成された説明">
            <a:extLst>
              <a:ext uri="{FF2B5EF4-FFF2-40B4-BE49-F238E27FC236}">
                <a16:creationId xmlns:a16="http://schemas.microsoft.com/office/drawing/2014/main" id="{D651F8CE-90AF-C9A4-1A46-16610C70732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85795" y="5885929"/>
            <a:ext cx="2921000" cy="482600"/>
          </a:xfrm>
          <a:prstGeom prst="rect">
            <a:avLst/>
          </a:prstGeom>
        </p:spPr>
      </p:pic>
    </p:spTree>
    <p:extLst>
      <p:ext uri="{BB962C8B-B14F-4D97-AF65-F5344CB8AC3E}">
        <p14:creationId xmlns:p14="http://schemas.microsoft.com/office/powerpoint/2010/main" val="261637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629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821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96658C46-E442-C3A4-EC42-65D03B44438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00807" y="2304073"/>
            <a:ext cx="1605455" cy="924353"/>
          </a:xfrm>
          <a:prstGeom prst="rect">
            <a:avLst/>
          </a:prstGeom>
        </p:spPr>
      </p:pic>
      <p:pic>
        <p:nvPicPr>
          <p:cNvPr id="7" name="図 6" descr="ロゴ, アイコン&#10;&#10;自動的に生成された説明">
            <a:extLst>
              <a:ext uri="{FF2B5EF4-FFF2-40B4-BE49-F238E27FC236}">
                <a16:creationId xmlns:a16="http://schemas.microsoft.com/office/drawing/2014/main" id="{697E2149-C6AD-3225-815A-AF80C2C51F2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33468" y="2387914"/>
            <a:ext cx="2742925" cy="756669"/>
          </a:xfrm>
          <a:prstGeom prst="rect">
            <a:avLst/>
          </a:prstGeom>
        </p:spPr>
      </p:pic>
      <p:pic>
        <p:nvPicPr>
          <p:cNvPr id="9" name="図 8" descr="ロゴ&#10;&#10;自動的に生成された説明">
            <a:extLst>
              <a:ext uri="{FF2B5EF4-FFF2-40B4-BE49-F238E27FC236}">
                <a16:creationId xmlns:a16="http://schemas.microsoft.com/office/drawing/2014/main" id="{71CBD34A-83C8-9588-8DD5-E1479816ED7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8602" y="2160970"/>
            <a:ext cx="2060904" cy="983613"/>
          </a:xfrm>
          <a:prstGeom prst="rect">
            <a:avLst/>
          </a:prstGeom>
        </p:spPr>
      </p:pic>
    </p:spTree>
    <p:extLst>
      <p:ext uri="{BB962C8B-B14F-4D97-AF65-F5344CB8AC3E}">
        <p14:creationId xmlns:p14="http://schemas.microsoft.com/office/powerpoint/2010/main" val="3267213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グラフィカル ユーザー インターフェイス&#10;&#10;中程度の精度で自動的に生成された説明">
            <a:extLst>
              <a:ext uri="{FF2B5EF4-FFF2-40B4-BE49-F238E27FC236}">
                <a16:creationId xmlns:a16="http://schemas.microsoft.com/office/drawing/2014/main" id="{8CA5CE95-D24D-E0E3-C7AA-53E3D4DEADD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5002" y="1132174"/>
            <a:ext cx="2717800" cy="3454400"/>
          </a:xfrm>
          <a:prstGeom prst="rect">
            <a:avLst/>
          </a:prstGeom>
        </p:spPr>
      </p:pic>
      <p:pic>
        <p:nvPicPr>
          <p:cNvPr id="7" name="図 6" descr="グラフィカル ユーザー インターフェイス&#10;&#10;自動的に生成された説明">
            <a:extLst>
              <a:ext uri="{FF2B5EF4-FFF2-40B4-BE49-F238E27FC236}">
                <a16:creationId xmlns:a16="http://schemas.microsoft.com/office/drawing/2014/main" id="{04495414-7F0C-C5A8-760C-604C327AF1A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508354" y="1698052"/>
            <a:ext cx="4267200" cy="3911600"/>
          </a:xfrm>
          <a:prstGeom prst="rect">
            <a:avLst/>
          </a:prstGeom>
        </p:spPr>
      </p:pic>
      <p:pic>
        <p:nvPicPr>
          <p:cNvPr id="11" name="図 10" descr="ロゴ&#10;&#10;自動的に生成された説明">
            <a:extLst>
              <a:ext uri="{FF2B5EF4-FFF2-40B4-BE49-F238E27FC236}">
                <a16:creationId xmlns:a16="http://schemas.microsoft.com/office/drawing/2014/main" id="{A189F9F6-45AD-ED5D-AC44-742A12F99EE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451990" y="1142714"/>
            <a:ext cx="2578100" cy="3403600"/>
          </a:xfrm>
          <a:prstGeom prst="rect">
            <a:avLst/>
          </a:prstGeom>
        </p:spPr>
      </p:pic>
      <p:pic>
        <p:nvPicPr>
          <p:cNvPr id="12" name="図 11" descr="レゴ, 時計, 部屋 が含まれている画像&#10;&#10;自動的に生成された説明">
            <a:extLst>
              <a:ext uri="{FF2B5EF4-FFF2-40B4-BE49-F238E27FC236}">
                <a16:creationId xmlns:a16="http://schemas.microsoft.com/office/drawing/2014/main" id="{DA41E2BD-538B-C1F8-9DFD-C442EDABF40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977044" y="1066514"/>
            <a:ext cx="3949700" cy="5410200"/>
          </a:xfrm>
          <a:prstGeom prst="rect">
            <a:avLst/>
          </a:prstGeom>
        </p:spPr>
      </p:pic>
    </p:spTree>
    <p:extLst>
      <p:ext uri="{BB962C8B-B14F-4D97-AF65-F5344CB8AC3E}">
        <p14:creationId xmlns:p14="http://schemas.microsoft.com/office/powerpoint/2010/main" val="412652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屋内, 座る, オレンジ, モニター が含まれている画像&#10;&#10;自動的に生成された説明">
            <a:extLst>
              <a:ext uri="{FF2B5EF4-FFF2-40B4-BE49-F238E27FC236}">
                <a16:creationId xmlns:a16="http://schemas.microsoft.com/office/drawing/2014/main" id="{749E55B3-CADB-F3E8-F4E2-11E09608794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94988" y="4798822"/>
            <a:ext cx="7239000" cy="1612900"/>
          </a:xfrm>
          <a:prstGeom prst="rect">
            <a:avLst/>
          </a:prstGeom>
        </p:spPr>
      </p:pic>
    </p:spTree>
    <p:extLst>
      <p:ext uri="{BB962C8B-B14F-4D97-AF65-F5344CB8AC3E}">
        <p14:creationId xmlns:p14="http://schemas.microsoft.com/office/powerpoint/2010/main" val="247160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テキスト が含まれている画像&#10;&#10;自動的に生成された説明">
            <a:extLst>
              <a:ext uri="{FF2B5EF4-FFF2-40B4-BE49-F238E27FC236}">
                <a16:creationId xmlns:a16="http://schemas.microsoft.com/office/drawing/2014/main" id="{B1DD5E98-3CF3-F83D-5EC8-9E04141AD97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30196" y="4564380"/>
            <a:ext cx="7772400" cy="1430121"/>
          </a:xfrm>
          <a:prstGeom prst="rect">
            <a:avLst/>
          </a:prstGeom>
        </p:spPr>
      </p:pic>
    </p:spTree>
    <p:extLst>
      <p:ext uri="{BB962C8B-B14F-4D97-AF65-F5344CB8AC3E}">
        <p14:creationId xmlns:p14="http://schemas.microsoft.com/office/powerpoint/2010/main" val="348214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図形&#10;&#10;中程度の精度で自動的に生成された説明">
            <a:extLst>
              <a:ext uri="{FF2B5EF4-FFF2-40B4-BE49-F238E27FC236}">
                <a16:creationId xmlns:a16="http://schemas.microsoft.com/office/drawing/2014/main" id="{96446489-4679-CE1D-9678-776684CD6D1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62202" y="1908556"/>
            <a:ext cx="5956300" cy="736600"/>
          </a:xfrm>
          <a:prstGeom prst="rect">
            <a:avLst/>
          </a:prstGeom>
        </p:spPr>
      </p:pic>
      <p:pic>
        <p:nvPicPr>
          <p:cNvPr id="5" name="図 4" descr="図形&#10;&#10;中程度の精度で自動的に生成された説明">
            <a:extLst>
              <a:ext uri="{FF2B5EF4-FFF2-40B4-BE49-F238E27FC236}">
                <a16:creationId xmlns:a16="http://schemas.microsoft.com/office/drawing/2014/main" id="{B730509C-43D4-465E-BC48-C80C54CEA4F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362202" y="2968117"/>
            <a:ext cx="4584700" cy="749300"/>
          </a:xfrm>
          <a:prstGeom prst="rect">
            <a:avLst/>
          </a:prstGeom>
        </p:spPr>
      </p:pic>
      <p:pic>
        <p:nvPicPr>
          <p:cNvPr id="9" name="図 8">
            <a:extLst>
              <a:ext uri="{FF2B5EF4-FFF2-40B4-BE49-F238E27FC236}">
                <a16:creationId xmlns:a16="http://schemas.microsoft.com/office/drawing/2014/main" id="{2C427BB6-AA69-0FB2-6652-5E2D14057E2D}"/>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362202" y="4040378"/>
            <a:ext cx="7264400" cy="711200"/>
          </a:xfrm>
          <a:prstGeom prst="rect">
            <a:avLst/>
          </a:prstGeom>
        </p:spPr>
      </p:pic>
    </p:spTree>
    <p:extLst>
      <p:ext uri="{BB962C8B-B14F-4D97-AF65-F5344CB8AC3E}">
        <p14:creationId xmlns:p14="http://schemas.microsoft.com/office/powerpoint/2010/main" val="1583137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オレンジ, 手, コンピュータ, 持つ が含まれている画像&#10;&#10;自動的に生成された説明">
            <a:extLst>
              <a:ext uri="{FF2B5EF4-FFF2-40B4-BE49-F238E27FC236}">
                <a16:creationId xmlns:a16="http://schemas.microsoft.com/office/drawing/2014/main" id="{90231E2F-8F23-41DB-29EC-BCEDB379871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41882" y="409702"/>
            <a:ext cx="2705100" cy="698500"/>
          </a:xfrm>
          <a:prstGeom prst="rect">
            <a:avLst/>
          </a:prstGeom>
        </p:spPr>
      </p:pic>
      <p:pic>
        <p:nvPicPr>
          <p:cNvPr id="7" name="図 6" descr="図形, 四角形&#10;&#10;自動的に生成された説明">
            <a:extLst>
              <a:ext uri="{FF2B5EF4-FFF2-40B4-BE49-F238E27FC236}">
                <a16:creationId xmlns:a16="http://schemas.microsoft.com/office/drawing/2014/main" id="{AF79D005-C262-0F18-84D9-22ED520A4A4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12370" y="1681244"/>
            <a:ext cx="11255374" cy="2775473"/>
          </a:xfrm>
          <a:prstGeom prst="rect">
            <a:avLst/>
          </a:prstGeom>
        </p:spPr>
      </p:pic>
      <p:pic>
        <p:nvPicPr>
          <p:cNvPr id="10" name="図 9" descr="図形, 四角形&#10;&#10;自動的に生成された説明">
            <a:extLst>
              <a:ext uri="{FF2B5EF4-FFF2-40B4-BE49-F238E27FC236}">
                <a16:creationId xmlns:a16="http://schemas.microsoft.com/office/drawing/2014/main" id="{25DB9CFD-DE1E-5289-FD14-1A493AD498D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30414" y="4456717"/>
            <a:ext cx="11255375" cy="1711941"/>
          </a:xfrm>
          <a:prstGeom prst="rect">
            <a:avLst/>
          </a:prstGeom>
        </p:spPr>
      </p:pic>
    </p:spTree>
    <p:extLst>
      <p:ext uri="{BB962C8B-B14F-4D97-AF65-F5344CB8AC3E}">
        <p14:creationId xmlns:p14="http://schemas.microsoft.com/office/powerpoint/2010/main" val="323258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p:tgtEl>
                                          <p:spTgt spid="7"/>
                                        </p:tgtEl>
                                        <p:attrNameLst>
                                          <p:attrName>ppt_y</p:attrName>
                                        </p:attrNameLst>
                                      </p:cBhvr>
                                      <p:tavLst>
                                        <p:tav tm="0">
                                          <p:val>
                                            <p:strVal val="#ppt_y+#ppt_h*1.125000"/>
                                          </p:val>
                                        </p:tav>
                                        <p:tav tm="100000">
                                          <p:val>
                                            <p:strVal val="#ppt_y"/>
                                          </p:val>
                                        </p:tav>
                                      </p:tavLst>
                                    </p:anim>
                                    <p:animEffect transition="in" filter="wipe(up)">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p:tgtEl>
                                          <p:spTgt spid="10"/>
                                        </p:tgtEl>
                                        <p:attrNameLst>
                                          <p:attrName>ppt_y</p:attrName>
                                        </p:attrNameLst>
                                      </p:cBhvr>
                                      <p:tavLst>
                                        <p:tav tm="0">
                                          <p:val>
                                            <p:strVal val="#ppt_y+#ppt_h*1.125000"/>
                                          </p:val>
                                        </p:tav>
                                        <p:tav tm="100000">
                                          <p:val>
                                            <p:strVal val="#ppt_y"/>
                                          </p:val>
                                        </p:tav>
                                      </p:tavLst>
                                    </p:anim>
                                    <p:animEffect transition="in" filter="wipe(up)">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11" name="図 10" descr="文字が書かれている&#10;&#10;低い精度で自動的に生成された説明">
            <a:extLst>
              <a:ext uri="{FF2B5EF4-FFF2-40B4-BE49-F238E27FC236}">
                <a16:creationId xmlns:a16="http://schemas.microsoft.com/office/drawing/2014/main" id="{61B53BC0-E9E9-D3A4-2F30-B6A5898B973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66157" y="425939"/>
            <a:ext cx="2667000" cy="660400"/>
          </a:xfrm>
          <a:prstGeom prst="rect">
            <a:avLst/>
          </a:prstGeom>
        </p:spPr>
      </p:pic>
      <p:pic>
        <p:nvPicPr>
          <p:cNvPr id="13" name="図 12" descr="ロゴ&#10;&#10;低い精度で自動的に生成された説明">
            <a:extLst>
              <a:ext uri="{FF2B5EF4-FFF2-40B4-BE49-F238E27FC236}">
                <a16:creationId xmlns:a16="http://schemas.microsoft.com/office/drawing/2014/main" id="{AEDF03FF-9C12-DA5C-16ED-6D3D8ECEEC9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699657" y="1169378"/>
            <a:ext cx="4279900" cy="685800"/>
          </a:xfrm>
          <a:prstGeom prst="rect">
            <a:avLst/>
          </a:prstGeom>
        </p:spPr>
      </p:pic>
      <p:pic>
        <p:nvPicPr>
          <p:cNvPr id="14" name="図 13">
            <a:extLst>
              <a:ext uri="{FF2B5EF4-FFF2-40B4-BE49-F238E27FC236}">
                <a16:creationId xmlns:a16="http://schemas.microsoft.com/office/drawing/2014/main" id="{1D255459-30D9-73A5-1F7D-EA7965A3DDB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55804" y="5485422"/>
            <a:ext cx="6718300" cy="203200"/>
          </a:xfrm>
          <a:prstGeom prst="rect">
            <a:avLst/>
          </a:prstGeom>
        </p:spPr>
      </p:pic>
      <p:pic>
        <p:nvPicPr>
          <p:cNvPr id="15" name="図 14" descr="グラフィカル ユーザー インターフェイス, テキスト, アプリケーション&#10;&#10;自動的に生成された説明">
            <a:extLst>
              <a:ext uri="{FF2B5EF4-FFF2-40B4-BE49-F238E27FC236}">
                <a16:creationId xmlns:a16="http://schemas.microsoft.com/office/drawing/2014/main" id="{3738D77E-E0DD-CA98-31AC-B337DF499D1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033157" y="1959565"/>
            <a:ext cx="7772400" cy="4025208"/>
          </a:xfrm>
          <a:prstGeom prst="rect">
            <a:avLst/>
          </a:prstGeom>
        </p:spPr>
      </p:pic>
    </p:spTree>
    <p:extLst>
      <p:ext uri="{BB962C8B-B14F-4D97-AF65-F5344CB8AC3E}">
        <p14:creationId xmlns:p14="http://schemas.microsoft.com/office/powerpoint/2010/main" val="2942904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2" presetClass="entr" presetSubtype="4" fill="hold" nodeType="afterEffect">
                                  <p:stCondLst>
                                    <p:cond delay="30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ppt_y</p:attrName>
                                        </p:attrNameLst>
                                      </p:cBhvr>
                                      <p:tavLst>
                                        <p:tav tm="0">
                                          <p:val>
                                            <p:strVal val="#ppt_y+#ppt_h*1.125000"/>
                                          </p:val>
                                        </p:tav>
                                        <p:tav tm="100000">
                                          <p:val>
                                            <p:strVal val="#ppt_y"/>
                                          </p:val>
                                        </p:tav>
                                      </p:tavLst>
                                    </p:anim>
                                    <p:animEffect transition="in" filter="wipe(up)">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000"/>
                                        <p:tgtEl>
                                          <p:spTgt spid="15"/>
                                        </p:tgtEl>
                                        <p:attrNameLst>
                                          <p:attrName>ppt_y</p:attrName>
                                        </p:attrNameLst>
                                      </p:cBhvr>
                                      <p:tavLst>
                                        <p:tav tm="0">
                                          <p:val>
                                            <p:strVal val="#ppt_y+#ppt_h*1.125000"/>
                                          </p:val>
                                        </p:tav>
                                        <p:tav tm="100000">
                                          <p:val>
                                            <p:strVal val="#ppt_y"/>
                                          </p:val>
                                        </p:tav>
                                      </p:tavLst>
                                    </p:anim>
                                    <p:animEffect transition="in" filter="wipe(up)">
                                      <p:cBhvr>
                                        <p:cTn id="2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8D14E9F5-78AF-CEB0-132D-EC8D7745F73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81509" y="461386"/>
            <a:ext cx="787400" cy="609600"/>
          </a:xfrm>
          <a:prstGeom prst="rect">
            <a:avLst/>
          </a:prstGeom>
        </p:spPr>
      </p:pic>
      <p:pic>
        <p:nvPicPr>
          <p:cNvPr id="7" name="図 6" descr="アイコン&#10;&#10;自動的に生成された説明">
            <a:extLst>
              <a:ext uri="{FF2B5EF4-FFF2-40B4-BE49-F238E27FC236}">
                <a16:creationId xmlns:a16="http://schemas.microsoft.com/office/drawing/2014/main" id="{1AB031A2-A8B8-E1A1-BFEC-FE8AE463B17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868524" y="431242"/>
            <a:ext cx="3098800" cy="635000"/>
          </a:xfrm>
          <a:prstGeom prst="rect">
            <a:avLst/>
          </a:prstGeom>
        </p:spPr>
      </p:pic>
      <p:pic>
        <p:nvPicPr>
          <p:cNvPr id="11" name="図 10" descr="図形&#10;&#10;中程度の精度で自動的に生成された説明">
            <a:extLst>
              <a:ext uri="{FF2B5EF4-FFF2-40B4-BE49-F238E27FC236}">
                <a16:creationId xmlns:a16="http://schemas.microsoft.com/office/drawing/2014/main" id="{DFFCC454-AE6B-68B3-2521-F7FA70676E2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1529" y="1204616"/>
            <a:ext cx="9888759" cy="1819938"/>
          </a:xfrm>
          <a:prstGeom prst="rect">
            <a:avLst/>
          </a:prstGeom>
        </p:spPr>
      </p:pic>
      <p:pic>
        <p:nvPicPr>
          <p:cNvPr id="13" name="図 12" descr="手が持っているリモコン&#10;&#10;自動的に生成された説明">
            <a:extLst>
              <a:ext uri="{FF2B5EF4-FFF2-40B4-BE49-F238E27FC236}">
                <a16:creationId xmlns:a16="http://schemas.microsoft.com/office/drawing/2014/main" id="{276B8F15-EC61-CA55-812F-1C03026AD90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073400" y="2749411"/>
            <a:ext cx="3022600" cy="3670300"/>
          </a:xfrm>
          <a:prstGeom prst="rect">
            <a:avLst/>
          </a:prstGeom>
        </p:spPr>
      </p:pic>
      <p:pic>
        <p:nvPicPr>
          <p:cNvPr id="15" name="図 14" descr="手に持ったスマホ&#10;&#10;自動的に生成された説明">
            <a:extLst>
              <a:ext uri="{FF2B5EF4-FFF2-40B4-BE49-F238E27FC236}">
                <a16:creationId xmlns:a16="http://schemas.microsoft.com/office/drawing/2014/main" id="{F865C6D1-A92A-E375-7965-B48ACC5E260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604617" y="2749411"/>
            <a:ext cx="4267200" cy="3568700"/>
          </a:xfrm>
          <a:prstGeom prst="rect">
            <a:avLst/>
          </a:prstGeom>
        </p:spPr>
      </p:pic>
      <p:pic>
        <p:nvPicPr>
          <p:cNvPr id="16" name="図 15" descr="アイコン&#10;&#10;自動的に生成された説明">
            <a:extLst>
              <a:ext uri="{FF2B5EF4-FFF2-40B4-BE49-F238E27FC236}">
                <a16:creationId xmlns:a16="http://schemas.microsoft.com/office/drawing/2014/main" id="{1DDBD7E5-F130-988B-AB47-F2FD77FF0CFE}"/>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033597" y="3429000"/>
            <a:ext cx="3454400" cy="3302000"/>
          </a:xfrm>
          <a:prstGeom prst="rect">
            <a:avLst/>
          </a:prstGeom>
        </p:spPr>
      </p:pic>
    </p:spTree>
    <p:extLst>
      <p:ext uri="{BB962C8B-B14F-4D97-AF65-F5344CB8AC3E}">
        <p14:creationId xmlns:p14="http://schemas.microsoft.com/office/powerpoint/2010/main" val="3962308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p:tgtEl>
                                          <p:spTgt spid="13"/>
                                        </p:tgtEl>
                                        <p:attrNameLst>
                                          <p:attrName>ppt_y</p:attrName>
                                        </p:attrNameLst>
                                      </p:cBhvr>
                                      <p:tavLst>
                                        <p:tav tm="0">
                                          <p:val>
                                            <p:strVal val="#ppt_y+#ppt_h*1.125000"/>
                                          </p:val>
                                        </p:tav>
                                        <p:tav tm="100000">
                                          <p:val>
                                            <p:strVal val="#ppt_y"/>
                                          </p:val>
                                        </p:tav>
                                      </p:tavLst>
                                    </p:anim>
                                    <p:animEffect transition="in" filter="wipe(up)">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p:tgtEl>
                                          <p:spTgt spid="15"/>
                                        </p:tgtEl>
                                        <p:attrNameLst>
                                          <p:attrName>ppt_y</p:attrName>
                                        </p:attrNameLst>
                                      </p:cBhvr>
                                      <p:tavLst>
                                        <p:tav tm="0">
                                          <p:val>
                                            <p:strVal val="#ppt_y+#ppt_h*1.125000"/>
                                          </p:val>
                                        </p:tav>
                                        <p:tav tm="100000">
                                          <p:val>
                                            <p:strVal val="#ppt_y"/>
                                          </p:val>
                                        </p:tav>
                                      </p:tavLst>
                                    </p:anim>
                                    <p:animEffect transition="in" filter="wipe(up)">
                                      <p:cBhvr>
                                        <p:cTn id="31" dur="1000"/>
                                        <p:tgtEl>
                                          <p:spTgt spid="15"/>
                                        </p:tgtEl>
                                      </p:cBhvr>
                                    </p:animEffect>
                                  </p:childTnLst>
                                </p:cTn>
                              </p:par>
                            </p:childTnLst>
                          </p:cTn>
                        </p:par>
                        <p:par>
                          <p:cTn id="32" fill="hold">
                            <p:stCondLst>
                              <p:cond delay="1000"/>
                            </p:stCondLst>
                            <p:childTnLst>
                              <p:par>
                                <p:cTn id="33" presetID="1"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 name="図 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CBEB90FF-6757-BCB6-C37C-E662F1BDD09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4144" y="1506904"/>
            <a:ext cx="3086100" cy="4406900"/>
          </a:xfrm>
          <a:prstGeom prst="rect">
            <a:avLst/>
          </a:prstGeom>
        </p:spPr>
      </p:pic>
    </p:spTree>
    <p:extLst>
      <p:ext uri="{BB962C8B-B14F-4D97-AF65-F5344CB8AC3E}">
        <p14:creationId xmlns:p14="http://schemas.microsoft.com/office/powerpoint/2010/main" val="219139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up)">
                                      <p:cBhvr>
                                        <p:cTn id="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2023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5">
            <a:lum/>
            <a:extLst>
              <a:ext uri="{96DAC541-7B7A-43D3-8B79-37D633B846F1}">
                <asvg:svgBlip xmlns:asvg="http://schemas.microsoft.com/office/drawing/2016/SVG/main" r:embed="rId6"/>
              </a:ext>
            </a:extLst>
          </a:blip>
          <a:srcRect/>
          <a:stretch>
            <a:fillRect/>
          </a:stretch>
        </a:blipFill>
        <a:effectLst/>
      </p:bgPr>
    </p:bg>
    <p:spTree>
      <p:nvGrpSpPr>
        <p:cNvPr id="1" name=""/>
        <p:cNvGrpSpPr/>
        <p:nvPr/>
      </p:nvGrpSpPr>
      <p:grpSpPr>
        <a:xfrm>
          <a:off x="0" y="0"/>
          <a:ext cx="0" cy="0"/>
          <a:chOff x="0" y="0"/>
          <a:chExt cx="0" cy="0"/>
        </a:xfrm>
      </p:grpSpPr>
      <p:pic>
        <p:nvPicPr>
          <p:cNvPr id="4" name="現金持たずにお支払い_うた入り_230120_01.mp3">
            <a:hlinkClick r:id="" action="ppaction://media"/>
            <a:extLst>
              <a:ext uri="{FF2B5EF4-FFF2-40B4-BE49-F238E27FC236}">
                <a16:creationId xmlns:a16="http://schemas.microsoft.com/office/drawing/2014/main" id="{66AB108E-97D6-A9F9-02D5-EE6FB97BE78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976788" y="594194"/>
            <a:ext cx="812800" cy="812800"/>
          </a:xfrm>
          <a:prstGeom prst="rect">
            <a:avLst/>
          </a:prstGeom>
          <a:solidFill>
            <a:schemeClr val="accent4"/>
          </a:solidFill>
        </p:spPr>
      </p:pic>
    </p:spTree>
    <p:extLst>
      <p:ext uri="{BB962C8B-B14F-4D97-AF65-F5344CB8AC3E}">
        <p14:creationId xmlns:p14="http://schemas.microsoft.com/office/powerpoint/2010/main" val="3600285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vol="80000" numSld="999">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696F420-0CCF-382C-7D05-DD381D68FFA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6261" y="1539959"/>
            <a:ext cx="10679477" cy="1227953"/>
          </a:xfrm>
          <a:prstGeom prst="rect">
            <a:avLst/>
          </a:prstGeom>
        </p:spPr>
      </p:pic>
      <p:pic>
        <p:nvPicPr>
          <p:cNvPr id="7" name="図 6">
            <a:extLst>
              <a:ext uri="{FF2B5EF4-FFF2-40B4-BE49-F238E27FC236}">
                <a16:creationId xmlns:a16="http://schemas.microsoft.com/office/drawing/2014/main" id="{E2A87224-5C7F-8094-D08A-342F229F5A3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6261" y="3116993"/>
            <a:ext cx="9572769" cy="1130642"/>
          </a:xfrm>
          <a:prstGeom prst="rect">
            <a:avLst/>
          </a:prstGeom>
        </p:spPr>
      </p:pic>
      <p:pic>
        <p:nvPicPr>
          <p:cNvPr id="9" name="図 8" descr="図形&#10;&#10;中程度の精度で自動的に生成された説明">
            <a:extLst>
              <a:ext uri="{FF2B5EF4-FFF2-40B4-BE49-F238E27FC236}">
                <a16:creationId xmlns:a16="http://schemas.microsoft.com/office/drawing/2014/main" id="{1E9CDB16-DCB2-5956-C27C-B881C961700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921898" y="4596716"/>
            <a:ext cx="5435600" cy="1181100"/>
          </a:xfrm>
          <a:prstGeom prst="rect">
            <a:avLst/>
          </a:prstGeom>
        </p:spPr>
      </p:pic>
    </p:spTree>
    <p:extLst>
      <p:ext uri="{BB962C8B-B14F-4D97-AF65-F5344CB8AC3E}">
        <p14:creationId xmlns:p14="http://schemas.microsoft.com/office/powerpoint/2010/main" val="26414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p:tgtEl>
                                          <p:spTgt spid="9"/>
                                        </p:tgtEl>
                                        <p:attrNameLst>
                                          <p:attrName>ppt_y</p:attrName>
                                        </p:attrNameLst>
                                      </p:cBhvr>
                                      <p:tavLst>
                                        <p:tav tm="0">
                                          <p:val>
                                            <p:strVal val="#ppt_y+#ppt_h*1.125000"/>
                                          </p:val>
                                        </p:tav>
                                        <p:tav tm="100000">
                                          <p:val>
                                            <p:strVal val="#ppt_y"/>
                                          </p:val>
                                        </p:tav>
                                      </p:tavLst>
                                    </p:anim>
                                    <p:animEffect transition="in" filter="wipe(up)">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447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9855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 が含まれている画像&#10;&#10;自動的に生成された説明">
            <a:extLst>
              <a:ext uri="{FF2B5EF4-FFF2-40B4-BE49-F238E27FC236}">
                <a16:creationId xmlns:a16="http://schemas.microsoft.com/office/drawing/2014/main" id="{2A0BBD62-156A-63C3-F628-31FBD6A5C1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015548" y="5110213"/>
            <a:ext cx="9097295" cy="1550097"/>
          </a:xfrm>
          <a:prstGeom prst="rect">
            <a:avLst/>
          </a:prstGeom>
        </p:spPr>
      </p:pic>
    </p:spTree>
    <p:extLst>
      <p:ext uri="{BB962C8B-B14F-4D97-AF65-F5344CB8AC3E}">
        <p14:creationId xmlns:p14="http://schemas.microsoft.com/office/powerpoint/2010/main" val="388935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5F3F21F4-E056-16F7-322A-DCD808C6E76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7418" y="5491290"/>
            <a:ext cx="11669033" cy="946137"/>
          </a:xfrm>
          <a:prstGeom prst="rect">
            <a:avLst/>
          </a:prstGeom>
        </p:spPr>
      </p:pic>
      <p:pic>
        <p:nvPicPr>
          <p:cNvPr id="9" name="図 8" descr="カップに入った飲み物&#10;&#10;低い精度で自動的に生成された説明">
            <a:extLst>
              <a:ext uri="{FF2B5EF4-FFF2-40B4-BE49-F238E27FC236}">
                <a16:creationId xmlns:a16="http://schemas.microsoft.com/office/drawing/2014/main" id="{8867AB23-B2E1-5489-BCF3-3879752074E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969500" y="3540642"/>
            <a:ext cx="1956951" cy="1051162"/>
          </a:xfrm>
          <a:prstGeom prst="rect">
            <a:avLst/>
          </a:prstGeom>
        </p:spPr>
      </p:pic>
      <p:pic>
        <p:nvPicPr>
          <p:cNvPr id="10" name="図 9" descr="アイコン が含まれている画像&#10;&#10;自動的に生成された説明">
            <a:extLst>
              <a:ext uri="{FF2B5EF4-FFF2-40B4-BE49-F238E27FC236}">
                <a16:creationId xmlns:a16="http://schemas.microsoft.com/office/drawing/2014/main" id="{C68E68D4-3C38-7A1A-A6FB-A251D45723D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9760" y="2254357"/>
            <a:ext cx="2692400" cy="3124200"/>
          </a:xfrm>
          <a:prstGeom prst="rect">
            <a:avLst/>
          </a:prstGeom>
        </p:spPr>
      </p:pic>
      <p:pic>
        <p:nvPicPr>
          <p:cNvPr id="11" name="図 10" descr="アイコン&#10;&#10;自動的に生成された説明">
            <a:extLst>
              <a:ext uri="{FF2B5EF4-FFF2-40B4-BE49-F238E27FC236}">
                <a16:creationId xmlns:a16="http://schemas.microsoft.com/office/drawing/2014/main" id="{772075B7-8C45-A30E-9C99-FDDB29A0F25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141778" y="1302504"/>
            <a:ext cx="2590800" cy="2095500"/>
          </a:xfrm>
          <a:prstGeom prst="rect">
            <a:avLst/>
          </a:prstGeom>
        </p:spPr>
      </p:pic>
      <p:pic>
        <p:nvPicPr>
          <p:cNvPr id="13" name="図 12" descr="アイコン&#10;&#10;自動的に生成された説明">
            <a:extLst>
              <a:ext uri="{FF2B5EF4-FFF2-40B4-BE49-F238E27FC236}">
                <a16:creationId xmlns:a16="http://schemas.microsoft.com/office/drawing/2014/main" id="{FF1AAD00-9E27-6DE9-3A23-E331ACB7A80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880210" y="5603874"/>
            <a:ext cx="723900" cy="685800"/>
          </a:xfrm>
          <a:prstGeom prst="rect">
            <a:avLst/>
          </a:prstGeom>
        </p:spPr>
      </p:pic>
      <p:pic>
        <p:nvPicPr>
          <p:cNvPr id="15" name="図 14">
            <a:extLst>
              <a:ext uri="{FF2B5EF4-FFF2-40B4-BE49-F238E27FC236}">
                <a16:creationId xmlns:a16="http://schemas.microsoft.com/office/drawing/2014/main" id="{1BAA0A5C-19F9-9D73-B3D6-A25D711C59D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557288" y="6394092"/>
            <a:ext cx="3136900" cy="330200"/>
          </a:xfrm>
          <a:prstGeom prst="rect">
            <a:avLst/>
          </a:prstGeom>
        </p:spPr>
      </p:pic>
    </p:spTree>
    <p:extLst>
      <p:ext uri="{BB962C8B-B14F-4D97-AF65-F5344CB8AC3E}">
        <p14:creationId xmlns:p14="http://schemas.microsoft.com/office/powerpoint/2010/main" val="237063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3.33333E-6 -4.07407E-6 L -0.39792 0.00718 " pathEditMode="relative" rAng="0" ptsTypes="AA">
                                      <p:cBhvr>
                                        <p:cTn id="14" dur="2000" fill="hold"/>
                                        <p:tgtEl>
                                          <p:spTgt spid="9"/>
                                        </p:tgtEl>
                                        <p:attrNameLst>
                                          <p:attrName>ppt_x</p:attrName>
                                          <p:attrName>ppt_y</p:attrName>
                                        </p:attrNameLst>
                                      </p:cBhvr>
                                      <p:rCtr x="-19896" y="347"/>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図 3" descr="グラフィカル ユーザー インターフェイス&#10;&#10;自動的に生成された説明">
            <a:extLst>
              <a:ext uri="{FF2B5EF4-FFF2-40B4-BE49-F238E27FC236}">
                <a16:creationId xmlns:a16="http://schemas.microsoft.com/office/drawing/2014/main" id="{54E08134-9868-1A38-9765-BC4B1164755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11251" y="1264093"/>
            <a:ext cx="2794000" cy="2260600"/>
          </a:xfrm>
          <a:prstGeom prst="rect">
            <a:avLst/>
          </a:prstGeom>
        </p:spPr>
      </p:pic>
      <p:pic>
        <p:nvPicPr>
          <p:cNvPr id="7" name="図 6" descr="グラフィカル ユーザー インターフェイス&#10;&#10;自動的に生成された説明">
            <a:extLst>
              <a:ext uri="{FF2B5EF4-FFF2-40B4-BE49-F238E27FC236}">
                <a16:creationId xmlns:a16="http://schemas.microsoft.com/office/drawing/2014/main" id="{4CB48749-ECC4-6387-01E1-3B1DF3674B7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44876" y="1570364"/>
            <a:ext cx="2311400" cy="1816100"/>
          </a:xfrm>
          <a:prstGeom prst="rect">
            <a:avLst/>
          </a:prstGeom>
        </p:spPr>
      </p:pic>
      <p:pic>
        <p:nvPicPr>
          <p:cNvPr id="8" name="図 7" descr="カップに入った飲み物&#10;&#10;低い精度で自動的に生成された説明">
            <a:extLst>
              <a:ext uri="{FF2B5EF4-FFF2-40B4-BE49-F238E27FC236}">
                <a16:creationId xmlns:a16="http://schemas.microsoft.com/office/drawing/2014/main" id="{FA82E2EE-B868-4149-DE86-191449500D8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958867" y="3429000"/>
            <a:ext cx="2133414" cy="1145948"/>
          </a:xfrm>
          <a:prstGeom prst="rect">
            <a:avLst/>
          </a:prstGeom>
        </p:spPr>
      </p:pic>
      <p:pic>
        <p:nvPicPr>
          <p:cNvPr id="9" name="図 8">
            <a:extLst>
              <a:ext uri="{FF2B5EF4-FFF2-40B4-BE49-F238E27FC236}">
                <a16:creationId xmlns:a16="http://schemas.microsoft.com/office/drawing/2014/main" id="{8C49DF8B-E514-06A5-429C-C29696371EC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06152" y="5509792"/>
            <a:ext cx="11779695" cy="1002797"/>
          </a:xfrm>
          <a:prstGeom prst="rect">
            <a:avLst/>
          </a:prstGeom>
        </p:spPr>
      </p:pic>
      <p:pic>
        <p:nvPicPr>
          <p:cNvPr id="11" name="図 10" descr="テキスト, 記号, 時計, 電車 が含まれている画像&#10;&#10;自動的に生成された説明">
            <a:extLst>
              <a:ext uri="{FF2B5EF4-FFF2-40B4-BE49-F238E27FC236}">
                <a16:creationId xmlns:a16="http://schemas.microsoft.com/office/drawing/2014/main" id="{9B3D44C7-FB5C-9F6B-1E19-37642982BC6B}"/>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058339" y="5687340"/>
            <a:ext cx="1397000" cy="647700"/>
          </a:xfrm>
          <a:prstGeom prst="rect">
            <a:avLst/>
          </a:prstGeom>
        </p:spPr>
      </p:pic>
      <p:pic>
        <p:nvPicPr>
          <p:cNvPr id="13" name="図 12" descr="ロゴ&#10;&#10;自動的に生成された説明">
            <a:extLst>
              <a:ext uri="{FF2B5EF4-FFF2-40B4-BE49-F238E27FC236}">
                <a16:creationId xmlns:a16="http://schemas.microsoft.com/office/drawing/2014/main" id="{3354BE15-6134-7A0A-5C3D-96A17ABEFC1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711751" y="1262570"/>
            <a:ext cx="1975000" cy="951807"/>
          </a:xfrm>
          <a:prstGeom prst="rect">
            <a:avLst/>
          </a:prstGeom>
        </p:spPr>
      </p:pic>
    </p:spTree>
    <p:extLst>
      <p:ext uri="{BB962C8B-B14F-4D97-AF65-F5344CB8AC3E}">
        <p14:creationId xmlns:p14="http://schemas.microsoft.com/office/powerpoint/2010/main" val="367727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0"/>
                            </p:stCondLst>
                            <p:childTnLst>
                              <p:par>
                                <p:cTn id="14" presetID="42" presetClass="path" presetSubtype="0" accel="50000" decel="50000" fill="hold" nodeType="afterEffect">
                                  <p:stCondLst>
                                    <p:cond delay="0"/>
                                  </p:stCondLst>
                                  <p:childTnLst>
                                    <p:animMotion origin="layout" path="M 8.33333E-7 -2.22222E-6 L 0.35312 -0.00393 " pathEditMode="relative" rAng="0" ptsTypes="AA">
                                      <p:cBhvr>
                                        <p:cTn id="15" dur="2000" fill="hold"/>
                                        <p:tgtEl>
                                          <p:spTgt spid="13"/>
                                        </p:tgtEl>
                                        <p:attrNameLst>
                                          <p:attrName>ppt_x</p:attrName>
                                          <p:attrName>ppt_y</p:attrName>
                                        </p:attrNameLst>
                                      </p:cBhvr>
                                      <p:rCtr x="17656" y="-208"/>
                                    </p:animMotion>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3.125E-6 -4.81481E-6 L -0.62956 0.00093 " pathEditMode="relative" rAng="0" ptsTypes="AA">
                                      <p:cBhvr>
                                        <p:cTn id="19" dur="2000" fill="hold"/>
                                        <p:tgtEl>
                                          <p:spTgt spid="8"/>
                                        </p:tgtEl>
                                        <p:attrNameLst>
                                          <p:attrName>ppt_x</p:attrName>
                                          <p:attrName>ppt_y</p:attrName>
                                        </p:attrNameLst>
                                      </p:cBhvr>
                                      <p:rCtr x="-31484" y="46"/>
                                    </p:animMotion>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000"/>
                                        <p:tgtEl>
                                          <p:spTgt spid="9"/>
                                        </p:tgtEl>
                                        <p:attrNameLst>
                                          <p:attrName>ppt_y</p:attrName>
                                        </p:attrNameLst>
                                      </p:cBhvr>
                                      <p:tavLst>
                                        <p:tav tm="0">
                                          <p:val>
                                            <p:strVal val="#ppt_y+#ppt_h*1.125000"/>
                                          </p:val>
                                        </p:tav>
                                        <p:tav tm="100000">
                                          <p:val>
                                            <p:strVal val="#ppt_y"/>
                                          </p:val>
                                        </p:tav>
                                      </p:tavLst>
                                    </p:anim>
                                    <p:animEffect transition="in" filter="wipe(up)">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A4A2554-AA9C-D7BF-F8E9-20F04D6DFF1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8585" y="5580277"/>
            <a:ext cx="11760257" cy="977905"/>
          </a:xfrm>
          <a:prstGeom prst="rect">
            <a:avLst/>
          </a:prstGeom>
        </p:spPr>
      </p:pic>
      <p:pic>
        <p:nvPicPr>
          <p:cNvPr id="7" name="図 6" descr="アイコン が含まれている画像&#10;&#10;自動的に生成された説明">
            <a:extLst>
              <a:ext uri="{FF2B5EF4-FFF2-40B4-BE49-F238E27FC236}">
                <a16:creationId xmlns:a16="http://schemas.microsoft.com/office/drawing/2014/main" id="{78847B67-B3A8-7E5E-2F71-E9CE0A25D87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587" y="1420480"/>
            <a:ext cx="1816100" cy="1358900"/>
          </a:xfrm>
          <a:prstGeom prst="rect">
            <a:avLst/>
          </a:prstGeom>
        </p:spPr>
      </p:pic>
      <p:pic>
        <p:nvPicPr>
          <p:cNvPr id="11" name="図 10" descr="アイコン&#10;&#10;自動的に生成された説明">
            <a:extLst>
              <a:ext uri="{FF2B5EF4-FFF2-40B4-BE49-F238E27FC236}">
                <a16:creationId xmlns:a16="http://schemas.microsoft.com/office/drawing/2014/main" id="{2851C33A-2561-FF96-8593-769472E5DE7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01779" y="1878419"/>
            <a:ext cx="990600" cy="762000"/>
          </a:xfrm>
          <a:prstGeom prst="rect">
            <a:avLst/>
          </a:prstGeom>
        </p:spPr>
      </p:pic>
      <p:pic>
        <p:nvPicPr>
          <p:cNvPr id="13" name="図 12" descr="カップに入った飲み物&#10;&#10;低い精度で自動的に生成された説明">
            <a:extLst>
              <a:ext uri="{FF2B5EF4-FFF2-40B4-BE49-F238E27FC236}">
                <a16:creationId xmlns:a16="http://schemas.microsoft.com/office/drawing/2014/main" id="{50643F47-905B-E57D-8B8B-33B346844FA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208284" y="3544987"/>
            <a:ext cx="1879600" cy="1079500"/>
          </a:xfrm>
          <a:prstGeom prst="rect">
            <a:avLst/>
          </a:prstGeom>
        </p:spPr>
      </p:pic>
      <p:pic>
        <p:nvPicPr>
          <p:cNvPr id="14" name="図 13" descr="アイコン&#10;&#10;自動的に生成された説明">
            <a:extLst>
              <a:ext uri="{FF2B5EF4-FFF2-40B4-BE49-F238E27FC236}">
                <a16:creationId xmlns:a16="http://schemas.microsoft.com/office/drawing/2014/main" id="{8EC28C1F-5B22-B730-BB50-CD137AF2781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281042" y="1498600"/>
            <a:ext cx="2717800" cy="3860800"/>
          </a:xfrm>
          <a:prstGeom prst="rect">
            <a:avLst/>
          </a:prstGeom>
        </p:spPr>
      </p:pic>
      <p:pic>
        <p:nvPicPr>
          <p:cNvPr id="15" name="図 14" descr="チャットまたはテキスト メッセージ が含まれている画像&#10;&#10;自動的に生成された説明">
            <a:extLst>
              <a:ext uri="{FF2B5EF4-FFF2-40B4-BE49-F238E27FC236}">
                <a16:creationId xmlns:a16="http://schemas.microsoft.com/office/drawing/2014/main" id="{613128DB-0AF1-2D53-413D-B9F80542A960}"/>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357242" y="2975935"/>
            <a:ext cx="2641600" cy="1778000"/>
          </a:xfrm>
          <a:prstGeom prst="rect">
            <a:avLst/>
          </a:prstGeom>
        </p:spPr>
      </p:pic>
      <p:pic>
        <p:nvPicPr>
          <p:cNvPr id="17" name="図 16" descr="アイコン&#10;&#10;自動的に生成された説明">
            <a:extLst>
              <a:ext uri="{FF2B5EF4-FFF2-40B4-BE49-F238E27FC236}">
                <a16:creationId xmlns:a16="http://schemas.microsoft.com/office/drawing/2014/main" id="{8AD4D183-C404-0FC6-1325-51D4D0D793FE}"/>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3679897" y="5702999"/>
            <a:ext cx="749300" cy="698500"/>
          </a:xfrm>
          <a:prstGeom prst="rect">
            <a:avLst/>
          </a:prstGeom>
        </p:spPr>
      </p:pic>
    </p:spTree>
    <p:extLst>
      <p:ext uri="{BB962C8B-B14F-4D97-AF65-F5344CB8AC3E}">
        <p14:creationId xmlns:p14="http://schemas.microsoft.com/office/powerpoint/2010/main" val="5890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 presetClass="entr" presetSubtype="0"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6.25E-7 -1.85185E-6 L -0.39714 -0.00023 " pathEditMode="relative" rAng="0" ptsTypes="AA">
                                      <p:cBhvr>
                                        <p:cTn id="23" dur="2000" fill="hold"/>
                                        <p:tgtEl>
                                          <p:spTgt spid="13"/>
                                        </p:tgtEl>
                                        <p:attrNameLst>
                                          <p:attrName>ppt_x</p:attrName>
                                          <p:attrName>ppt_y</p:attrName>
                                        </p:attrNameLst>
                                      </p:cBhvr>
                                      <p:rCtr x="-19857" y="-23"/>
                                    </p:animMotion>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ppt_x"/>
                                          </p:val>
                                        </p:tav>
                                        <p:tav tm="100000">
                                          <p:val>
                                            <p:strVal val="#ppt_x"/>
                                          </p:val>
                                        </p:tav>
                                      </p:tavLst>
                                    </p:anim>
                                    <p:anim calcmode="lin" valueType="num">
                                      <p:cBhvr additive="base">
                                        <p:cTn id="2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E5C4FD4-44EA-9C72-5578-9F203A2810F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40883" y="2555989"/>
            <a:ext cx="7156800" cy="630000"/>
          </a:xfrm>
          <a:prstGeom prst="rect">
            <a:avLst/>
          </a:prstGeom>
        </p:spPr>
      </p:pic>
      <p:pic>
        <p:nvPicPr>
          <p:cNvPr id="7" name="図 6">
            <a:extLst>
              <a:ext uri="{FF2B5EF4-FFF2-40B4-BE49-F238E27FC236}">
                <a16:creationId xmlns:a16="http://schemas.microsoft.com/office/drawing/2014/main" id="{940F11DD-B079-2FF1-34F6-003CEE537AA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80921" y="3593121"/>
            <a:ext cx="8019112" cy="476020"/>
          </a:xfrm>
          <a:prstGeom prst="rect">
            <a:avLst/>
          </a:prstGeom>
        </p:spPr>
      </p:pic>
      <p:pic>
        <p:nvPicPr>
          <p:cNvPr id="9" name="図 8">
            <a:extLst>
              <a:ext uri="{FF2B5EF4-FFF2-40B4-BE49-F238E27FC236}">
                <a16:creationId xmlns:a16="http://schemas.microsoft.com/office/drawing/2014/main" id="{6418C59C-F8E2-9A02-A4F8-0263FDD02F1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318583" y="4295084"/>
            <a:ext cx="9241119" cy="597380"/>
          </a:xfrm>
          <a:prstGeom prst="rect">
            <a:avLst/>
          </a:prstGeom>
        </p:spPr>
      </p:pic>
    </p:spTree>
    <p:extLst>
      <p:ext uri="{BB962C8B-B14F-4D97-AF65-F5344CB8AC3E}">
        <p14:creationId xmlns:p14="http://schemas.microsoft.com/office/powerpoint/2010/main" val="166227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998</TotalTime>
  <Words>1226</Words>
  <PresentationFormat>ワイド画面</PresentationFormat>
  <Paragraphs>140</Paragraphs>
  <Slides>30</Slides>
  <Notes>21</Notes>
  <HiddenSlides>0</HiddenSlides>
  <MMClips>1</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30</vt:i4>
      </vt:variant>
    </vt:vector>
  </HeadingPairs>
  <TitlesOfParts>
    <vt:vector size="34" baseType="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cp:keywords/>
  <dc:description/>
  <dcterms:created xsi:type="dcterms:W3CDTF">2024-02-24T09:27:16Z</dcterms:created>
  <dcterms:modified xsi:type="dcterms:W3CDTF">2024-03-01T08:24:14Z</dcterms:modified>
  <cp:category/>
</cp:coreProperties>
</file>