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02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0CCA6-430C-4964-8425-025FF2567726}" type="datetimeFigureOut">
              <a:rPr kumimoji="1" lang="ja-JP" altLang="en-US" smtClean="0"/>
              <a:t>2019/3/18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B7BA0A-4F49-4686-82FE-FF00BA4C53CF}" type="slidenum">
              <a:rPr kumimoji="1" lang="ja-JP" altLang="en-US" smtClean="0"/>
              <a:t>‹#›</a:t>
            </a:fld>
            <a:endParaRPr kumimoji="1" lang="ja-JP" altLang="en-US"/>
          </a:p>
        </p:txBody>
      </p:sp>
    </p:spTree>
    <p:extLst>
      <p:ext uri="{BB962C8B-B14F-4D97-AF65-F5344CB8AC3E}">
        <p14:creationId xmlns:p14="http://schemas.microsoft.com/office/powerpoint/2010/main" val="3898636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第１問</a:t>
            </a:r>
            <a:r>
              <a:rPr lang="ja-JP" altLang="en-US" dirty="0"/>
              <a:t> 　</a:t>
            </a:r>
            <a:r>
              <a:rPr kumimoji="1" lang="ja-JP" altLang="en-US" sz="1200" b="0" i="0" u="none" strike="noStrike" kern="1200" dirty="0">
                <a:solidFill>
                  <a:schemeClr val="tx1"/>
                </a:solidFill>
                <a:effectLst/>
                <a:latin typeface="+mn-lt"/>
                <a:ea typeface="+mn-ea"/>
                <a:cs typeface="+mn-cs"/>
              </a:rPr>
              <a:t>検索サイトで上位にランキングされる事業者のサイトは、人気があるので信用できる。</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答え　</a:t>
            </a:r>
            <a:r>
              <a:rPr kumimoji="1" lang="en-US" altLang="ja-JP" sz="1200" b="0" i="0" u="none" strike="noStrike" kern="1200" dirty="0">
                <a:solidFill>
                  <a:schemeClr val="tx1"/>
                </a:solidFill>
                <a:effectLst/>
                <a:latin typeface="+mn-lt"/>
                <a:ea typeface="+mn-ea"/>
                <a:cs typeface="+mn-cs"/>
              </a:rPr>
              <a:t>×</a:t>
            </a: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インターネットの検索サイトで上位にランキングされることとサイトの信用性は関係ありません。</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日本語で書かれていても実は海外のサイトの場合もあり、信頼できる事業者の見極めは困難です。</a:t>
            </a:r>
            <a:r>
              <a:rPr lang="ja-JP" altLang="en-US" dirty="0"/>
              <a:t> </a:t>
            </a:r>
          </a:p>
        </p:txBody>
      </p:sp>
      <p:sp>
        <p:nvSpPr>
          <p:cNvPr id="7578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14EB7DFE-031B-4D69-9C12-A1618ACC9231}" type="slidenum">
              <a:rPr lang="ja-JP" altLang="en-US" smtClean="0">
                <a:solidFill>
                  <a:prstClr val="black"/>
                </a:solidFill>
              </a:rPr>
              <a:pPr eaLnBrk="1" hangingPunct="1">
                <a:spcBef>
                  <a:spcPct val="0"/>
                </a:spcBef>
              </a:pPr>
              <a:t>2</a:t>
            </a:fld>
            <a:endParaRPr lang="ja-JP"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法律では、事業者に住所、代表者の氏名、電話番号、返品の可否などの情報をサイト上に掲載するように義務付けています。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★「特定商取引法に基づく表記」という文字を見つけたら、クリックしてみましょう。</a:t>
            </a:r>
            <a:r>
              <a:rPr lang="ja-JP" altLang="en-US" dirty="0"/>
              <a:t> </a:t>
            </a:r>
            <a:endParaRPr lang="ja-JP" altLang="ja-JP" dirty="0"/>
          </a:p>
        </p:txBody>
      </p:sp>
      <p:sp>
        <p:nvSpPr>
          <p:cNvPr id="7680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7F8AC3F0-4ACD-4CC5-AE80-3767E407ADF6}" type="slidenum">
              <a:rPr lang="ja-JP" altLang="en-US" smtClean="0">
                <a:solidFill>
                  <a:prstClr val="black"/>
                </a:solidFill>
              </a:rPr>
              <a:pPr eaLnBrk="1" hangingPunct="1">
                <a:spcBef>
                  <a:spcPct val="0"/>
                </a:spcBef>
              </a:pPr>
              <a:t>3</a:t>
            </a:fld>
            <a:endParaRPr lang="ja-JP"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電話番号が書かれていなかったり、携帯電話番号しか書かれていない事業者は危険です。</a:t>
            </a:r>
          </a:p>
        </p:txBody>
      </p:sp>
      <p:sp>
        <p:nvSpPr>
          <p:cNvPr id="7782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EB700E11-FA69-40B9-984F-36688B44FFDD}" type="slidenum">
              <a:rPr lang="ja-JP" altLang="en-US" smtClean="0">
                <a:solidFill>
                  <a:prstClr val="black"/>
                </a:solidFill>
              </a:rPr>
              <a:pPr eaLnBrk="1" hangingPunct="1">
                <a:spcBef>
                  <a:spcPct val="0"/>
                </a:spcBef>
              </a:pPr>
              <a:t>4</a:t>
            </a:fld>
            <a:endParaRPr lang="ja-JP"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第２問</a:t>
            </a:r>
            <a:r>
              <a:rPr lang="ja-JP" altLang="en-US" dirty="0"/>
              <a:t> 　</a:t>
            </a:r>
            <a:r>
              <a:rPr kumimoji="1" lang="ja-JP" altLang="en-US" sz="1200" b="0" i="0" u="none" strike="noStrike" kern="1200" dirty="0">
                <a:solidFill>
                  <a:schemeClr val="tx1"/>
                </a:solidFill>
                <a:effectLst/>
                <a:latin typeface="+mn-lt"/>
                <a:ea typeface="+mn-ea"/>
                <a:cs typeface="+mn-cs"/>
              </a:rPr>
              <a:t>ネットショッピングで購入した商品には、法律上のクーリング・オフ制度はない。</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答え　○</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クーリング・オフ制度とは、一定期間内であれば、無条件で契約を解除できる制度です。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★店舗販売や★通信販売にはクーリング・オフ制度は★ありません。</a:t>
            </a:r>
            <a:r>
              <a:rPr lang="ja-JP" altLang="en-US" dirty="0"/>
              <a:t> </a:t>
            </a:r>
          </a:p>
        </p:txBody>
      </p:sp>
      <p:sp>
        <p:nvSpPr>
          <p:cNvPr id="7885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89169DA2-B454-4216-88B7-A719E3494616}" type="slidenum">
              <a:rPr lang="ja-JP" altLang="en-US" smtClean="0">
                <a:solidFill>
                  <a:prstClr val="black"/>
                </a:solidFill>
              </a:rPr>
              <a:pPr eaLnBrk="1" hangingPunct="1">
                <a:spcBef>
                  <a:spcPct val="0"/>
                </a:spcBef>
              </a:pPr>
              <a:t>5</a:t>
            </a:fld>
            <a:endParaRPr lang="ja-JP"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通信販売で買った商品が返品・交換できるかはサイトによって異なり、その条件に従わなくてはなりません。</a:t>
            </a:r>
            <a:endParaRPr lang="en-US" altLang="ja-JP" dirty="0"/>
          </a:p>
          <a:p>
            <a:pPr eaLnBrk="1" hangingPunct="1">
              <a:spcBef>
                <a:spcPct val="0"/>
              </a:spcBef>
            </a:pPr>
            <a:r>
              <a:rPr lang="ja-JP" altLang="en-US" dirty="0"/>
              <a:t>ただし、返品条件が法律に基づいて適切に記載されていない場合は、原則商品到着後</a:t>
            </a:r>
            <a:r>
              <a:rPr lang="en-US" altLang="ja-JP" dirty="0"/>
              <a:t>8</a:t>
            </a:r>
            <a:r>
              <a:rPr lang="ja-JP" altLang="en-US" dirty="0"/>
              <a:t>日以内であれば消費者の送料負担で返品できることになっています。 </a:t>
            </a:r>
          </a:p>
          <a:p>
            <a:pPr eaLnBrk="1" hangingPunct="1">
              <a:spcBef>
                <a:spcPct val="0"/>
              </a:spcBef>
            </a:pPr>
            <a:endParaRPr lang="ja-JP" altLang="en-US" dirty="0"/>
          </a:p>
        </p:txBody>
      </p:sp>
      <p:sp>
        <p:nvSpPr>
          <p:cNvPr id="79876"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236DB4AD-B97E-49A3-8F69-27DAD3C7DFA9}" type="slidenum">
              <a:rPr lang="ja-JP" altLang="en-US" smtClean="0">
                <a:solidFill>
                  <a:prstClr val="black"/>
                </a:solidFill>
              </a:rPr>
              <a:pPr eaLnBrk="1" hangingPunct="1">
                <a:spcBef>
                  <a:spcPct val="0"/>
                </a:spcBef>
              </a:pPr>
              <a:t>6</a:t>
            </a:fld>
            <a:endParaRPr lang="ja-JP"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第３問　</a:t>
            </a:r>
            <a:r>
              <a:rPr lang="ja-JP" altLang="en-US" dirty="0"/>
              <a:t> </a:t>
            </a:r>
            <a:r>
              <a:rPr kumimoji="1" lang="ja-JP" altLang="en-US" sz="1200" b="0" i="0" u="none" strike="noStrike" kern="1200" dirty="0">
                <a:solidFill>
                  <a:schemeClr val="tx1"/>
                </a:solidFill>
                <a:effectLst/>
                <a:latin typeface="+mn-lt"/>
                <a:ea typeface="+mn-ea"/>
                <a:cs typeface="+mn-cs"/>
              </a:rPr>
              <a:t>クレジットカード番号を入力する際は、そのサイトが安全対策をとっているか確認する。</a:t>
            </a:r>
            <a:r>
              <a:rPr lang="ja-JP" altLang="en-US" dirty="0"/>
              <a:t> </a:t>
            </a:r>
            <a:endParaRPr lang="en-US" altLang="ja-JP" dirty="0"/>
          </a:p>
          <a:p>
            <a:pPr eaLnBrk="1" hangingPunct="1">
              <a:spcBef>
                <a:spcPct val="0"/>
              </a:spcBef>
            </a:pPr>
            <a:r>
              <a:rPr lang="ja-JP" altLang="en-US" dirty="0"/>
              <a:t>答え　○</a:t>
            </a:r>
            <a:endParaRPr lang="en-US" altLang="ja-JP" dirty="0"/>
          </a:p>
          <a:p>
            <a:pPr eaLnBrk="1" hangingPunct="1">
              <a:spcBef>
                <a:spcPct val="0"/>
              </a:spcBef>
            </a:pPr>
            <a:endParaRPr lang="en-US" altLang="ja-JP" dirty="0"/>
          </a:p>
          <a:p>
            <a:pPr eaLnBrk="1" hangingPunct="1">
              <a:spcBef>
                <a:spcPct val="0"/>
              </a:spcBef>
            </a:pPr>
            <a:r>
              <a:rPr lang="ja-JP" altLang="en-US" dirty="0"/>
              <a:t>クレジットカード番号を入力する際は、そのサイトが</a:t>
            </a:r>
            <a:r>
              <a:rPr lang="en-US" altLang="ja-JP" dirty="0"/>
              <a:t>SSL</a:t>
            </a:r>
            <a:r>
              <a:rPr lang="ja-JP" altLang="en-US" dirty="0"/>
              <a:t>（情報の暗号化）や３</a:t>
            </a:r>
            <a:r>
              <a:rPr lang="en-US" altLang="ja-JP" dirty="0"/>
              <a:t>D</a:t>
            </a:r>
            <a:r>
              <a:rPr lang="ja-JP" altLang="en-US" dirty="0"/>
              <a:t>セキュア（本人認証システム）などの安全対策をとっているか確認しましょう。</a:t>
            </a:r>
          </a:p>
          <a:p>
            <a:pPr eaLnBrk="1" hangingPunct="1">
              <a:spcBef>
                <a:spcPct val="0"/>
              </a:spcBef>
            </a:pPr>
            <a:endParaRPr lang="ja-JP" altLang="en-US" dirty="0"/>
          </a:p>
        </p:txBody>
      </p:sp>
      <p:sp>
        <p:nvSpPr>
          <p:cNvPr id="80900"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27EC2B4A-8E6B-4C24-80B2-3A5842AB3B63}" type="slidenum">
              <a:rPr lang="ja-JP" altLang="en-US" smtClean="0">
                <a:solidFill>
                  <a:prstClr val="black"/>
                </a:solidFill>
              </a:rPr>
              <a:pPr eaLnBrk="1" hangingPunct="1">
                <a:spcBef>
                  <a:spcPct val="0"/>
                </a:spcBef>
              </a:pPr>
              <a:t>7</a:t>
            </a:fld>
            <a:endParaRPr lang="ja-JP"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また、申込画面や契約確認の受注メールなどは必ず保管し、クレジット会社からの支払明細書と相違ないか確認することが大切です。 </a:t>
            </a:r>
          </a:p>
          <a:p>
            <a:pPr eaLnBrk="1" hangingPunct="1">
              <a:spcBef>
                <a:spcPct val="0"/>
              </a:spcBef>
            </a:pPr>
            <a:endParaRPr lang="ja-JP" altLang="en-US" dirty="0"/>
          </a:p>
        </p:txBody>
      </p:sp>
      <p:sp>
        <p:nvSpPr>
          <p:cNvPr id="8192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037F7722-AF80-4EB9-9938-D22C2033142B}" type="slidenum">
              <a:rPr lang="ja-JP" altLang="en-US" smtClean="0">
                <a:solidFill>
                  <a:prstClr val="black"/>
                </a:solidFill>
              </a:rPr>
              <a:pPr eaLnBrk="1" hangingPunct="1">
                <a:spcBef>
                  <a:spcPct val="0"/>
                </a:spcBef>
              </a:pPr>
              <a:t>8</a:t>
            </a:fld>
            <a:endParaRPr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kumimoji="1" lang="ja-JP" altLang="en-US" sz="1200" b="0" i="0" u="none" strike="noStrike" kern="1200" dirty="0">
                <a:solidFill>
                  <a:schemeClr val="tx1"/>
                </a:solidFill>
                <a:effectLst/>
                <a:latin typeface="+mn-lt"/>
                <a:ea typeface="+mn-ea"/>
                <a:cs typeface="+mn-cs"/>
              </a:rPr>
              <a:t>インターネットでの買い物は大変便利な反面、実態不明なサイトも多く「商品未着」、「連絡不能」というトラブルが多く発生しています。</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まずは信頼できる事業者かどうか確認しましょう。また、「商品がイメージと違う」ことによる返品の相談も多いのですが、</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契約はいったん成立するとお互いに権利と義務が生じます。</a:t>
            </a:r>
            <a:r>
              <a:rPr lang="ja-JP" altLang="en-US" dirty="0"/>
              <a:t> </a:t>
            </a:r>
            <a:endParaRPr lang="en-US" altLang="ja-JP" dirty="0"/>
          </a:p>
          <a:p>
            <a:pPr eaLnBrk="1" hangingPunct="1">
              <a:spcBef>
                <a:spcPct val="0"/>
              </a:spcBef>
            </a:pPr>
            <a:r>
              <a:rPr kumimoji="1" lang="ja-JP" altLang="en-US" sz="1200" b="0" i="0" u="none" strike="noStrike" kern="1200" dirty="0">
                <a:solidFill>
                  <a:schemeClr val="tx1"/>
                </a:solidFill>
                <a:effectLst/>
                <a:latin typeface="+mn-lt"/>
                <a:ea typeface="+mn-ea"/>
                <a:cs typeface="+mn-cs"/>
              </a:rPr>
              <a:t>どちらか一方の都合で解約することはできません。申込時には、商品の表示や購入条件を確認しましょう。</a:t>
            </a:r>
            <a:endParaRPr kumimoji="1" lang="en-US" altLang="ja-JP" sz="1200" b="0" i="0" u="none" strike="noStrike" kern="1200" dirty="0">
              <a:solidFill>
                <a:schemeClr val="tx1"/>
              </a:solidFill>
              <a:effectLst/>
              <a:latin typeface="+mn-lt"/>
              <a:ea typeface="+mn-ea"/>
              <a:cs typeface="+mn-cs"/>
            </a:endParaRPr>
          </a:p>
          <a:p>
            <a:pPr eaLnBrk="1" hangingPunct="1">
              <a:spcBef>
                <a:spcPct val="0"/>
              </a:spcBef>
            </a:pPr>
            <a:r>
              <a:rPr kumimoji="1" lang="ja-JP" altLang="en-US" sz="1200" b="0" i="0" u="none" strike="noStrike" kern="1200" dirty="0">
                <a:solidFill>
                  <a:schemeClr val="tx1"/>
                </a:solidFill>
                <a:effectLst/>
                <a:latin typeface="+mn-lt"/>
                <a:ea typeface="+mn-ea"/>
                <a:cs typeface="+mn-cs"/>
              </a:rPr>
              <a:t>クレジットカード番号を入力する際は、サイトの安全対策を確認し、契約内容を保管することも大切です。</a:t>
            </a:r>
            <a:r>
              <a:rPr lang="ja-JP" altLang="en-US" dirty="0"/>
              <a:t> </a:t>
            </a:r>
            <a:endParaRPr lang="en-US" altLang="ja-JP" dirty="0"/>
          </a:p>
          <a:p>
            <a:pPr eaLnBrk="1" hangingPunct="1">
              <a:spcBef>
                <a:spcPct val="0"/>
              </a:spcBef>
            </a:pPr>
            <a:endParaRPr lang="ja-JP" altLang="en-US" dirty="0"/>
          </a:p>
        </p:txBody>
      </p:sp>
      <p:sp>
        <p:nvSpPr>
          <p:cNvPr id="8294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9A18653A-8BF2-4CB8-890D-00B9F3097FD3}" type="slidenum">
              <a:rPr lang="ja-JP" altLang="en-US" smtClean="0">
                <a:solidFill>
                  <a:prstClr val="black"/>
                </a:solidFill>
              </a:rPr>
              <a:pPr eaLnBrk="1" hangingPunct="1">
                <a:spcBef>
                  <a:spcPct val="0"/>
                </a:spcBef>
              </a:pPr>
              <a:t>9</a:t>
            </a:fld>
            <a:endParaRPr lang="ja-JP"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3"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4"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5" name="スライド番号プレースホルダー 7"/>
          <p:cNvSpPr>
            <a:spLocks noGrp="1"/>
          </p:cNvSpPr>
          <p:nvPr>
            <p:ph type="sldNum" sz="quarter" idx="12"/>
          </p:nvPr>
        </p:nvSpPr>
        <p:spPr/>
        <p:txBody>
          <a:bodyPr/>
          <a:lstStyle>
            <a:lvl1pPr>
              <a:defRPr/>
            </a:lvl1pPr>
          </a:lstStyle>
          <a:p>
            <a:pPr>
              <a:defRPr/>
            </a:pPr>
            <a:fld id="{11AFEE26-8FB6-4FAF-BB5C-0274306B6B15}"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539483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日付プレースホルダー 5"/>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8" name="フッター プレースホルダー 6"/>
          <p:cNvSpPr>
            <a:spLocks noGrp="1"/>
          </p:cNvSpPr>
          <p:nvPr>
            <p:ph type="ftr" sz="quarter" idx="11"/>
          </p:nvPr>
        </p:nvSpPr>
        <p:spPr/>
        <p:txBody>
          <a:bodyPr/>
          <a:lstStyle>
            <a:lvl1pPr>
              <a:defRPr/>
            </a:lvl1pPr>
          </a:lstStyle>
          <a:p>
            <a:pPr>
              <a:defRPr/>
            </a:pPr>
            <a:endParaRPr lang="ja-JP" altLang="en-US">
              <a:solidFill>
                <a:prstClr val="black"/>
              </a:solidFill>
            </a:endParaRPr>
          </a:p>
        </p:txBody>
      </p:sp>
      <p:sp>
        <p:nvSpPr>
          <p:cNvPr id="9" name="スライド番号プレースホルダー 7"/>
          <p:cNvSpPr>
            <a:spLocks noGrp="1"/>
          </p:cNvSpPr>
          <p:nvPr>
            <p:ph type="sldNum" sz="quarter" idx="12"/>
          </p:nvPr>
        </p:nvSpPr>
        <p:spPr/>
        <p:txBody>
          <a:bodyPr/>
          <a:lstStyle>
            <a:lvl1pPr algn="ctr">
              <a:defRPr/>
            </a:lvl1pPr>
          </a:lstStyle>
          <a:p>
            <a:pPr>
              <a:defRPr/>
            </a:pPr>
            <a:fld id="{67C252C8-0B53-42B0-A10E-0252FBDBE94B}"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908881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pPr>
              <a:defRPr/>
            </a:pPr>
            <a:endParaRPr lang="ja-JP" altLang="en-US">
              <a:solidFill>
                <a:prstClr val="black"/>
              </a:solidFill>
            </a:endParaRPr>
          </a:p>
        </p:txBody>
      </p:sp>
      <p:sp>
        <p:nvSpPr>
          <p:cNvPr id="3" name="フッター プレースホルダ 2"/>
          <p:cNvSpPr>
            <a:spLocks noGrp="1"/>
          </p:cNvSpPr>
          <p:nvPr>
            <p:ph type="ftr" sz="quarter" idx="11"/>
          </p:nvPr>
        </p:nvSpPr>
        <p:spPr>
          <a:xfrm>
            <a:off x="3124200" y="6356350"/>
            <a:ext cx="2895600" cy="365125"/>
          </a:xfrm>
        </p:spPr>
        <p:txBody>
          <a:bodyPr/>
          <a:lstStyle>
            <a:lvl1pPr>
              <a:defRPr/>
            </a:lvl1pPr>
          </a:lstStyle>
          <a:p>
            <a:pPr>
              <a:defRPr/>
            </a:pPr>
            <a:endParaRPr lang="ja-JP" altLang="en-US">
              <a:solidFill>
                <a:prstClr val="black"/>
              </a:solidFill>
            </a:endParaRPr>
          </a:p>
        </p:txBody>
      </p:sp>
      <p:sp>
        <p:nvSpPr>
          <p:cNvPr id="4" name="スライド番号プレースホルダ 3"/>
          <p:cNvSpPr>
            <a:spLocks noGrp="1"/>
          </p:cNvSpPr>
          <p:nvPr>
            <p:ph type="sldNum" sz="quarter" idx="12"/>
          </p:nvPr>
        </p:nvSpPr>
        <p:spPr>
          <a:xfrm>
            <a:off x="6553200" y="6356350"/>
            <a:ext cx="2133600" cy="365125"/>
          </a:xfrm>
        </p:spPr>
        <p:txBody>
          <a:bodyPr/>
          <a:lstStyle>
            <a:lvl1pPr>
              <a:defRPr/>
            </a:lvl1pPr>
          </a:lstStyle>
          <a:p>
            <a:pPr>
              <a:defRPr/>
            </a:pPr>
            <a:fld id="{D4742F7E-00D8-4250-80E1-7D5BCC339C26}"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14943394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日付プレースホルダー 5"/>
          <p:cNvSpPr>
            <a:spLocks noGrp="1"/>
          </p:cNvSpPr>
          <p:nvPr>
            <p:ph type="dt" sz="half" idx="2"/>
          </p:nvPr>
        </p:nvSpPr>
        <p:spPr>
          <a:xfrm>
            <a:off x="457200" y="6356350"/>
            <a:ext cx="2133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7" name="フッター プレースホルダー 6"/>
          <p:cNvSpPr>
            <a:spLocks noGrp="1"/>
          </p:cNvSpPr>
          <p:nvPr>
            <p:ph type="ftr" sz="quarter" idx="3"/>
          </p:nvPr>
        </p:nvSpPr>
        <p:spPr>
          <a:xfrm>
            <a:off x="5997575" y="6356350"/>
            <a:ext cx="2895600" cy="365125"/>
          </a:xfrm>
          <a:prstGeom prst="rect">
            <a:avLst/>
          </a:prstGeom>
        </p:spPr>
        <p:txBody>
          <a:bodyPr/>
          <a:lstStyle>
            <a:lvl1pPr>
              <a:defRPr/>
            </a:lvl1pPr>
          </a:lstStyle>
          <a:p>
            <a:pPr fontAlgn="base">
              <a:spcBef>
                <a:spcPct val="0"/>
              </a:spcBef>
              <a:spcAft>
                <a:spcPct val="0"/>
              </a:spcAft>
              <a:defRPr/>
            </a:pPr>
            <a:endParaRPr lang="ja-JP" altLang="en-US">
              <a:solidFill>
                <a:prstClr val="black"/>
              </a:solidFill>
            </a:endParaRPr>
          </a:p>
        </p:txBody>
      </p:sp>
      <p:sp>
        <p:nvSpPr>
          <p:cNvPr id="8" name="スライド番号プレースホルダー 7"/>
          <p:cNvSpPr>
            <a:spLocks noGrp="1"/>
          </p:cNvSpPr>
          <p:nvPr>
            <p:ph type="sldNum" sz="quarter" idx="4"/>
          </p:nvPr>
        </p:nvSpPr>
        <p:spPr>
          <a:xfrm>
            <a:off x="3505200" y="6356350"/>
            <a:ext cx="2133600" cy="365125"/>
          </a:xfrm>
          <a:prstGeom prst="rect">
            <a:avLst/>
          </a:prstGeom>
        </p:spPr>
        <p:txBody>
          <a:bodyPr/>
          <a:lstStyle>
            <a:lvl1pPr algn="ctr">
              <a:defRPr/>
            </a:lvl1pPr>
          </a:lstStyle>
          <a:p>
            <a:pPr fontAlgn="base">
              <a:spcBef>
                <a:spcPct val="0"/>
              </a:spcBef>
              <a:spcAft>
                <a:spcPct val="0"/>
              </a:spcAft>
              <a:defRPr/>
            </a:pPr>
            <a:fld id="{D2A0C4D2-ABC6-4937-BFFF-BE45C2970815}" type="slidenum">
              <a:rPr lang="ja-JP" altLang="en-US">
                <a:solidFill>
                  <a:prstClr val="black"/>
                </a:solidFill>
              </a:rPr>
              <a:pPr fontAlgn="base">
                <a:spcBef>
                  <a:spcPct val="0"/>
                </a:spcBef>
                <a:spcAft>
                  <a:spcPct val="0"/>
                </a:spcAft>
                <a:defRPr/>
              </a:pPr>
              <a:t>‹#›</a:t>
            </a:fld>
            <a:endParaRPr lang="ja-JP" altLang="en-US">
              <a:solidFill>
                <a:prstClr val="black"/>
              </a:solidFill>
            </a:endParaRPr>
          </a:p>
        </p:txBody>
      </p:sp>
    </p:spTree>
    <p:extLst>
      <p:ext uri="{BB962C8B-B14F-4D97-AF65-F5344CB8AC3E}">
        <p14:creationId xmlns:p14="http://schemas.microsoft.com/office/powerpoint/2010/main" val="2951449124"/>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7" r:id="rId3"/>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図 3" descr="物体 が含まれている画像&#10;&#10;自動的に生成された説明">
            <a:extLst>
              <a:ext uri="{FF2B5EF4-FFF2-40B4-BE49-F238E27FC236}">
                <a16:creationId xmlns:a16="http://schemas.microsoft.com/office/drawing/2014/main" id="{FA63E73A-654D-4DF6-BE10-FD4582AF98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2758" y="2060387"/>
            <a:ext cx="816935" cy="792549"/>
          </a:xfrm>
          <a:prstGeom prst="rect">
            <a:avLst/>
          </a:prstGeom>
        </p:spPr>
      </p:pic>
      <p:pic>
        <p:nvPicPr>
          <p:cNvPr id="6" name="図 5">
            <a:extLst>
              <a:ext uri="{FF2B5EF4-FFF2-40B4-BE49-F238E27FC236}">
                <a16:creationId xmlns:a16="http://schemas.microsoft.com/office/drawing/2014/main" id="{C7F6F24C-FFF8-4C16-9EDA-FF7C962679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3985" y="4668847"/>
            <a:ext cx="914479" cy="938865"/>
          </a:xfrm>
          <a:prstGeom prst="rect">
            <a:avLst/>
          </a:prstGeom>
        </p:spPr>
      </p:pic>
      <p:pic>
        <p:nvPicPr>
          <p:cNvPr id="12" name="図 11">
            <a:extLst>
              <a:ext uri="{FF2B5EF4-FFF2-40B4-BE49-F238E27FC236}">
                <a16:creationId xmlns:a16="http://schemas.microsoft.com/office/drawing/2014/main" id="{5C25680E-D4AB-4FFC-BEF7-7C642AE4A5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3985" y="3282223"/>
            <a:ext cx="914479" cy="938865"/>
          </a:xfrm>
          <a:prstGeom prst="rect">
            <a:avLst/>
          </a:prstGeom>
        </p:spPr>
      </p:pic>
    </p:spTree>
    <p:extLst>
      <p:ext uri="{BB962C8B-B14F-4D97-AF65-F5344CB8AC3E}">
        <p14:creationId xmlns:p14="http://schemas.microsoft.com/office/powerpoint/2010/main" val="3219947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6FAC4B29-E96B-45AD-A407-F7CDAD833EE9}"/>
              </a:ext>
            </a:extLst>
          </p:cNvPr>
          <p:cNvPicPr>
            <a:picLocks noChangeAspect="1"/>
          </p:cNvPicPr>
          <p:nvPr/>
        </p:nvPicPr>
        <p:blipFill rotWithShape="1">
          <a:blip r:embed="rId4"/>
          <a:srcRect l="23518" t="-1483" r="24218" b="70323"/>
          <a:stretch/>
        </p:blipFill>
        <p:spPr>
          <a:xfrm>
            <a:off x="1691680" y="1664804"/>
            <a:ext cx="2880320" cy="1512168"/>
          </a:xfrm>
          <a:prstGeom prst="rect">
            <a:avLst/>
          </a:prstGeom>
        </p:spPr>
      </p:pic>
      <p:pic>
        <p:nvPicPr>
          <p:cNvPr id="9" name="図 8">
            <a:extLst>
              <a:ext uri="{FF2B5EF4-FFF2-40B4-BE49-F238E27FC236}">
                <a16:creationId xmlns:a16="http://schemas.microsoft.com/office/drawing/2014/main" id="{8B68534E-4CFA-459F-82F2-3DCC6ADB1458}"/>
              </a:ext>
            </a:extLst>
          </p:cNvPr>
          <p:cNvPicPr>
            <a:picLocks noChangeAspect="1"/>
          </p:cNvPicPr>
          <p:nvPr/>
        </p:nvPicPr>
        <p:blipFill rotWithShape="1">
          <a:blip r:embed="rId4"/>
          <a:srcRect l="5274" t="35662" r="3264" b="49500"/>
          <a:stretch/>
        </p:blipFill>
        <p:spPr>
          <a:xfrm>
            <a:off x="682050" y="3429000"/>
            <a:ext cx="5040560" cy="720081"/>
          </a:xfrm>
          <a:prstGeom prst="rect">
            <a:avLst/>
          </a:prstGeom>
        </p:spPr>
      </p:pic>
      <p:pic>
        <p:nvPicPr>
          <p:cNvPr id="10" name="図 9">
            <a:extLst>
              <a:ext uri="{FF2B5EF4-FFF2-40B4-BE49-F238E27FC236}">
                <a16:creationId xmlns:a16="http://schemas.microsoft.com/office/drawing/2014/main" id="{97ED7633-6437-445C-873D-E5C91DCA05D4}"/>
              </a:ext>
            </a:extLst>
          </p:cNvPr>
          <p:cNvPicPr>
            <a:picLocks noChangeAspect="1"/>
          </p:cNvPicPr>
          <p:nvPr/>
        </p:nvPicPr>
        <p:blipFill rotWithShape="1">
          <a:blip r:embed="rId4"/>
          <a:srcRect l="-1258" t="54951" r="-656" b="30211"/>
          <a:stretch/>
        </p:blipFill>
        <p:spPr>
          <a:xfrm>
            <a:off x="353074" y="4437110"/>
            <a:ext cx="5616624" cy="720082"/>
          </a:xfrm>
          <a:prstGeom prst="rect">
            <a:avLst/>
          </a:prstGeom>
        </p:spPr>
      </p:pic>
      <p:pic>
        <p:nvPicPr>
          <p:cNvPr id="11" name="図 10">
            <a:extLst>
              <a:ext uri="{FF2B5EF4-FFF2-40B4-BE49-F238E27FC236}">
                <a16:creationId xmlns:a16="http://schemas.microsoft.com/office/drawing/2014/main" id="{7ED50120-92E0-461E-BB3F-34888FD8840D}"/>
              </a:ext>
            </a:extLst>
          </p:cNvPr>
          <p:cNvPicPr>
            <a:picLocks noChangeAspect="1"/>
          </p:cNvPicPr>
          <p:nvPr/>
        </p:nvPicPr>
        <p:blipFill rotWithShape="1">
          <a:blip r:embed="rId4"/>
          <a:srcRect l="-1258" t="72756" r="28089" b="-2432"/>
          <a:stretch/>
        </p:blipFill>
        <p:spPr>
          <a:xfrm>
            <a:off x="353074" y="5373217"/>
            <a:ext cx="4032448" cy="1440159"/>
          </a:xfrm>
          <a:prstGeom prst="rect">
            <a:avLst/>
          </a:prstGeom>
        </p:spPr>
      </p:pic>
    </p:spTree>
    <p:extLst>
      <p:ext uri="{BB962C8B-B14F-4D97-AF65-F5344CB8AC3E}">
        <p14:creationId xmlns:p14="http://schemas.microsoft.com/office/powerpoint/2010/main" val="237186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円/楕円 6">
            <a:extLst>
              <a:ext uri="{FF2B5EF4-FFF2-40B4-BE49-F238E27FC236}">
                <a16:creationId xmlns:a16="http://schemas.microsoft.com/office/drawing/2014/main" id="{1503355F-1073-4865-9B07-E1DE3D583DB5}"/>
              </a:ext>
            </a:extLst>
          </p:cNvPr>
          <p:cNvSpPr/>
          <p:nvPr/>
        </p:nvSpPr>
        <p:spPr>
          <a:xfrm>
            <a:off x="2771775" y="5643588"/>
            <a:ext cx="2016125" cy="720725"/>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rgbClr val="C00000"/>
              </a:solidFill>
            </a:endParaRPr>
          </a:p>
        </p:txBody>
      </p:sp>
    </p:spTree>
    <p:extLst>
      <p:ext uri="{BB962C8B-B14F-4D97-AF65-F5344CB8AC3E}">
        <p14:creationId xmlns:p14="http://schemas.microsoft.com/office/powerpoint/2010/main" val="47924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0628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16965432-D560-4930-896D-7215526AB2B6}"/>
              </a:ext>
            </a:extLst>
          </p:cNvPr>
          <p:cNvPicPr>
            <a:picLocks noChangeAspect="1"/>
          </p:cNvPicPr>
          <p:nvPr/>
        </p:nvPicPr>
        <p:blipFill>
          <a:blip r:embed="rId4"/>
          <a:stretch>
            <a:fillRect/>
          </a:stretch>
        </p:blipFill>
        <p:spPr>
          <a:xfrm>
            <a:off x="587494" y="4005064"/>
            <a:ext cx="3292125" cy="2499577"/>
          </a:xfrm>
          <a:prstGeom prst="rect">
            <a:avLst/>
          </a:prstGeom>
        </p:spPr>
      </p:pic>
      <p:pic>
        <p:nvPicPr>
          <p:cNvPr id="25" name="図 24">
            <a:extLst>
              <a:ext uri="{FF2B5EF4-FFF2-40B4-BE49-F238E27FC236}">
                <a16:creationId xmlns:a16="http://schemas.microsoft.com/office/drawing/2014/main" id="{38CCF41D-E449-4487-9FCA-63A21A94B0D2}"/>
              </a:ext>
            </a:extLst>
          </p:cNvPr>
          <p:cNvPicPr>
            <a:picLocks noChangeAspect="1"/>
          </p:cNvPicPr>
          <p:nvPr/>
        </p:nvPicPr>
        <p:blipFill>
          <a:blip r:embed="rId5"/>
          <a:stretch>
            <a:fillRect/>
          </a:stretch>
        </p:blipFill>
        <p:spPr>
          <a:xfrm>
            <a:off x="5216251" y="3935653"/>
            <a:ext cx="3292125" cy="2578832"/>
          </a:xfrm>
          <a:prstGeom prst="rect">
            <a:avLst/>
          </a:prstGeom>
        </p:spPr>
      </p:pic>
      <p:grpSp>
        <p:nvGrpSpPr>
          <p:cNvPr id="26" name="グループ化 25">
            <a:extLst>
              <a:ext uri="{FF2B5EF4-FFF2-40B4-BE49-F238E27FC236}">
                <a16:creationId xmlns:a16="http://schemas.microsoft.com/office/drawing/2014/main" id="{86A17FCE-23D9-4622-BB4B-C4E2642E6631}"/>
              </a:ext>
            </a:extLst>
          </p:cNvPr>
          <p:cNvGrpSpPr/>
          <p:nvPr/>
        </p:nvGrpSpPr>
        <p:grpSpPr>
          <a:xfrm>
            <a:off x="1162342" y="5531365"/>
            <a:ext cx="6829249" cy="725677"/>
            <a:chOff x="1042392" y="5531365"/>
            <a:chExt cx="6829249" cy="725677"/>
          </a:xfrm>
        </p:grpSpPr>
        <p:grpSp>
          <p:nvGrpSpPr>
            <p:cNvPr id="27" name="グループ化 17">
              <a:extLst>
                <a:ext uri="{FF2B5EF4-FFF2-40B4-BE49-F238E27FC236}">
                  <a16:creationId xmlns:a16="http://schemas.microsoft.com/office/drawing/2014/main" id="{7C3DADBF-AAB3-431D-94DA-8F01663FF3B6}"/>
                </a:ext>
              </a:extLst>
            </p:cNvPr>
            <p:cNvGrpSpPr>
              <a:grpSpLocks/>
            </p:cNvGrpSpPr>
            <p:nvPr/>
          </p:nvGrpSpPr>
          <p:grpSpPr bwMode="auto">
            <a:xfrm>
              <a:off x="1042392" y="5536317"/>
              <a:ext cx="2160587" cy="720725"/>
              <a:chOff x="6012160" y="3429000"/>
              <a:chExt cx="2160240" cy="720080"/>
            </a:xfrm>
          </p:grpSpPr>
          <p:cxnSp>
            <p:nvCxnSpPr>
              <p:cNvPr id="31" name="直線コネクタ 30">
                <a:extLst>
                  <a:ext uri="{FF2B5EF4-FFF2-40B4-BE49-F238E27FC236}">
                    <a16:creationId xmlns:a16="http://schemas.microsoft.com/office/drawing/2014/main" id="{C0D2E908-C092-4299-9F65-FA8A82597730}"/>
                  </a:ext>
                </a:extLst>
              </p:cNvPr>
              <p:cNvCxnSpPr/>
              <p:nvPr/>
            </p:nvCxnSpPr>
            <p:spPr>
              <a:xfrm>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C7893F32-9106-415E-804B-DF32E45ABF54}"/>
                  </a:ext>
                </a:extLst>
              </p:cNvPr>
              <p:cNvCxnSpPr/>
              <p:nvPr/>
            </p:nvCxnSpPr>
            <p:spPr>
              <a:xfrm flipH="1">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8" name="グループ化 18">
              <a:extLst>
                <a:ext uri="{FF2B5EF4-FFF2-40B4-BE49-F238E27FC236}">
                  <a16:creationId xmlns:a16="http://schemas.microsoft.com/office/drawing/2014/main" id="{669D77E3-B9BF-43BA-9B8C-98B40CB441AB}"/>
                </a:ext>
              </a:extLst>
            </p:cNvPr>
            <p:cNvGrpSpPr>
              <a:grpSpLocks/>
            </p:cNvGrpSpPr>
            <p:nvPr/>
          </p:nvGrpSpPr>
          <p:grpSpPr bwMode="auto">
            <a:xfrm>
              <a:off x="5711054" y="5531365"/>
              <a:ext cx="2160587" cy="720725"/>
              <a:chOff x="6012160" y="3429000"/>
              <a:chExt cx="2160240" cy="720080"/>
            </a:xfrm>
          </p:grpSpPr>
          <p:cxnSp>
            <p:nvCxnSpPr>
              <p:cNvPr id="29" name="直線コネクタ 28">
                <a:extLst>
                  <a:ext uri="{FF2B5EF4-FFF2-40B4-BE49-F238E27FC236}">
                    <a16:creationId xmlns:a16="http://schemas.microsoft.com/office/drawing/2014/main" id="{3379D011-89A4-41A1-82C1-B30F0E491B77}"/>
                  </a:ext>
                </a:extLst>
              </p:cNvPr>
              <p:cNvCxnSpPr/>
              <p:nvPr/>
            </p:nvCxnSpPr>
            <p:spPr>
              <a:xfrm>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CFF357E1-A407-4729-A1C7-08832169DABF}"/>
                  </a:ext>
                </a:extLst>
              </p:cNvPr>
              <p:cNvCxnSpPr/>
              <p:nvPr/>
            </p:nvCxnSpPr>
            <p:spPr>
              <a:xfrm flipH="1">
                <a:off x="6012160" y="3429000"/>
                <a:ext cx="2160240" cy="7200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059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0240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8521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1922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474577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306</Words>
  <PresentationFormat>画面に合わせる (4:3)</PresentationFormat>
  <Paragraphs>33</Paragraphs>
  <Slides>9</Slides>
  <Notes>8</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9</vt:i4>
      </vt:variant>
    </vt:vector>
  </HeadingPairs>
  <TitlesOfParts>
    <vt:vector size="12"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2019-02-28T00:48:04Z</dcterms:created>
  <dcterms:modified xsi:type="dcterms:W3CDTF">2019-03-18T06:02:25Z</dcterms:modified>
</cp:coreProperties>
</file>