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6"/>
  </p:notesMasterIdLst>
  <p:handoutMasterIdLst>
    <p:handoutMasterId r:id="rId27"/>
  </p:handoutMasterIdLst>
  <p:sldIdLst>
    <p:sldId id="319" r:id="rId2"/>
    <p:sldId id="322" r:id="rId3"/>
    <p:sldId id="321" r:id="rId4"/>
    <p:sldId id="263" r:id="rId5"/>
    <p:sldId id="316" r:id="rId6"/>
    <p:sldId id="324" r:id="rId7"/>
    <p:sldId id="317" r:id="rId8"/>
    <p:sldId id="318" r:id="rId9"/>
    <p:sldId id="265" r:id="rId10"/>
    <p:sldId id="261" r:id="rId11"/>
    <p:sldId id="266" r:id="rId12"/>
    <p:sldId id="267" r:id="rId13"/>
    <p:sldId id="325" r:id="rId14"/>
    <p:sldId id="326" r:id="rId15"/>
    <p:sldId id="337" r:id="rId16"/>
    <p:sldId id="335" r:id="rId17"/>
    <p:sldId id="327" r:id="rId18"/>
    <p:sldId id="328" r:id="rId19"/>
    <p:sldId id="329" r:id="rId20"/>
    <p:sldId id="336" r:id="rId21"/>
    <p:sldId id="330" r:id="rId22"/>
    <p:sldId id="331" r:id="rId23"/>
    <p:sldId id="340" r:id="rId24"/>
    <p:sldId id="339" r:id="rId25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C64"/>
    <a:srgbClr val="B4EDFF"/>
    <a:srgbClr val="FFD9CB"/>
    <a:srgbClr val="C2EA46"/>
    <a:srgbClr val="FFFFCC"/>
    <a:srgbClr val="006600"/>
    <a:srgbClr val="DAF189"/>
    <a:srgbClr val="FF33CC"/>
    <a:srgbClr val="FF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3" autoAdjust="0"/>
    <p:restoredTop sz="80353" autoAdjust="0"/>
  </p:normalViewPr>
  <p:slideViewPr>
    <p:cSldViewPr>
      <p:cViewPr varScale="1">
        <p:scale>
          <a:sx n="88" d="100"/>
          <a:sy n="88" d="100"/>
        </p:scale>
        <p:origin x="142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20"/>
    </p:cViewPr>
  </p:sorterViewPr>
  <p:notesViewPr>
    <p:cSldViewPr>
      <p:cViewPr varScale="1">
        <p:scale>
          <a:sx n="52" d="100"/>
          <a:sy n="52" d="100"/>
        </p:scale>
        <p:origin x="-2922" y="-90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36D64-7F2D-47CE-ACE7-29F6924C81FF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7C286-C787-4B8C-A57C-D8CC7F8D1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42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2EDA1-3D52-4E65-905F-A80AF6E02AEC}" type="datetimeFigureOut">
              <a:rPr kumimoji="1" lang="ja-JP" altLang="en-US" smtClean="0"/>
              <a:t>2019/3/19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F6E03F-F505-407E-8878-36E5F9918C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762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57195-0321-4A9C-B795-75234087693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0390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092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092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dirty="0"/>
              <a:t>法律上の契約の基本的な考え方では、契約は、「申し込み」と「承諾」というお互いの意思表示が合致した時点で成立します。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40898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dirty="0"/>
              <a:t>一度成立した契約は、お互いに権利と義務が生じ、「どちらか一方の都合でやめることができない」のが原則です。返品できたのは、お店が改めて「解約に合意」したからなのです。このように契約は簡単にやめることはできないので、商品を購入する際には、十分に検討してから契約（購入）することが大切です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0720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57195-0321-4A9C-B795-75234087693B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0390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57195-0321-4A9C-B795-75234087693B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0390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「通信販売」では、広告（画面）が唯一の情報源です。そこで、法律で、広告や画面に販売価格、支払方法、返品条件、</a:t>
            </a:r>
            <a:endParaRPr lang="en-US" altLang="ja-JP" dirty="0"/>
          </a:p>
          <a:p>
            <a:r>
              <a:rPr lang="ja-JP" altLang="en-US" dirty="0"/>
              <a:t>事業者名などを記載することを義務付け、消費者がその内容を確認したうえで契約できるようにしています。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9365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dirty="0"/>
              <a:t>返品</a:t>
            </a:r>
            <a:r>
              <a:rPr lang="ja-JP" altLang="en-US" dirty="0"/>
              <a:t>に</a:t>
            </a:r>
            <a:r>
              <a:rPr lang="ja-JP" altLang="ja-JP" dirty="0"/>
              <a:t>ついては、記載されている条件</a:t>
            </a:r>
            <a:r>
              <a:rPr lang="ja-JP" altLang="en-US" dirty="0"/>
              <a:t>に従わなければいけません。</a:t>
            </a:r>
            <a:endParaRPr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dirty="0"/>
              <a:t>申し込みにより「買います」という意思表示をしている以上、契約の拘束力が発生し、一方的にキャンセルはできないのです。</a:t>
            </a:r>
            <a:endParaRPr lang="en-US" altLang="ja-JP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dirty="0"/>
              <a:t>契約をするときは、後でどのような拘束力が生じるのかをよく考え</a:t>
            </a:r>
            <a:r>
              <a:rPr lang="ja-JP" altLang="en-US" dirty="0"/>
              <a:t>る</a:t>
            </a:r>
            <a:r>
              <a:rPr lang="ja-JP" altLang="ja-JP" dirty="0"/>
              <a:t>必要があります。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106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14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57195-0321-4A9C-B795-75234087693B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039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092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074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251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14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075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473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ja-JP" dirty="0">
                <a:solidFill>
                  <a:schemeClr val="tx1"/>
                </a:solidFill>
              </a:rPr>
              <a:t>契約とは、法的な拘束力が発生する約束事です。「法的な拘束力」とは、約束を守らないと裁判に訴えて、強制的に約束した内容の実現を図ることができることを意味し、単なる約束事とは違います。契約の方式は自由であり、口頭でも契約は成立します。</a:t>
            </a:r>
            <a:endParaRPr lang="en-US" altLang="ja-JP" dirty="0">
              <a:solidFill>
                <a:schemeClr val="tx1"/>
              </a:solidFill>
            </a:endParaRPr>
          </a:p>
          <a:p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909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dirty="0"/>
              <a:t>私たちの生活は、飲み物や食べ物を買ったり、バスや電車に乗ったりするなどして、日々物やサービスを購入し、消費して成り立っていますが。これらは全て法律的には契約です。契約は、私たちにとって日常的に行われる身近な行為なのです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6E03F-F505-407E-8878-36E5F9918CD1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90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8315792-4CCC-4B63-8D90-75DE645DD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4330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4C3BE-2EF0-4574-9360-ECA446EAA1C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2045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 userDrawn="1"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40BF46D6-CF4A-8147-A600-12CA53205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92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 baseline="0">
                <a:latin typeface="ＭＳ Ｐゴシック" panose="020B0600070205080204" pitchFamily="34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スライド番号プレースホルダー 1">
            <a:extLst>
              <a:ext uri="{FF2B5EF4-FFF2-40B4-BE49-F238E27FC236}">
                <a16:creationId xmlns:a16="http://schemas.microsoft.com/office/drawing/2014/main" id="{32456F15-557A-446B-B012-58050EC4B0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4330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4C3BE-2EF0-4574-9360-ECA446EAA1C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6832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DD67D44-5B98-A044-A28C-14EDCE09EC08}"/>
              </a:ext>
            </a:extLst>
          </p:cNvPr>
          <p:cNvSpPr/>
          <p:nvPr userDrawn="1"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rgbClr val="DAF1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EBF50675-E530-BA48-8D80-D2B6FB719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260648"/>
            <a:ext cx="7164288" cy="792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800" baseline="0">
                <a:latin typeface="ＭＳ Ｐゴシック" panose="020B0600070205080204" pitchFamily="34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13F8CCA-20CB-A848-AE31-04A060EF9743}"/>
              </a:ext>
            </a:extLst>
          </p:cNvPr>
          <p:cNvSpPr/>
          <p:nvPr userDrawn="1"/>
        </p:nvSpPr>
        <p:spPr>
          <a:xfrm>
            <a:off x="0" y="0"/>
            <a:ext cx="1691680" cy="1052736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CF81B959-81DE-B142-AFDE-A073D245E98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396000"/>
            <a:ext cx="16672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803275" eaLnBrk="0" hangingPunct="0">
              <a:tabLst>
                <a:tab pos="4305300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803275" eaLnBrk="0" hangingPunct="0">
              <a:tabLst>
                <a:tab pos="4305300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803275" eaLnBrk="0" hangingPunct="0">
              <a:tabLst>
                <a:tab pos="4305300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803275" eaLnBrk="0" hangingPunct="0">
              <a:tabLst>
                <a:tab pos="4305300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803275" eaLnBrk="0" hangingPunct="0">
              <a:tabLst>
                <a:tab pos="4305300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803275" eaLnBrk="0" fontAlgn="base" hangingPunct="0">
              <a:spcBef>
                <a:spcPct val="0"/>
              </a:spcBef>
              <a:spcAft>
                <a:spcPct val="0"/>
              </a:spcAft>
              <a:tabLst>
                <a:tab pos="4305300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803275" eaLnBrk="0" fontAlgn="base" hangingPunct="0">
              <a:spcBef>
                <a:spcPct val="0"/>
              </a:spcBef>
              <a:spcAft>
                <a:spcPct val="0"/>
              </a:spcAft>
              <a:tabLst>
                <a:tab pos="4305300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803275" eaLnBrk="0" fontAlgn="base" hangingPunct="0">
              <a:spcBef>
                <a:spcPct val="0"/>
              </a:spcBef>
              <a:spcAft>
                <a:spcPct val="0"/>
              </a:spcAft>
              <a:tabLst>
                <a:tab pos="4305300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803275" eaLnBrk="0" fontAlgn="base" hangingPunct="0">
              <a:spcBef>
                <a:spcPct val="0"/>
              </a:spcBef>
              <a:spcAft>
                <a:spcPct val="0"/>
              </a:spcAft>
              <a:tabLst>
                <a:tab pos="4305300" algn="l"/>
              </a:tabLs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ja-JP" altLang="en-US" sz="2800" b="1" baseline="0">
                <a:solidFill>
                  <a:schemeClr val="bg1"/>
                </a:solidFill>
                <a:latin typeface="+mj-ea"/>
                <a:ea typeface="+mj-ea"/>
              </a:rPr>
              <a:t>ワーク</a:t>
            </a:r>
            <a:endParaRPr lang="ja-JP" altLang="en-US" sz="2800" b="1" baseline="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スライド番号プレースホルダー 1">
            <a:extLst>
              <a:ext uri="{FF2B5EF4-FFF2-40B4-BE49-F238E27FC236}">
                <a16:creationId xmlns:a16="http://schemas.microsoft.com/office/drawing/2014/main" id="{C1BB55AA-8CBF-40F8-9EFA-3A634459A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4330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4C3BE-2EF0-4574-9360-ECA446EAA1C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2261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05892644-A00E-3F46-A63A-623E154958E4}"/>
              </a:ext>
            </a:extLst>
          </p:cNvPr>
          <p:cNvSpPr/>
          <p:nvPr userDrawn="1"/>
        </p:nvSpPr>
        <p:spPr>
          <a:xfrm>
            <a:off x="629206" y="288000"/>
            <a:ext cx="7885587" cy="783163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EA6FA4D1-55E1-A347-8B24-A2113DC0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9208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>
              <a:defRPr sz="3800" baseline="0">
                <a:latin typeface="ＭＳ Ｐゴシック" panose="020B0600070205080204" pitchFamily="34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スライド番号プレースホルダー 1">
            <a:extLst>
              <a:ext uri="{FF2B5EF4-FFF2-40B4-BE49-F238E27FC236}">
                <a16:creationId xmlns:a16="http://schemas.microsoft.com/office/drawing/2014/main" id="{6F39C0CA-CE31-45B8-82CB-97D2971E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4330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4C3BE-2EF0-4574-9360-ECA446EAA1C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27573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7BEC35D-E7DD-44D1-9587-8C83BCB83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4330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4C3BE-2EF0-4574-9360-ECA446EAA1C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758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0DADBB5-EB46-4BFE-AE2A-FB7CA01483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4330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4C3BE-2EF0-4574-9360-ECA446EAA1C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059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6" r:id="rId2"/>
    <p:sldLayoutId id="2147483808" r:id="rId3"/>
    <p:sldLayoutId id="2147483809" r:id="rId4"/>
    <p:sldLayoutId id="2147483811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6188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105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580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798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570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199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56BEEDB-37C6-4416-A7EE-69D5CBAB6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185" y="1369436"/>
            <a:ext cx="1420491" cy="70110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6E85B2B-C9F2-4A8B-B0EE-BA2D7E26AC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8931" y="2143634"/>
            <a:ext cx="1072989" cy="70110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19F704E-B6CA-4AA5-A1A9-19E20693DC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0571" y="2152302"/>
            <a:ext cx="1072989" cy="70110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6C6F13A-EEAD-42F2-ADB1-DE2AF86456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82823" y="2963648"/>
            <a:ext cx="1664352" cy="69500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78A365A-A630-4795-8726-B32F85B63B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0452" y="2957831"/>
            <a:ext cx="1072989" cy="69500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116799C-ADFE-47FD-A79F-A6850C628E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7229" y="3442002"/>
            <a:ext cx="1780186" cy="69500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507044B-8B40-4194-80E2-DB1E399657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47890" y="4731395"/>
            <a:ext cx="1072989" cy="70110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8510020-1474-4A66-A4C6-6A8563215F0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43808" y="4738872"/>
            <a:ext cx="1072989" cy="70110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89C84A3-74E2-4BA3-AA2F-A0B934E968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19987" y="5676334"/>
            <a:ext cx="1615580" cy="7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83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80769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814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210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7504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290CC35B-5AD9-4387-8468-E33D3F2A21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321698"/>
            <a:ext cx="3810330" cy="85961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ACAB7CA-4E6F-4095-9CD2-1A3C394380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7276" y="2321698"/>
            <a:ext cx="3737172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06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1822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41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6136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657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5629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838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1237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089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C8360221-FB33-42F3-819B-625D93619C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3500" y="1146516"/>
            <a:ext cx="1152244" cy="75597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B7A7CB0-A90A-476A-9CBF-BD80ECB7FE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5442" y="2165514"/>
            <a:ext cx="1158340" cy="749873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E156C96-9A86-4BFE-8C43-B47AABE95C4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1930"/>
          <a:stretch/>
        </p:blipFill>
        <p:spPr>
          <a:xfrm>
            <a:off x="755576" y="4221088"/>
            <a:ext cx="7704856" cy="214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4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681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121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175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2629</TotalTime>
  <Words>393</Words>
  <PresentationFormat>画面に合わせる (4:3)</PresentationFormat>
  <Paragraphs>28</Paragraphs>
  <Slides>24</Slides>
  <Notes>19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8" baseType="lpstr"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2019-03-08T11:15:40Z</cp:lastPrinted>
  <dcterms:created xsi:type="dcterms:W3CDTF">2019-01-16T00:27:08Z</dcterms:created>
  <dcterms:modified xsi:type="dcterms:W3CDTF">2019-03-19T01:59:34Z</dcterms:modified>
</cp:coreProperties>
</file>