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7" r:id="rId2"/>
    <p:sldId id="258" r:id="rId3"/>
    <p:sldId id="259" r:id="rId4"/>
    <p:sldId id="260" r:id="rId5"/>
    <p:sldId id="261" r:id="rId6"/>
    <p:sldId id="262" r:id="rId7"/>
    <p:sldId id="263" r:id="rId8"/>
    <p:sldId id="264" r:id="rId9"/>
    <p:sldId id="280"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27" autoAdjust="0"/>
  </p:normalViewPr>
  <p:slideViewPr>
    <p:cSldViewPr>
      <p:cViewPr>
        <p:scale>
          <a:sx n="80" d="100"/>
          <a:sy n="80" d="100"/>
        </p:scale>
        <p:origin x="1548" y="3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5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AF892A-5883-41BC-8E7F-0B3B17A5B20C}" type="datetimeFigureOut">
              <a:rPr kumimoji="1" lang="ja-JP" altLang="en-US" smtClean="0"/>
              <a:t>2019/3/18</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74E38-4964-4DEA-BAF1-D80936926A2B}" type="slidenum">
              <a:rPr kumimoji="1" lang="ja-JP" altLang="en-US" smtClean="0"/>
              <a:t>‹#›</a:t>
            </a:fld>
            <a:endParaRPr kumimoji="1" lang="ja-JP" altLang="en-US"/>
          </a:p>
        </p:txBody>
      </p:sp>
    </p:spTree>
    <p:extLst>
      <p:ext uri="{BB962C8B-B14F-4D97-AF65-F5344CB8AC3E}">
        <p14:creationId xmlns:p14="http://schemas.microsoft.com/office/powerpoint/2010/main" val="36914076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7206E-44A9-4808-9A8C-970380E15E4A}" type="datetimeFigureOut">
              <a:rPr kumimoji="1" lang="ja-JP" altLang="en-US" smtClean="0"/>
              <a:t>2019/3/18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BB8A6A-094E-40E0-B908-05497AD5308B}" type="slidenum">
              <a:rPr kumimoji="1" lang="ja-JP" altLang="en-US" smtClean="0"/>
              <a:t>‹#›</a:t>
            </a:fld>
            <a:endParaRPr kumimoji="1" lang="ja-JP" altLang="en-US"/>
          </a:p>
        </p:txBody>
      </p:sp>
    </p:spTree>
    <p:extLst>
      <p:ext uri="{BB962C8B-B14F-4D97-AF65-F5344CB8AC3E}">
        <p14:creationId xmlns:p14="http://schemas.microsoft.com/office/powerpoint/2010/main" val="29003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a:solidFill>
                  <a:schemeClr val="tx1"/>
                </a:solidFill>
                <a:effectLst/>
                <a:latin typeface="+mn-lt"/>
                <a:ea typeface="+mn-ea"/>
                <a:cs typeface="+mn-cs"/>
              </a:rPr>
              <a:t>クレジットカードの支払方法は主に</a:t>
            </a:r>
            <a:r>
              <a:rPr kumimoji="1" lang="en-US" altLang="ja-JP" sz="1200" b="0" i="0" u="none" strike="noStrike" kern="1200">
                <a:solidFill>
                  <a:schemeClr val="tx1"/>
                </a:solidFill>
                <a:effectLst/>
                <a:latin typeface="+mn-lt"/>
                <a:ea typeface="+mn-ea"/>
                <a:cs typeface="+mn-cs"/>
              </a:rPr>
              <a:t>3</a:t>
            </a:r>
            <a:r>
              <a:rPr kumimoji="1" lang="ja-JP" altLang="en-US" sz="1200" b="0" i="0" u="none" strike="noStrike" kern="1200">
                <a:solidFill>
                  <a:schemeClr val="tx1"/>
                </a:solidFill>
                <a:effectLst/>
                <a:latin typeface="+mn-lt"/>
                <a:ea typeface="+mn-ea"/>
                <a:cs typeface="+mn-cs"/>
              </a:rPr>
              <a:t>通りあります。</a:t>
            </a:r>
            <a:r>
              <a:rPr lang="ja-JP" altLang="en-US"/>
              <a:t> </a:t>
            </a:r>
            <a:r>
              <a:rPr kumimoji="1" lang="ja-JP" altLang="en-US" sz="1200" b="0" i="0" u="none" strike="noStrike" kern="1200">
                <a:solidFill>
                  <a:schemeClr val="tx1"/>
                </a:solidFill>
                <a:effectLst/>
                <a:latin typeface="+mn-lt"/>
                <a:ea typeface="+mn-ea"/>
                <a:cs typeface="+mn-cs"/>
              </a:rPr>
              <a:t>「一括払い」に「分割払い」そして「リボルビング払い（リボ払い）」。</a:t>
            </a:r>
            <a:endParaRPr kumimoji="1" lang="en-US" altLang="ja-JP" sz="1200" b="0" i="0" u="none" strike="noStrike" kern="1200">
              <a:solidFill>
                <a:schemeClr val="tx1"/>
              </a:solidFill>
              <a:effectLst/>
              <a:latin typeface="+mn-lt"/>
              <a:ea typeface="+mn-ea"/>
              <a:cs typeface="+mn-cs"/>
            </a:endParaRPr>
          </a:p>
          <a:p>
            <a:endParaRPr kumimoji="1" lang="en-US" altLang="ja-JP" sz="1200" b="0" i="0" u="none" strike="noStrike" kern="1200">
              <a:solidFill>
                <a:schemeClr val="tx1"/>
              </a:solidFill>
              <a:effectLst/>
              <a:latin typeface="+mn-lt"/>
              <a:ea typeface="+mn-ea"/>
              <a:cs typeface="+mn-cs"/>
            </a:endParaRPr>
          </a:p>
          <a:p>
            <a:r>
              <a:rPr kumimoji="1" lang="ja-JP" altLang="en-US" sz="1200" b="0" i="0" u="none" strike="noStrike" kern="1200">
                <a:solidFill>
                  <a:schemeClr val="tx1"/>
                </a:solidFill>
                <a:effectLst/>
                <a:latin typeface="+mn-lt"/>
                <a:ea typeface="+mn-ea"/>
                <a:cs typeface="+mn-cs"/>
              </a:rPr>
              <a:t>一括払いは</a:t>
            </a:r>
            <a:r>
              <a:rPr kumimoji="1" lang="en-US" altLang="ja-JP" sz="1200" b="0" i="0" u="none" strike="noStrike" kern="1200">
                <a:solidFill>
                  <a:schemeClr val="tx1"/>
                </a:solidFill>
                <a:effectLst/>
                <a:latin typeface="+mn-lt"/>
                <a:ea typeface="+mn-ea"/>
                <a:cs typeface="+mn-cs"/>
              </a:rPr>
              <a:t>1</a:t>
            </a:r>
            <a:r>
              <a:rPr kumimoji="1" lang="ja-JP" altLang="en-US" sz="1200" b="0" i="0" u="none" strike="noStrike" kern="1200">
                <a:solidFill>
                  <a:schemeClr val="tx1"/>
                </a:solidFill>
                <a:effectLst/>
                <a:latin typeface="+mn-lt"/>
                <a:ea typeface="+mn-ea"/>
                <a:cs typeface="+mn-cs"/>
              </a:rPr>
              <a:t>回で支払う方法、一括払いには手数料がかかりません。</a:t>
            </a:r>
            <a:endParaRPr kumimoji="1" lang="en-US" altLang="ja-JP" sz="1200" b="0" i="0" u="none" strike="noStrike" kern="1200">
              <a:solidFill>
                <a:schemeClr val="tx1"/>
              </a:solidFill>
              <a:effectLst/>
              <a:latin typeface="+mn-lt"/>
              <a:ea typeface="+mn-ea"/>
              <a:cs typeface="+mn-cs"/>
            </a:endParaRPr>
          </a:p>
          <a:p>
            <a:r>
              <a:rPr kumimoji="1" lang="ja-JP" altLang="en-US" sz="1200" b="0" i="0" u="none" strike="noStrike" kern="1200">
                <a:solidFill>
                  <a:schemeClr val="tx1"/>
                </a:solidFill>
                <a:effectLst/>
                <a:latin typeface="+mn-lt"/>
                <a:ea typeface="+mn-ea"/>
                <a:cs typeface="+mn-cs"/>
              </a:rPr>
              <a:t>手数料とは利息のことで、お金のレンタル料と思えばよいでしょう。</a:t>
            </a:r>
            <a:r>
              <a:rPr lang="ja-JP" altLang="en-US"/>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1</a:t>
            </a:fld>
            <a:endParaRPr lang="ja-JP" altLang="en-US">
              <a:solidFill>
                <a:prstClr val="black"/>
              </a:solidFill>
            </a:endParaRPr>
          </a:p>
        </p:txBody>
      </p:sp>
    </p:spTree>
    <p:extLst>
      <p:ext uri="{BB962C8B-B14F-4D97-AF65-F5344CB8AC3E}">
        <p14:creationId xmlns:p14="http://schemas.microsoft.com/office/powerpoint/2010/main" val="2447845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電話番号が書かれていなかったり、携帯電話番号しか書かれていない事業者は危険です。</a:t>
            </a:r>
          </a:p>
        </p:txBody>
      </p:sp>
      <p:sp>
        <p:nvSpPr>
          <p:cNvPr id="7782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EB700E11-FA69-40B9-984F-36688B44FFDD}" type="slidenum">
              <a:rPr lang="ja-JP" altLang="en-US" smtClean="0">
                <a:solidFill>
                  <a:prstClr val="black"/>
                </a:solidFill>
              </a:rPr>
              <a:pPr eaLnBrk="1" hangingPunct="1">
                <a:spcBef>
                  <a:spcPct val="0"/>
                </a:spcBef>
              </a:pPr>
              <a:t>11</a:t>
            </a:fld>
            <a:endParaRPr lang="ja-JP"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第２問</a:t>
            </a:r>
            <a:r>
              <a:rPr lang="ja-JP" altLang="en-US" dirty="0"/>
              <a:t> 　</a:t>
            </a:r>
            <a:r>
              <a:rPr kumimoji="1" lang="ja-JP" altLang="en-US" sz="1200" b="0" i="0" u="none" strike="noStrike" kern="1200" dirty="0">
                <a:solidFill>
                  <a:schemeClr val="tx1"/>
                </a:solidFill>
                <a:effectLst/>
                <a:latin typeface="+mn-lt"/>
                <a:ea typeface="+mn-ea"/>
                <a:cs typeface="+mn-cs"/>
              </a:rPr>
              <a:t>ネットショッピングで購入した商品には、法律上のクーリング・オフ制度はない。</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答え　○</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クーリング・オフ制度とは、一定期間内であれば、無条件で契約を解除できる制度です。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★店舗販売や★通信販売にはクーリング・オフ制度は★ありません。</a:t>
            </a:r>
            <a:r>
              <a:rPr lang="ja-JP" altLang="en-US" dirty="0"/>
              <a:t> </a:t>
            </a:r>
          </a:p>
        </p:txBody>
      </p:sp>
      <p:sp>
        <p:nvSpPr>
          <p:cNvPr id="7885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89169DA2-B454-4216-88B7-A719E3494616}" type="slidenum">
              <a:rPr lang="ja-JP" altLang="en-US" smtClean="0">
                <a:solidFill>
                  <a:prstClr val="black"/>
                </a:solidFill>
              </a:rPr>
              <a:pPr eaLnBrk="1" hangingPunct="1">
                <a:spcBef>
                  <a:spcPct val="0"/>
                </a:spcBef>
              </a:pPr>
              <a:t>12</a:t>
            </a:fld>
            <a:endParaRPr lang="ja-JP"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通信販売で買った商品が返品・交換できるかはサイトによって異なり、その条件に従わなくてはなりません。</a:t>
            </a:r>
            <a:endParaRPr lang="en-US" altLang="ja-JP" dirty="0"/>
          </a:p>
          <a:p>
            <a:pPr eaLnBrk="1" hangingPunct="1">
              <a:spcBef>
                <a:spcPct val="0"/>
              </a:spcBef>
            </a:pPr>
            <a:r>
              <a:rPr lang="ja-JP" altLang="en-US" dirty="0"/>
              <a:t>ただし、返品条件が法律に基づいて適切に記載されていない場合は、原則商品到着後</a:t>
            </a:r>
            <a:r>
              <a:rPr lang="en-US" altLang="ja-JP" dirty="0"/>
              <a:t>8</a:t>
            </a:r>
            <a:r>
              <a:rPr lang="ja-JP" altLang="en-US" dirty="0"/>
              <a:t>日以内であれば消費者の送料負担で返品できることになっています。 </a:t>
            </a:r>
          </a:p>
          <a:p>
            <a:pPr eaLnBrk="1" hangingPunct="1">
              <a:spcBef>
                <a:spcPct val="0"/>
              </a:spcBef>
            </a:pPr>
            <a:endParaRPr lang="ja-JP" altLang="en-US" dirty="0"/>
          </a:p>
        </p:txBody>
      </p:sp>
      <p:sp>
        <p:nvSpPr>
          <p:cNvPr id="7987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236DB4AD-B97E-49A3-8F69-27DAD3C7DFA9}" type="slidenum">
              <a:rPr lang="ja-JP" altLang="en-US" smtClean="0">
                <a:solidFill>
                  <a:prstClr val="black"/>
                </a:solidFill>
              </a:rPr>
              <a:pPr eaLnBrk="1" hangingPunct="1">
                <a:spcBef>
                  <a:spcPct val="0"/>
                </a:spcBef>
              </a:pPr>
              <a:t>13</a:t>
            </a:fld>
            <a:endParaRPr lang="ja-JP"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第３問　</a:t>
            </a:r>
            <a:r>
              <a:rPr lang="ja-JP" altLang="en-US" dirty="0"/>
              <a:t> </a:t>
            </a:r>
            <a:r>
              <a:rPr kumimoji="1" lang="ja-JP" altLang="en-US" sz="1200" b="0" i="0" u="none" strike="noStrike" kern="1200" dirty="0">
                <a:solidFill>
                  <a:schemeClr val="tx1"/>
                </a:solidFill>
                <a:effectLst/>
                <a:latin typeface="+mn-lt"/>
                <a:ea typeface="+mn-ea"/>
                <a:cs typeface="+mn-cs"/>
              </a:rPr>
              <a:t>クレジットカード番号を入力する際は、そのサイトが安全対策をとっているか確認する。</a:t>
            </a:r>
            <a:r>
              <a:rPr lang="ja-JP" altLang="en-US" dirty="0"/>
              <a:t> </a:t>
            </a:r>
            <a:endParaRPr lang="en-US" altLang="ja-JP" dirty="0"/>
          </a:p>
          <a:p>
            <a:pPr eaLnBrk="1" hangingPunct="1">
              <a:spcBef>
                <a:spcPct val="0"/>
              </a:spcBef>
            </a:pPr>
            <a:r>
              <a:rPr lang="ja-JP" altLang="en-US" dirty="0"/>
              <a:t>答え　○</a:t>
            </a:r>
            <a:endParaRPr lang="en-US" altLang="ja-JP" dirty="0"/>
          </a:p>
          <a:p>
            <a:pPr eaLnBrk="1" hangingPunct="1">
              <a:spcBef>
                <a:spcPct val="0"/>
              </a:spcBef>
            </a:pPr>
            <a:endParaRPr lang="en-US" altLang="ja-JP" dirty="0"/>
          </a:p>
          <a:p>
            <a:pPr eaLnBrk="1" hangingPunct="1">
              <a:spcBef>
                <a:spcPct val="0"/>
              </a:spcBef>
            </a:pPr>
            <a:r>
              <a:rPr lang="ja-JP" altLang="en-US" dirty="0"/>
              <a:t>クレジットカード番号を入力する際は、そのサイトが</a:t>
            </a:r>
            <a:r>
              <a:rPr lang="en-US" altLang="ja-JP" dirty="0"/>
              <a:t>SSL</a:t>
            </a:r>
            <a:r>
              <a:rPr lang="ja-JP" altLang="en-US" dirty="0"/>
              <a:t>（情報の暗号化）や３</a:t>
            </a:r>
            <a:r>
              <a:rPr lang="en-US" altLang="ja-JP" dirty="0"/>
              <a:t>D</a:t>
            </a:r>
            <a:r>
              <a:rPr lang="ja-JP" altLang="en-US" dirty="0"/>
              <a:t>セキュア（本人認証システム）などの安全対策をとっているか確認しましょう。</a:t>
            </a:r>
          </a:p>
          <a:p>
            <a:pPr eaLnBrk="1" hangingPunct="1">
              <a:spcBef>
                <a:spcPct val="0"/>
              </a:spcBef>
            </a:pPr>
            <a:endParaRPr lang="ja-JP" altLang="en-US" dirty="0"/>
          </a:p>
        </p:txBody>
      </p:sp>
      <p:sp>
        <p:nvSpPr>
          <p:cNvPr id="8090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27EC2B4A-8E6B-4C24-80B2-3A5842AB3B63}" type="slidenum">
              <a:rPr lang="ja-JP" altLang="en-US" smtClean="0">
                <a:solidFill>
                  <a:prstClr val="black"/>
                </a:solidFill>
              </a:rPr>
              <a:pPr eaLnBrk="1" hangingPunct="1">
                <a:spcBef>
                  <a:spcPct val="0"/>
                </a:spcBef>
              </a:pPr>
              <a:t>14</a:t>
            </a:fld>
            <a:endParaRPr lang="ja-JP"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また、申込画面や契約確認の受注メールなどは必ず保管し、クレジット会社からの支払明細書と相違ないか確認することが大切です。 </a:t>
            </a:r>
          </a:p>
          <a:p>
            <a:pPr eaLnBrk="1" hangingPunct="1">
              <a:spcBef>
                <a:spcPct val="0"/>
              </a:spcBef>
            </a:pPr>
            <a:endParaRPr lang="ja-JP" altLang="en-US" dirty="0"/>
          </a:p>
        </p:txBody>
      </p:sp>
      <p:sp>
        <p:nvSpPr>
          <p:cNvPr id="8192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037F7722-AF80-4EB9-9938-D22C2033142B}" type="slidenum">
              <a:rPr lang="ja-JP" altLang="en-US" smtClean="0">
                <a:solidFill>
                  <a:prstClr val="black"/>
                </a:solidFill>
              </a:rPr>
              <a:pPr eaLnBrk="1" hangingPunct="1">
                <a:spcBef>
                  <a:spcPct val="0"/>
                </a:spcBef>
              </a:pPr>
              <a:t>15</a:t>
            </a:fld>
            <a:endParaRPr lang="ja-JP"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インターネットでの買い物は大変便利な反面、実態不明なサイトも多く「商品未着」、「連絡不能」というトラブルが多く発生しています。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まずは信頼できる事業者かどうか確認しましょう。また、「商品がイメージと違う」ことによる返品の相談も多いのですが、</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契約はいったん成立するとお互いに権利と義務が生じます。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どちらか一方の都合で解約することはできません。申込時には、商品の表示や購入条件を確認しましょう。</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クレジットカード番号を入力する際は、サイトの安全対策を確認し、契約内容を保管することも大切です。</a:t>
            </a:r>
            <a:r>
              <a:rPr lang="ja-JP" altLang="en-US" dirty="0"/>
              <a:t> </a:t>
            </a:r>
            <a:endParaRPr lang="en-US" altLang="ja-JP" dirty="0"/>
          </a:p>
          <a:p>
            <a:pPr eaLnBrk="1" hangingPunct="1">
              <a:spcBef>
                <a:spcPct val="0"/>
              </a:spcBef>
            </a:pPr>
            <a:endParaRPr lang="ja-JP" altLang="en-US" dirty="0"/>
          </a:p>
        </p:txBody>
      </p:sp>
      <p:sp>
        <p:nvSpPr>
          <p:cNvPr id="8294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9A18653A-8BF2-4CB8-890D-00B9F3097FD3}" type="slidenum">
              <a:rPr lang="ja-JP" altLang="en-US" smtClean="0">
                <a:solidFill>
                  <a:prstClr val="black"/>
                </a:solidFill>
              </a:rPr>
              <a:pPr eaLnBrk="1" hangingPunct="1">
                <a:spcBef>
                  <a:spcPct val="0"/>
                </a:spcBef>
              </a:pPr>
              <a:t>16</a:t>
            </a:fld>
            <a:endParaRPr lang="ja-JP"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上の表から事例を選んで、トラブルに巻き込まれた場合どうしたらよいか考えてみよう。</a:t>
            </a:r>
            <a:endParaRPr kumimoji="1" lang="en-US" altLang="ja-JP" sz="1200" b="0" i="0" u="none" strike="noStrike" kern="1200" dirty="0">
              <a:solidFill>
                <a:schemeClr val="tx1"/>
              </a:solidFill>
              <a:effectLst/>
              <a:latin typeface="+mn-lt"/>
              <a:ea typeface="+mn-ea"/>
              <a:cs typeface="+mn-cs"/>
            </a:endParaRPr>
          </a:p>
          <a:p>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第</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問</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事例</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　貸したクレジットカードをなくされた！その後覚えのない請求が。私が支払うの？</a:t>
            </a:r>
            <a:r>
              <a:rPr lang="ja-JP" altLang="en-US" dirty="0"/>
              <a:t> </a:t>
            </a:r>
            <a:endParaRPr kumimoji="1" lang="en-US"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17</a:t>
            </a:fld>
            <a:endParaRPr lang="ja-JP" altLang="en-US">
              <a:solidFill>
                <a:prstClr val="black"/>
              </a:solidFill>
            </a:endParaRPr>
          </a:p>
        </p:txBody>
      </p:sp>
    </p:spTree>
    <p:extLst>
      <p:ext uri="{BB962C8B-B14F-4D97-AF65-F5344CB8AC3E}">
        <p14:creationId xmlns:p14="http://schemas.microsoft.com/office/powerpoint/2010/main" val="2467291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答え：支払わなければならない</a:t>
            </a:r>
            <a:endParaRPr kumimoji="1" lang="en-US" altLang="ja-JP" sz="1200" b="0" i="0" u="none" strike="noStrike" kern="1200" dirty="0">
              <a:solidFill>
                <a:schemeClr val="tx1"/>
              </a:solidFill>
              <a:effectLst/>
              <a:latin typeface="+mn-lt"/>
              <a:ea typeface="+mn-ea"/>
              <a:cs typeface="+mn-cs"/>
            </a:endParaRPr>
          </a:p>
          <a:p>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クレジットカードを他人に貸すことは規約違反なので、自分で支払わなくてはいけません。</a:t>
            </a:r>
            <a:r>
              <a:rPr lang="ja-JP" altLang="en-US" dirty="0"/>
              <a:t> </a:t>
            </a:r>
            <a:r>
              <a:rPr kumimoji="1" lang="ja-JP" altLang="en-US" sz="1200" b="0" i="0" u="none" strike="noStrike" kern="1200" dirty="0">
                <a:solidFill>
                  <a:schemeClr val="tx1"/>
                </a:solidFill>
                <a:effectLst/>
                <a:latin typeface="+mn-lt"/>
                <a:ea typeface="+mn-ea"/>
                <a:cs typeface="+mn-cs"/>
              </a:rPr>
              <a:t>他人にカードを貸してしまうと、トラブルに巻き込まれるもとになります。</a:t>
            </a:r>
            <a:r>
              <a:rPr lang="ja-JP" altLang="en-US" dirty="0"/>
              <a:t> </a:t>
            </a:r>
            <a:r>
              <a:rPr kumimoji="1" lang="ja-JP" altLang="en-US" sz="1200" b="0" i="0" u="none" strike="noStrike" kern="1200" dirty="0">
                <a:solidFill>
                  <a:schemeClr val="tx1"/>
                </a:solidFill>
                <a:effectLst/>
                <a:latin typeface="+mn-lt"/>
                <a:ea typeface="+mn-ea"/>
                <a:cs typeface="+mn-cs"/>
              </a:rPr>
              <a:t>たとえ先輩、恋人、家族に頼まれてもきっぱりと断りましょう。</a:t>
            </a:r>
            <a:r>
              <a:rPr lang="ja-JP" altLang="en-US" dirty="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18</a:t>
            </a:fld>
            <a:endParaRPr lang="ja-JP" altLang="en-US">
              <a:solidFill>
                <a:prstClr val="black"/>
              </a:solidFill>
            </a:endParaRPr>
          </a:p>
        </p:txBody>
      </p:sp>
    </p:spTree>
    <p:extLst>
      <p:ext uri="{BB962C8B-B14F-4D97-AF65-F5344CB8AC3E}">
        <p14:creationId xmlns:p14="http://schemas.microsoft.com/office/powerpoint/2010/main" val="1207687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事例</a:t>
            </a:r>
            <a:r>
              <a:rPr kumimoji="1" lang="en-US" altLang="ja-JP" sz="1200" b="0" i="0" u="none" strike="noStrike" kern="1200" dirty="0">
                <a:solidFill>
                  <a:schemeClr val="tx1"/>
                </a:solidFill>
                <a:effectLst/>
                <a:latin typeface="+mn-lt"/>
                <a:ea typeface="+mn-ea"/>
                <a:cs typeface="+mn-cs"/>
              </a:rPr>
              <a:t>2</a:t>
            </a:r>
            <a:r>
              <a:rPr kumimoji="1" lang="ja-JP" altLang="en-US" sz="1200" b="0" i="0" u="none" strike="noStrike" kern="1200" dirty="0">
                <a:solidFill>
                  <a:schemeClr val="tx1"/>
                </a:solidFill>
                <a:effectLst/>
                <a:latin typeface="+mn-lt"/>
                <a:ea typeface="+mn-ea"/>
                <a:cs typeface="+mn-cs"/>
              </a:rPr>
              <a:t>　クレジットカードをなくした！　その後覚えのない請求が。私が支払うの？</a:t>
            </a:r>
            <a:r>
              <a:rPr lang="ja-JP" altLang="en-US" dirty="0"/>
              <a:t> </a:t>
            </a:r>
            <a:endParaRPr lang="en-US" altLang="ja-JP"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19</a:t>
            </a:fld>
            <a:endParaRPr lang="ja-JP" altLang="en-US">
              <a:solidFill>
                <a:prstClr val="black"/>
              </a:solidFill>
            </a:endParaRPr>
          </a:p>
        </p:txBody>
      </p:sp>
    </p:spTree>
    <p:extLst>
      <p:ext uri="{BB962C8B-B14F-4D97-AF65-F5344CB8AC3E}">
        <p14:creationId xmlns:p14="http://schemas.microsoft.com/office/powerpoint/2010/main" val="1357026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u="none" strike="noStrike" kern="1200" dirty="0">
                <a:solidFill>
                  <a:schemeClr val="tx1"/>
                </a:solidFill>
                <a:effectLst/>
                <a:latin typeface="+mn-lt"/>
                <a:ea typeface="+mn-ea"/>
                <a:cs typeface="+mn-cs"/>
              </a:rPr>
              <a:t>答え：支払わなければならない</a:t>
            </a:r>
            <a:endParaRPr kumimoji="1" lang="en-US" altLang="ja-JP" sz="1200" b="0" i="0" u="none" strike="noStrike" kern="1200" dirty="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u="none" strike="noStrike" kern="1200" dirty="0">
                <a:solidFill>
                  <a:schemeClr val="tx1"/>
                </a:solidFill>
                <a:effectLst/>
                <a:latin typeface="+mn-lt"/>
                <a:ea typeface="+mn-ea"/>
                <a:cs typeface="+mn-cs"/>
              </a:rPr>
              <a:t>身に覚えのない請求が来ても、原則カード盗難保険で補償されます。</a:t>
            </a:r>
            <a:r>
              <a:rPr lang="ja-JP" altLang="en-US" dirty="0"/>
              <a:t> </a:t>
            </a:r>
            <a:endParaRPr lang="en-US" altLang="ja-JP" dirty="0"/>
          </a:p>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u="none" strike="noStrike" kern="1200" dirty="0">
                <a:solidFill>
                  <a:schemeClr val="tx1"/>
                </a:solidFill>
                <a:effectLst/>
                <a:latin typeface="+mn-lt"/>
                <a:ea typeface="+mn-ea"/>
                <a:cs typeface="+mn-cs"/>
              </a:rPr>
              <a:t>しかし、この場合は、警察に連絡をしていなかったため、自分で支払わなくてはいけません。</a:t>
            </a:r>
            <a:r>
              <a:rPr lang="ja-JP" altLang="en-US" dirty="0"/>
              <a:t> </a:t>
            </a:r>
            <a:endParaRPr lang="en-US" altLang="ja-JP" dirty="0"/>
          </a:p>
          <a:p>
            <a:pPr marL="0" marR="0" indent="0" algn="l" defTabSz="914400" rtl="0" eaLnBrk="0" fontAlgn="base" latinLnBrk="0" hangingPunct="0">
              <a:lnSpc>
                <a:spcPct val="100000"/>
              </a:lnSpc>
              <a:spcBef>
                <a:spcPct val="30000"/>
              </a:spcBef>
              <a:spcAft>
                <a:spcPct val="0"/>
              </a:spcAft>
              <a:buClrTx/>
              <a:buSzTx/>
              <a:buFontTx/>
              <a:buNone/>
              <a:tabLst/>
              <a:defRPr/>
            </a:pPr>
            <a:r>
              <a:rPr kumimoji="1" lang="ja-JP" altLang="en-US" sz="1200" b="0" i="0" u="none" strike="noStrike" kern="1200" dirty="0">
                <a:solidFill>
                  <a:schemeClr val="tx1"/>
                </a:solidFill>
                <a:effectLst/>
                <a:latin typeface="+mn-lt"/>
                <a:ea typeface="+mn-ea"/>
                <a:cs typeface="+mn-cs"/>
              </a:rPr>
              <a:t>クレジットカードを紛失したとき、またはクレジットカードの盗難に遭ったときは、最寄の警察署とクレジット会社にすぐに連絡しましょう。</a:t>
            </a:r>
            <a:r>
              <a:rPr lang="ja-JP" altLang="en-US" dirty="0"/>
              <a:t> </a:t>
            </a:r>
            <a:endParaRPr kumimoji="1" lang="en-US" altLang="ja-JP" sz="1200" b="0" i="0" u="none" strike="noStrike"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20</a:t>
            </a:fld>
            <a:endParaRPr lang="ja-JP" altLang="en-US">
              <a:solidFill>
                <a:prstClr val="black"/>
              </a:solidFill>
            </a:endParaRPr>
          </a:p>
        </p:txBody>
      </p:sp>
    </p:spTree>
    <p:extLst>
      <p:ext uri="{BB962C8B-B14F-4D97-AF65-F5344CB8AC3E}">
        <p14:creationId xmlns:p14="http://schemas.microsoft.com/office/powerpoint/2010/main" val="1039901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分割払いは、買い物をするたび支払回数を決めて支払う方法、</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2</a:t>
            </a:fld>
            <a:endParaRPr lang="ja-JP" altLang="en-US">
              <a:solidFill>
                <a:prstClr val="black"/>
              </a:solidFill>
            </a:endParaRPr>
          </a:p>
        </p:txBody>
      </p:sp>
    </p:spTree>
    <p:extLst>
      <p:ext uri="{BB962C8B-B14F-4D97-AF65-F5344CB8AC3E}">
        <p14:creationId xmlns:p14="http://schemas.microsoft.com/office/powerpoint/2010/main" val="24267174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事例</a:t>
            </a:r>
            <a:r>
              <a:rPr kumimoji="1" lang="en-US" altLang="ja-JP" sz="1200" b="0" i="0" u="none" strike="noStrike" kern="1200" dirty="0">
                <a:solidFill>
                  <a:schemeClr val="tx1"/>
                </a:solidFill>
                <a:effectLst/>
                <a:latin typeface="+mn-lt"/>
                <a:ea typeface="+mn-ea"/>
                <a:cs typeface="+mn-cs"/>
              </a:rPr>
              <a:t>3</a:t>
            </a:r>
            <a:r>
              <a:rPr kumimoji="1" lang="ja-JP" altLang="en-US" sz="1200" b="0" i="0" u="none" strike="noStrike" kern="1200" dirty="0">
                <a:solidFill>
                  <a:schemeClr val="tx1"/>
                </a:solidFill>
                <a:effectLst/>
                <a:latin typeface="+mn-lt"/>
                <a:ea typeface="+mn-ea"/>
                <a:cs typeface="+mn-cs"/>
              </a:rPr>
              <a:t>　リボ払いで注文したスノボが届かない！　商品が届くまで支払いをストップできる？</a:t>
            </a:r>
            <a:r>
              <a:rPr lang="ja-JP" altLang="en-US" dirty="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21</a:t>
            </a:fld>
            <a:endParaRPr lang="ja-JP" altLang="en-US">
              <a:solidFill>
                <a:prstClr val="black"/>
              </a:solidFill>
            </a:endParaRPr>
          </a:p>
        </p:txBody>
      </p:sp>
    </p:spTree>
    <p:extLst>
      <p:ext uri="{BB962C8B-B14F-4D97-AF65-F5344CB8AC3E}">
        <p14:creationId xmlns:p14="http://schemas.microsoft.com/office/powerpoint/2010/main" val="591090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答え：ストップできる</a:t>
            </a:r>
            <a:r>
              <a:rPr lang="ja-JP" altLang="en-US" dirty="0"/>
              <a:t> </a:t>
            </a:r>
            <a:endParaRPr lang="en-US" altLang="ja-JP" dirty="0"/>
          </a:p>
          <a:p>
            <a:endParaRPr kumimoji="1" lang="en-US" altLang="ja-JP" dirty="0"/>
          </a:p>
          <a:p>
            <a:r>
              <a:rPr kumimoji="1" lang="ja-JP" altLang="en-US" sz="1200" b="0" i="0" u="none" strike="noStrike" kern="1200" dirty="0">
                <a:solidFill>
                  <a:schemeClr val="tx1"/>
                </a:solidFill>
                <a:effectLst/>
                <a:latin typeface="+mn-lt"/>
                <a:ea typeface="+mn-ea"/>
                <a:cs typeface="+mn-cs"/>
              </a:rPr>
              <a:t>クレジットカードで買い物をしたとき、販売店から購入した商品が届かない場合、</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「商品が届かなければ私は代金を支払わない」とクレジット会社に主張することができます。</a:t>
            </a:r>
            <a:endParaRPr kumimoji="1" lang="en-US" altLang="ja-JP" sz="1200" b="0" i="0" u="none" strike="noStrike" kern="1200" dirty="0">
              <a:solidFill>
                <a:schemeClr val="tx1"/>
              </a:solidFill>
              <a:effectLst/>
              <a:latin typeface="+mn-lt"/>
              <a:ea typeface="+mn-ea"/>
              <a:cs typeface="+mn-cs"/>
            </a:endParaRPr>
          </a:p>
          <a:p>
            <a:endParaRPr kumimoji="1" lang="en-US" altLang="ja-JP" sz="1200" b="0" i="0" u="none" strike="noStrike" kern="1200" dirty="0">
              <a:solidFill>
                <a:schemeClr val="tx1"/>
              </a:solidFill>
              <a:effectLst/>
              <a:latin typeface="+mn-lt"/>
              <a:ea typeface="+mn-ea"/>
              <a:cs typeface="+mn-cs"/>
            </a:endParaRPr>
          </a:p>
          <a:p>
            <a:r>
              <a:rPr lang="ja-JP" altLang="en-US" dirty="0"/>
              <a:t> </a:t>
            </a:r>
            <a:r>
              <a:rPr kumimoji="1" lang="ja-JP" altLang="en-US" sz="1200" b="0" i="0" u="none" strike="noStrike" kern="1200" dirty="0">
                <a:solidFill>
                  <a:schemeClr val="tx1"/>
                </a:solidFill>
                <a:effectLst/>
                <a:latin typeface="+mn-lt"/>
                <a:ea typeface="+mn-ea"/>
                <a:cs typeface="+mn-cs"/>
              </a:rPr>
              <a:t>それは「支払い停止の抗弁」といって、販売会社との契約で生じたトラブルに対し、</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消費者の権利を法律で保障しているからです。</a:t>
            </a:r>
            <a:r>
              <a:rPr lang="ja-JP" altLang="en-US" dirty="0"/>
              <a:t> </a:t>
            </a:r>
            <a:endParaRPr lang="en-US" altLang="ja-JP" dirty="0"/>
          </a:p>
          <a:p>
            <a:r>
              <a:rPr kumimoji="1" lang="ja-JP" altLang="en-US" sz="1200" b="0" i="0" u="none" strike="noStrike" kern="1200" dirty="0">
                <a:solidFill>
                  <a:schemeClr val="tx1"/>
                </a:solidFill>
                <a:effectLst/>
                <a:latin typeface="+mn-lt"/>
                <a:ea typeface="+mn-ea"/>
                <a:cs typeface="+mn-cs"/>
              </a:rPr>
              <a:t>このような場合は、クレジット会社に連絡をして所定の手続きをしましょう。</a:t>
            </a:r>
            <a:endParaRPr kumimoji="1" lang="en-US" altLang="ja-JP" sz="1200" b="0" i="0" u="none" strike="noStrike" kern="1200" dirty="0">
              <a:solidFill>
                <a:schemeClr val="tx1"/>
              </a:solidFill>
              <a:effectLst/>
              <a:latin typeface="+mn-lt"/>
              <a:ea typeface="+mn-ea"/>
              <a:cs typeface="+mn-cs"/>
            </a:endParaRPr>
          </a:p>
          <a:p>
            <a:r>
              <a:rPr lang="ja-JP" altLang="en-US" dirty="0"/>
              <a:t> </a:t>
            </a:r>
            <a:r>
              <a:rPr kumimoji="1" lang="ja-JP" altLang="en-US" sz="1200" b="0" i="0" u="none" strike="noStrike" kern="1200" dirty="0">
                <a:solidFill>
                  <a:schemeClr val="tx1"/>
                </a:solidFill>
                <a:effectLst/>
                <a:latin typeface="+mn-lt"/>
                <a:ea typeface="+mn-ea"/>
                <a:cs typeface="+mn-cs"/>
              </a:rPr>
              <a:t>ただし、支払方法が翌月</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回払いなどの場合は、支払いをストップすることができません。</a:t>
            </a:r>
            <a:r>
              <a:rPr lang="ja-JP" altLang="en-US" dirty="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22</a:t>
            </a:fld>
            <a:endParaRPr lang="ja-JP" altLang="en-US">
              <a:solidFill>
                <a:prstClr val="black"/>
              </a:solidFill>
            </a:endParaRPr>
          </a:p>
        </p:txBody>
      </p:sp>
    </p:spTree>
    <p:extLst>
      <p:ext uri="{BB962C8B-B14F-4D97-AF65-F5344CB8AC3E}">
        <p14:creationId xmlns:p14="http://schemas.microsoft.com/office/powerpoint/2010/main" val="3143186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リボ払いは「毎月○○円で」のように毎月一定額を支払う方法です。</a:t>
            </a:r>
            <a:r>
              <a:rPr lang="ja-JP" altLang="en-US" dirty="0"/>
              <a:t> </a:t>
            </a:r>
            <a:endParaRPr lang="en-US" altLang="ja-JP" dirty="0"/>
          </a:p>
          <a:p>
            <a:r>
              <a:rPr kumimoji="1" lang="ja-JP" altLang="en-US" sz="1200" b="0" i="0" u="none" strike="noStrike" kern="1200" dirty="0">
                <a:solidFill>
                  <a:schemeClr val="tx1"/>
                </a:solidFill>
                <a:effectLst/>
                <a:latin typeface="+mn-lt"/>
                <a:ea typeface="+mn-ea"/>
                <a:cs typeface="+mn-cs"/>
              </a:rPr>
              <a:t>分割払いとリボ払いには手数料がかかります。</a:t>
            </a:r>
            <a:r>
              <a:rPr lang="ja-JP" altLang="en-US" dirty="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3</a:t>
            </a:fld>
            <a:endParaRPr lang="ja-JP" altLang="en-US">
              <a:solidFill>
                <a:prstClr val="black"/>
              </a:solidFill>
            </a:endParaRPr>
          </a:p>
        </p:txBody>
      </p:sp>
    </p:spTree>
    <p:extLst>
      <p:ext uri="{BB962C8B-B14F-4D97-AF65-F5344CB8AC3E}">
        <p14:creationId xmlns:p14="http://schemas.microsoft.com/office/powerpoint/2010/main" val="2082753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クレジットカードの支払方法は主に</a:t>
            </a:r>
            <a:r>
              <a:rPr lang="en-US" altLang="ja-JP" dirty="0"/>
              <a:t>3</a:t>
            </a:r>
            <a:r>
              <a:rPr lang="ja-JP" altLang="en-US" dirty="0"/>
              <a:t>通りあります。「一括払い」に「分割払い」そして「リボルビング払い（リボ払い）」。</a:t>
            </a:r>
            <a:endParaRPr lang="en-US" altLang="ja-JP" dirty="0"/>
          </a:p>
          <a:p>
            <a:pPr eaLnBrk="1" hangingPunct="1">
              <a:spcBef>
                <a:spcPct val="0"/>
              </a:spcBef>
            </a:pPr>
            <a:r>
              <a:rPr lang="ja-JP" altLang="en-US" dirty="0"/>
              <a:t>一括払いは</a:t>
            </a:r>
            <a:r>
              <a:rPr lang="en-US" altLang="ja-JP" dirty="0"/>
              <a:t>1</a:t>
            </a:r>
            <a:r>
              <a:rPr lang="ja-JP" altLang="en-US" dirty="0"/>
              <a:t>回で支払う方法、一括払いには手数料がかかりません。手数料とは利息のことで、お金のレンタル料と思えばよいでしょう。</a:t>
            </a:r>
          </a:p>
          <a:p>
            <a:pPr eaLnBrk="1" hangingPunct="1">
              <a:spcBef>
                <a:spcPct val="0"/>
              </a:spcBef>
            </a:pPr>
            <a:r>
              <a:rPr lang="ja-JP" altLang="en-US" dirty="0"/>
              <a:t>分割払いとは買い物をするたび、「○回払いで」と、支払回数を決めて支払う方法、</a:t>
            </a:r>
            <a:endParaRPr lang="en-US" altLang="ja-JP" dirty="0"/>
          </a:p>
          <a:p>
            <a:pPr eaLnBrk="1" hangingPunct="1">
              <a:spcBef>
                <a:spcPct val="0"/>
              </a:spcBef>
            </a:pPr>
            <a:r>
              <a:rPr lang="ja-JP" altLang="en-US" dirty="0"/>
              <a:t>リボ払いは「毎月○○円で」のように毎月一定額を支払う方法です。分割払いとリボ払いには手数料がかかります。</a:t>
            </a:r>
          </a:p>
          <a:p>
            <a:pPr eaLnBrk="1" hangingPunct="1">
              <a:spcBef>
                <a:spcPct val="0"/>
              </a:spcBef>
            </a:pPr>
            <a:endParaRPr lang="ja-JP" altLang="en-US" dirty="0"/>
          </a:p>
        </p:txBody>
      </p:sp>
      <p:sp>
        <p:nvSpPr>
          <p:cNvPr id="7168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08D35A7B-00F0-48F6-9519-20D4DA05DE2B}" type="slidenum">
              <a:rPr lang="ja-JP" altLang="en-US" smtClean="0">
                <a:solidFill>
                  <a:prstClr val="black"/>
                </a:solidFill>
              </a:rPr>
              <a:pPr eaLnBrk="1" hangingPunct="1">
                <a:spcBef>
                  <a:spcPct val="0"/>
                </a:spcBef>
              </a:pPr>
              <a:t>4</a:t>
            </a:fld>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今月スノーボードを買い、来月洋服を買った場合の支払方法を比べてみましょう。</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違いのポイントは①支払終了時期、②支払総額の２点です。</a:t>
            </a:r>
            <a:r>
              <a:rPr lang="ja-JP" altLang="en-US" dirty="0"/>
              <a:t> </a:t>
            </a:r>
            <a:endParaRPr lang="en-US" altLang="ja-JP" dirty="0"/>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en-US" altLang="ja-JP" sz="1200" b="0" i="0" u="none" strike="noStrike" kern="1200" dirty="0">
                <a:solidFill>
                  <a:schemeClr val="tx1"/>
                </a:solidFill>
                <a:effectLst/>
                <a:latin typeface="+mn-lt"/>
                <a:ea typeface="+mn-ea"/>
                <a:cs typeface="+mn-cs"/>
              </a:rPr>
              <a:t>11</a:t>
            </a:r>
            <a:r>
              <a:rPr kumimoji="1" lang="ja-JP" altLang="en-US" sz="1200" b="0" i="0" u="none" strike="noStrike" kern="1200" dirty="0">
                <a:solidFill>
                  <a:schemeClr val="tx1"/>
                </a:solidFill>
                <a:effectLst/>
                <a:latin typeface="+mn-lt"/>
                <a:ea typeface="+mn-ea"/>
                <a:cs typeface="+mn-cs"/>
              </a:rPr>
              <a:t>月に</a:t>
            </a:r>
            <a:r>
              <a:rPr kumimoji="1" lang="en-US" altLang="ja-JP" sz="1200" b="0" i="0" u="none" strike="noStrike" kern="1200" dirty="0">
                <a:solidFill>
                  <a:schemeClr val="tx1"/>
                </a:solidFill>
                <a:effectLst/>
                <a:latin typeface="+mn-lt"/>
                <a:ea typeface="+mn-ea"/>
                <a:cs typeface="+mn-cs"/>
              </a:rPr>
              <a:t>6</a:t>
            </a:r>
            <a:r>
              <a:rPr kumimoji="1" lang="ja-JP" altLang="en-US" sz="1200" b="0" i="0" u="none" strike="noStrike" kern="1200" dirty="0">
                <a:solidFill>
                  <a:schemeClr val="tx1"/>
                </a:solidFill>
                <a:effectLst/>
                <a:latin typeface="+mn-lt"/>
                <a:ea typeface="+mn-ea"/>
                <a:cs typeface="+mn-cs"/>
              </a:rPr>
              <a:t>万円のスノーボードを</a:t>
            </a:r>
            <a:r>
              <a:rPr kumimoji="1" lang="en-US" altLang="ja-JP" sz="1200" b="0" i="0" u="none" strike="noStrike" kern="1200" dirty="0">
                <a:solidFill>
                  <a:schemeClr val="tx1"/>
                </a:solidFill>
                <a:effectLst/>
                <a:latin typeface="+mn-lt"/>
                <a:ea typeface="+mn-ea"/>
                <a:cs typeface="+mn-cs"/>
              </a:rPr>
              <a:t>6</a:t>
            </a:r>
            <a:r>
              <a:rPr kumimoji="1" lang="ja-JP" altLang="en-US" sz="1200" b="0" i="0" u="none" strike="noStrike" kern="1200" dirty="0">
                <a:solidFill>
                  <a:schemeClr val="tx1"/>
                </a:solidFill>
                <a:effectLst/>
                <a:latin typeface="+mn-lt"/>
                <a:ea typeface="+mn-ea"/>
                <a:cs typeface="+mn-cs"/>
              </a:rPr>
              <a:t>回払いで購入すると、翌月の</a:t>
            </a:r>
            <a:r>
              <a:rPr kumimoji="1" lang="en-US" altLang="ja-JP" sz="1200" b="0" i="0" u="none" strike="noStrike" kern="1200" dirty="0">
                <a:solidFill>
                  <a:schemeClr val="tx1"/>
                </a:solidFill>
                <a:effectLst/>
                <a:latin typeface="+mn-lt"/>
                <a:ea typeface="+mn-ea"/>
                <a:cs typeface="+mn-cs"/>
              </a:rPr>
              <a:t>12</a:t>
            </a:r>
            <a:r>
              <a:rPr kumimoji="1" lang="ja-JP" altLang="en-US" sz="1200" b="0" i="0" u="none" strike="noStrike" kern="1200" dirty="0">
                <a:solidFill>
                  <a:schemeClr val="tx1"/>
                </a:solidFill>
                <a:effectLst/>
                <a:latin typeface="+mn-lt"/>
                <a:ea typeface="+mn-ea"/>
                <a:cs typeface="+mn-cs"/>
              </a:rPr>
              <a:t>月から</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万円＋手数料を</a:t>
            </a:r>
            <a:r>
              <a:rPr kumimoji="1" lang="en-US" altLang="ja-JP" sz="1200" b="0" i="0" u="none" strike="noStrike" kern="1200" dirty="0">
                <a:solidFill>
                  <a:schemeClr val="tx1"/>
                </a:solidFill>
                <a:effectLst/>
                <a:latin typeface="+mn-lt"/>
                <a:ea typeface="+mn-ea"/>
                <a:cs typeface="+mn-cs"/>
              </a:rPr>
              <a:t>6</a:t>
            </a:r>
            <a:r>
              <a:rPr kumimoji="1" lang="ja-JP" altLang="en-US" sz="1200" b="0" i="0" u="none" strike="noStrike" kern="1200" dirty="0">
                <a:solidFill>
                  <a:schemeClr val="tx1"/>
                </a:solidFill>
                <a:effectLst/>
                <a:latin typeface="+mn-lt"/>
                <a:ea typeface="+mn-ea"/>
                <a:cs typeface="+mn-cs"/>
              </a:rPr>
              <a:t>回支払います。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lang="ja-JP" altLang="en-US" dirty="0"/>
              <a:t> </a:t>
            </a:r>
            <a:r>
              <a:rPr kumimoji="1" lang="ja-JP" altLang="en-US" sz="1200" b="0" i="0" u="none" strike="noStrike" kern="1200" dirty="0">
                <a:solidFill>
                  <a:schemeClr val="tx1"/>
                </a:solidFill>
                <a:effectLst/>
                <a:latin typeface="+mn-lt"/>
                <a:ea typeface="+mn-ea"/>
                <a:cs typeface="+mn-cs"/>
              </a:rPr>
              <a:t>さらに</a:t>
            </a:r>
            <a:r>
              <a:rPr kumimoji="1" lang="en-US" altLang="ja-JP" sz="1200" b="0" i="0" u="none" strike="noStrike" kern="1200" dirty="0">
                <a:solidFill>
                  <a:schemeClr val="tx1"/>
                </a:solidFill>
                <a:effectLst/>
                <a:latin typeface="+mn-lt"/>
                <a:ea typeface="+mn-ea"/>
                <a:cs typeface="+mn-cs"/>
              </a:rPr>
              <a:t>3</a:t>
            </a:r>
            <a:r>
              <a:rPr kumimoji="1" lang="ja-JP" altLang="en-US" sz="1200" b="0" i="0" u="none" strike="noStrike" kern="1200" dirty="0">
                <a:solidFill>
                  <a:schemeClr val="tx1"/>
                </a:solidFill>
                <a:effectLst/>
                <a:latin typeface="+mn-lt"/>
                <a:ea typeface="+mn-ea"/>
                <a:cs typeface="+mn-cs"/>
              </a:rPr>
              <a:t>万円の洋服を</a:t>
            </a:r>
            <a:r>
              <a:rPr kumimoji="1" lang="en-US" altLang="ja-JP" sz="1200" b="0" i="0" u="none" strike="noStrike" kern="1200" dirty="0">
                <a:solidFill>
                  <a:schemeClr val="tx1"/>
                </a:solidFill>
                <a:effectLst/>
                <a:latin typeface="+mn-lt"/>
                <a:ea typeface="+mn-ea"/>
                <a:cs typeface="+mn-cs"/>
              </a:rPr>
              <a:t>12</a:t>
            </a:r>
            <a:r>
              <a:rPr kumimoji="1" lang="ja-JP" altLang="en-US" sz="1200" b="0" i="0" u="none" strike="noStrike" kern="1200" dirty="0">
                <a:solidFill>
                  <a:schemeClr val="tx1"/>
                </a:solidFill>
                <a:effectLst/>
                <a:latin typeface="+mn-lt"/>
                <a:ea typeface="+mn-ea"/>
                <a:cs typeface="+mn-cs"/>
              </a:rPr>
              <a:t>月に</a:t>
            </a:r>
            <a:r>
              <a:rPr kumimoji="1" lang="en-US" altLang="ja-JP" sz="1200" b="0" i="0" u="none" strike="noStrike" kern="1200" dirty="0">
                <a:solidFill>
                  <a:schemeClr val="tx1"/>
                </a:solidFill>
                <a:effectLst/>
                <a:latin typeface="+mn-lt"/>
                <a:ea typeface="+mn-ea"/>
                <a:cs typeface="+mn-cs"/>
              </a:rPr>
              <a:t>3</a:t>
            </a:r>
            <a:r>
              <a:rPr kumimoji="1" lang="ja-JP" altLang="en-US" sz="1200" b="0" i="0" u="none" strike="noStrike" kern="1200" dirty="0">
                <a:solidFill>
                  <a:schemeClr val="tx1"/>
                </a:solidFill>
                <a:effectLst/>
                <a:latin typeface="+mn-lt"/>
                <a:ea typeface="+mn-ea"/>
                <a:cs typeface="+mn-cs"/>
              </a:rPr>
              <a:t>回払いで購入すると、</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月から</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万円＋手数料をスノーボードの支払額に上乗せして</a:t>
            </a:r>
            <a:r>
              <a:rPr kumimoji="1" lang="en-US" altLang="ja-JP" sz="1200" b="0" i="0" u="none" strike="noStrike" kern="1200" dirty="0">
                <a:solidFill>
                  <a:schemeClr val="tx1"/>
                </a:solidFill>
                <a:effectLst/>
                <a:latin typeface="+mn-lt"/>
                <a:ea typeface="+mn-ea"/>
                <a:cs typeface="+mn-cs"/>
              </a:rPr>
              <a:t>3</a:t>
            </a:r>
            <a:r>
              <a:rPr kumimoji="1" lang="ja-JP" altLang="en-US" sz="1200" b="0" i="0" u="none" strike="noStrike" kern="1200" dirty="0">
                <a:solidFill>
                  <a:schemeClr val="tx1"/>
                </a:solidFill>
                <a:effectLst/>
                <a:latin typeface="+mn-lt"/>
                <a:ea typeface="+mn-ea"/>
                <a:cs typeface="+mn-cs"/>
              </a:rPr>
              <a:t>回支払います。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すると、分割払いの全ての支払終了時期は</a:t>
            </a:r>
            <a:r>
              <a:rPr kumimoji="1" lang="en-US" altLang="ja-JP" sz="1200" b="0" i="0" u="none" strike="noStrike" kern="1200" dirty="0">
                <a:solidFill>
                  <a:schemeClr val="tx1"/>
                </a:solidFill>
                <a:effectLst/>
                <a:latin typeface="+mn-lt"/>
                <a:ea typeface="+mn-ea"/>
                <a:cs typeface="+mn-cs"/>
              </a:rPr>
              <a:t>6</a:t>
            </a:r>
            <a:r>
              <a:rPr kumimoji="1" lang="ja-JP" altLang="en-US" sz="1200" b="0" i="0" u="none" strike="noStrike" kern="1200" dirty="0">
                <a:solidFill>
                  <a:schemeClr val="tx1"/>
                </a:solidFill>
                <a:effectLst/>
                <a:latin typeface="+mn-lt"/>
                <a:ea typeface="+mn-ea"/>
                <a:cs typeface="+mn-cs"/>
              </a:rPr>
              <a:t>か月後になります。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lang="ja-JP" altLang="en-US" dirty="0"/>
              <a:t> </a:t>
            </a:r>
            <a:r>
              <a:rPr kumimoji="1" lang="ja-JP" altLang="en-US" sz="1200" b="0" i="0" u="none" strike="noStrike" kern="1200" dirty="0">
                <a:solidFill>
                  <a:schemeClr val="tx1"/>
                </a:solidFill>
                <a:effectLst/>
                <a:latin typeface="+mn-lt"/>
                <a:ea typeface="+mn-ea"/>
                <a:cs typeface="+mn-cs"/>
              </a:rPr>
              <a:t>リボルビング払いの図は、「手数料も含めて毎月</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万円支払う」と設定されているケースです。</a:t>
            </a:r>
            <a:r>
              <a:rPr lang="ja-JP" altLang="en-US" dirty="0"/>
              <a:t> </a:t>
            </a:r>
            <a:endParaRPr lang="en-US" altLang="ja-JP" dirty="0"/>
          </a:p>
          <a:p>
            <a:pPr eaLnBrk="1" hangingPunct="1">
              <a:spcBef>
                <a:spcPct val="0"/>
              </a:spcBef>
            </a:pPr>
            <a:r>
              <a:rPr kumimoji="1" lang="en-US" altLang="ja-JP" sz="1200" b="0" i="0" u="none" strike="noStrike" kern="1200" dirty="0">
                <a:solidFill>
                  <a:schemeClr val="tx1"/>
                </a:solidFill>
                <a:effectLst/>
                <a:latin typeface="+mn-lt"/>
                <a:ea typeface="+mn-ea"/>
                <a:cs typeface="+mn-cs"/>
              </a:rPr>
              <a:t>11</a:t>
            </a:r>
            <a:r>
              <a:rPr kumimoji="1" lang="ja-JP" altLang="en-US" sz="1200" b="0" i="0" u="none" strike="noStrike" kern="1200" dirty="0">
                <a:solidFill>
                  <a:schemeClr val="tx1"/>
                </a:solidFill>
                <a:effectLst/>
                <a:latin typeface="+mn-lt"/>
                <a:ea typeface="+mn-ea"/>
                <a:cs typeface="+mn-cs"/>
              </a:rPr>
              <a:t>月に</a:t>
            </a:r>
            <a:r>
              <a:rPr kumimoji="1" lang="en-US" altLang="ja-JP" sz="1200" b="0" i="0" u="none" strike="noStrike" kern="1200" dirty="0">
                <a:solidFill>
                  <a:schemeClr val="tx1"/>
                </a:solidFill>
                <a:effectLst/>
                <a:latin typeface="+mn-lt"/>
                <a:ea typeface="+mn-ea"/>
                <a:cs typeface="+mn-cs"/>
              </a:rPr>
              <a:t>6</a:t>
            </a:r>
            <a:r>
              <a:rPr kumimoji="1" lang="ja-JP" altLang="en-US" sz="1200" b="0" i="0" u="none" strike="noStrike" kern="1200" dirty="0">
                <a:solidFill>
                  <a:schemeClr val="tx1"/>
                </a:solidFill>
                <a:effectLst/>
                <a:latin typeface="+mn-lt"/>
                <a:ea typeface="+mn-ea"/>
                <a:cs typeface="+mn-cs"/>
              </a:rPr>
              <a:t>万円のスノーボードをリボ払いで購入し、</a:t>
            </a:r>
            <a:r>
              <a:rPr kumimoji="1" lang="en-US" altLang="ja-JP" sz="1200" b="0" i="0" u="none" strike="noStrike" kern="1200" dirty="0">
                <a:solidFill>
                  <a:schemeClr val="tx1"/>
                </a:solidFill>
                <a:effectLst/>
                <a:latin typeface="+mn-lt"/>
                <a:ea typeface="+mn-ea"/>
                <a:cs typeface="+mn-cs"/>
              </a:rPr>
              <a:t>12</a:t>
            </a:r>
            <a:r>
              <a:rPr kumimoji="1" lang="ja-JP" altLang="en-US" sz="1200" b="0" i="0" u="none" strike="noStrike" kern="1200" dirty="0">
                <a:solidFill>
                  <a:schemeClr val="tx1"/>
                </a:solidFill>
                <a:effectLst/>
                <a:latin typeface="+mn-lt"/>
                <a:ea typeface="+mn-ea"/>
                <a:cs typeface="+mn-cs"/>
              </a:rPr>
              <a:t>月に３万円の洋服を同様にリボ払いで購入するとしましょう。 </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リボ払いでの支払額は、翌月洋服を買っても変わらず</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万円です。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分割払いでは洋服を買った分、毎月の支払額が増えましたよね。ここが違います。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リボ払いでは何が増えるかというと 、支払回数が増えていきます。</a:t>
            </a:r>
            <a:r>
              <a:rPr lang="ja-JP" altLang="en-US" dirty="0"/>
              <a:t> </a:t>
            </a:r>
            <a:endParaRPr lang="en-US" altLang="ja-JP" dirty="0"/>
          </a:p>
          <a:p>
            <a:pPr eaLnBrk="1" hangingPunct="1">
              <a:spcBef>
                <a:spcPct val="0"/>
              </a:spcBef>
            </a:pPr>
            <a:r>
              <a:rPr lang="ja-JP" altLang="en-US" dirty="0"/>
              <a:t>このリボ払いのケースでは、全ての支払終了時期は１</a:t>
            </a:r>
            <a:r>
              <a:rPr lang="en-US" altLang="ja-JP" dirty="0"/>
              <a:t>0</a:t>
            </a:r>
            <a:r>
              <a:rPr lang="ja-JP" altLang="en-US" dirty="0"/>
              <a:t>か月後になります。</a:t>
            </a:r>
          </a:p>
        </p:txBody>
      </p:sp>
      <p:sp>
        <p:nvSpPr>
          <p:cNvPr id="7270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E6D4C5CD-13C0-4BD5-8A25-9163280A68F9}" type="slidenum">
              <a:rPr lang="ja-JP" altLang="en-US" smtClean="0">
                <a:solidFill>
                  <a:prstClr val="black"/>
                </a:solidFill>
              </a:rPr>
              <a:pPr eaLnBrk="1" hangingPunct="1">
                <a:spcBef>
                  <a:spcPct val="0"/>
                </a:spcBef>
              </a:pPr>
              <a:t>5</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支払総額は、支払回数が多くなるほど高くなります。</a:t>
            </a:r>
          </a:p>
        </p:txBody>
      </p:sp>
      <p:sp>
        <p:nvSpPr>
          <p:cNvPr id="7373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75F00BC9-46BD-49DB-83C9-6358311B0895}" type="slidenum">
              <a:rPr lang="ja-JP" altLang="en-US" smtClean="0">
                <a:solidFill>
                  <a:prstClr val="black"/>
                </a:solidFill>
              </a:rPr>
              <a:pPr eaLnBrk="1" hangingPunct="1">
                <a:spcBef>
                  <a:spcPct val="0"/>
                </a:spcBef>
              </a:pPr>
              <a:t>6</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874713" eaLnBrk="1" hangingPunct="1">
              <a:spcBef>
                <a:spcPct val="0"/>
              </a:spcBef>
            </a:pPr>
            <a:endParaRPr lang="ja-JP" altLang="en-US" dirty="0"/>
          </a:p>
        </p:txBody>
      </p:sp>
      <p:sp>
        <p:nvSpPr>
          <p:cNvPr id="7475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7EC24574-B9DE-4863-80AD-177422C81805}" type="slidenum">
              <a:rPr lang="ja-JP" altLang="en-US" smtClean="0">
                <a:solidFill>
                  <a:prstClr val="black"/>
                </a:solidFill>
              </a:rPr>
              <a:pPr eaLnBrk="1" hangingPunct="1">
                <a:spcBef>
                  <a:spcPct val="0"/>
                </a:spcBef>
              </a:pPr>
              <a:t>7</a:t>
            </a:fld>
            <a:endParaRPr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第１問</a:t>
            </a:r>
            <a:r>
              <a:rPr lang="ja-JP" altLang="en-US" dirty="0"/>
              <a:t> 　</a:t>
            </a:r>
            <a:r>
              <a:rPr kumimoji="1" lang="ja-JP" altLang="en-US" sz="1200" b="0" i="0" u="none" strike="noStrike" kern="1200" dirty="0">
                <a:solidFill>
                  <a:schemeClr val="tx1"/>
                </a:solidFill>
                <a:effectLst/>
                <a:latin typeface="+mn-lt"/>
                <a:ea typeface="+mn-ea"/>
                <a:cs typeface="+mn-cs"/>
              </a:rPr>
              <a:t>検索サイトで上位にランキングされる事業者のサイトは、人気があるので信用できる。</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答え　</a:t>
            </a:r>
            <a:r>
              <a:rPr kumimoji="1" lang="en-US" altLang="ja-JP" sz="1200" b="0" i="0" u="none" strike="noStrike" kern="1200" dirty="0">
                <a:solidFill>
                  <a:schemeClr val="tx1"/>
                </a:solidFill>
                <a:effectLst/>
                <a:latin typeface="+mn-lt"/>
                <a:ea typeface="+mn-ea"/>
                <a:cs typeface="+mn-cs"/>
              </a:rPr>
              <a:t>×</a:t>
            </a: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インターネットの検索サイトで上位にランキングされることとサイトの信用性は関係ありません。</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日本語で書かれていても実は海外のサイトの場合もあり、信頼できる事業者の見極めは困難です。</a:t>
            </a:r>
            <a:r>
              <a:rPr lang="ja-JP" altLang="en-US" dirty="0"/>
              <a:t> </a:t>
            </a:r>
          </a:p>
        </p:txBody>
      </p:sp>
      <p:sp>
        <p:nvSpPr>
          <p:cNvPr id="7578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14EB7DFE-031B-4D69-9C12-A1618ACC9231}" type="slidenum">
              <a:rPr lang="ja-JP" altLang="en-US" smtClean="0">
                <a:solidFill>
                  <a:prstClr val="black"/>
                </a:solidFill>
              </a:rPr>
              <a:pPr eaLnBrk="1" hangingPunct="1">
                <a:spcBef>
                  <a:spcPct val="0"/>
                </a:spcBef>
              </a:pPr>
              <a:t>9</a:t>
            </a:fld>
            <a:endParaRPr lang="ja-JP"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法律では、事業者に住所、代表者の氏名、電話番号、返品の可否などの情報をサイト上に掲載するように義務付けています。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★「特定商取引法に基づく表記」という文字を見つけたら、クリックしてみましょう。</a:t>
            </a:r>
            <a:r>
              <a:rPr lang="ja-JP" altLang="en-US" dirty="0"/>
              <a:t> </a:t>
            </a:r>
            <a:endParaRPr lang="ja-JP" altLang="ja-JP" dirty="0"/>
          </a:p>
        </p:txBody>
      </p:sp>
      <p:sp>
        <p:nvSpPr>
          <p:cNvPr id="7680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7F8AC3F0-4ACD-4CC5-AE80-3767E407ADF6}" type="slidenum">
              <a:rPr lang="ja-JP" altLang="en-US" smtClean="0">
                <a:solidFill>
                  <a:prstClr val="black"/>
                </a:solidFill>
              </a:rPr>
              <a:pPr eaLnBrk="1" hangingPunct="1">
                <a:spcBef>
                  <a:spcPct val="0"/>
                </a:spcBef>
              </a:pPr>
              <a:t>10</a:t>
            </a:fld>
            <a:endParaRPr lang="ja-JP"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4"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5" name="スライド番号プレースホルダー 7"/>
          <p:cNvSpPr>
            <a:spLocks noGrp="1"/>
          </p:cNvSpPr>
          <p:nvPr>
            <p:ph type="sldNum" sz="quarter" idx="12"/>
          </p:nvPr>
        </p:nvSpPr>
        <p:spPr/>
        <p:txBody>
          <a:bodyPr/>
          <a:lstStyle>
            <a:lvl1pPr>
              <a:defRPr/>
            </a:lvl1pPr>
          </a:lstStyle>
          <a:p>
            <a:pPr>
              <a:defRPr/>
            </a:pPr>
            <a:fld id="{11AFEE26-8FB6-4FAF-BB5C-0274306B6B15}"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156502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4"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5" name="スライド番号プレースホルダー 7"/>
          <p:cNvSpPr>
            <a:spLocks noGrp="1"/>
          </p:cNvSpPr>
          <p:nvPr>
            <p:ph type="sldNum" sz="quarter" idx="12"/>
          </p:nvPr>
        </p:nvSpPr>
        <p:spPr/>
        <p:txBody>
          <a:bodyPr/>
          <a:lstStyle>
            <a:lvl1pPr>
              <a:defRPr/>
            </a:lvl1pPr>
          </a:lstStyle>
          <a:p>
            <a:pPr>
              <a:defRPr/>
            </a:pPr>
            <a:fld id="{BBD2DCD2-C26F-4F5B-A7E9-39CDEBD8AAF5}"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917078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8"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9" name="スライド番号プレースホルダー 7"/>
          <p:cNvSpPr>
            <a:spLocks noGrp="1"/>
          </p:cNvSpPr>
          <p:nvPr>
            <p:ph type="sldNum" sz="quarter" idx="12"/>
          </p:nvPr>
        </p:nvSpPr>
        <p:spPr/>
        <p:txBody>
          <a:bodyPr/>
          <a:lstStyle>
            <a:lvl1pPr algn="ctr">
              <a:defRPr/>
            </a:lvl1pPr>
          </a:lstStyle>
          <a:p>
            <a:pPr>
              <a:defRPr/>
            </a:pPr>
            <a:fld id="{67C252C8-0B53-42B0-A10E-0252FBDBE94B}"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344461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3"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4"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5" name="スライド番号プレースホルダー 7"/>
          <p:cNvSpPr>
            <a:spLocks noGrp="1"/>
          </p:cNvSpPr>
          <p:nvPr>
            <p:ph type="sldNum" sz="quarter" idx="12"/>
          </p:nvPr>
        </p:nvSpPr>
        <p:spPr/>
        <p:txBody>
          <a:bodyPr/>
          <a:lstStyle>
            <a:lvl1pPr algn="ctr">
              <a:defRPr/>
            </a:lvl1pPr>
          </a:lstStyle>
          <a:p>
            <a:pPr>
              <a:defRPr/>
            </a:pPr>
            <a:fld id="{A3A2E3F6-1F02-46FA-845B-887B2C1BD130}"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91900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3" name="フッター プレースホルダ 2"/>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4" name="スライド番号プレースホルダ 3"/>
          <p:cNvSpPr>
            <a:spLocks noGrp="1"/>
          </p:cNvSpPr>
          <p:nvPr>
            <p:ph type="sldNum" sz="quarter" idx="12"/>
          </p:nvPr>
        </p:nvSpPr>
        <p:spPr>
          <a:xfrm>
            <a:off x="6553200" y="6356350"/>
            <a:ext cx="2133600" cy="365125"/>
          </a:xfrm>
        </p:spPr>
        <p:txBody>
          <a:bodyPr/>
          <a:lstStyle>
            <a:lvl1pPr>
              <a:defRPr/>
            </a:lvl1pPr>
          </a:lstStyle>
          <a:p>
            <a:pPr>
              <a:defRPr/>
            </a:pPr>
            <a:fld id="{D4742F7E-00D8-4250-80E1-7D5BCC339C26}"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720379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4"/>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6" name="フッター プレースホルダ 5"/>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7" name="スライド番号プレースホルダ 6"/>
          <p:cNvSpPr>
            <a:spLocks noGrp="1"/>
          </p:cNvSpPr>
          <p:nvPr>
            <p:ph type="sldNum" sz="quarter" idx="12"/>
          </p:nvPr>
        </p:nvSpPr>
        <p:spPr>
          <a:xfrm>
            <a:off x="6553200" y="6356350"/>
            <a:ext cx="2133600" cy="365125"/>
          </a:xfrm>
        </p:spPr>
        <p:txBody>
          <a:bodyPr/>
          <a:lstStyle>
            <a:lvl1pPr>
              <a:defRPr/>
            </a:lvl1pPr>
          </a:lstStyle>
          <a:p>
            <a:pPr>
              <a:defRPr/>
            </a:pPr>
            <a:fld id="{C23FE44E-8131-4B89-ABD0-3E11727EB05B}"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721966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5" name="フッター プレースホルダ 4"/>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6" name="スライド番号プレースホルダ 5"/>
          <p:cNvSpPr>
            <a:spLocks noGrp="1"/>
          </p:cNvSpPr>
          <p:nvPr>
            <p:ph type="sldNum" sz="quarter" idx="12"/>
          </p:nvPr>
        </p:nvSpPr>
        <p:spPr>
          <a:xfrm>
            <a:off x="6553200" y="6356350"/>
            <a:ext cx="2133600" cy="365125"/>
          </a:xfrm>
        </p:spPr>
        <p:txBody>
          <a:bodyPr/>
          <a:lstStyle>
            <a:lvl1pPr>
              <a:defRPr/>
            </a:lvl1pPr>
          </a:lstStyle>
          <a:p>
            <a:pPr>
              <a:defRPr/>
            </a:pPr>
            <a:fld id="{82561584-FFE1-4FF1-B417-942436FF5C50}"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526576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5" name="フッター プレースホルダ 4"/>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6" name="スライド番号プレースホルダ 5"/>
          <p:cNvSpPr>
            <a:spLocks noGrp="1"/>
          </p:cNvSpPr>
          <p:nvPr>
            <p:ph type="sldNum" sz="quarter" idx="12"/>
          </p:nvPr>
        </p:nvSpPr>
        <p:spPr>
          <a:xfrm>
            <a:off x="6553200" y="6356350"/>
            <a:ext cx="2133600" cy="365125"/>
          </a:xfrm>
        </p:spPr>
        <p:txBody>
          <a:bodyPr/>
          <a:lstStyle>
            <a:lvl1pPr>
              <a:defRPr/>
            </a:lvl1pPr>
          </a:lstStyle>
          <a:p>
            <a:pPr>
              <a:defRPr/>
            </a:pPr>
            <a:fld id="{EBABA16F-09C7-4CC5-A3AF-1921BC37FD89}"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73165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日付プレースホルダー 5"/>
          <p:cNvSpPr>
            <a:spLocks noGrp="1"/>
          </p:cNvSpPr>
          <p:nvPr>
            <p:ph type="dt" sz="half" idx="2"/>
          </p:nvPr>
        </p:nvSpPr>
        <p:spPr>
          <a:xfrm>
            <a:off x="457200" y="6356350"/>
            <a:ext cx="2133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7" name="フッター プレースホルダー 6"/>
          <p:cNvSpPr>
            <a:spLocks noGrp="1"/>
          </p:cNvSpPr>
          <p:nvPr>
            <p:ph type="ftr" sz="quarter" idx="3"/>
          </p:nvPr>
        </p:nvSpPr>
        <p:spPr>
          <a:xfrm>
            <a:off x="5997575" y="6356350"/>
            <a:ext cx="2895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8" name="スライド番号プレースホルダー 7"/>
          <p:cNvSpPr>
            <a:spLocks noGrp="1"/>
          </p:cNvSpPr>
          <p:nvPr>
            <p:ph type="sldNum" sz="quarter" idx="4"/>
          </p:nvPr>
        </p:nvSpPr>
        <p:spPr>
          <a:xfrm>
            <a:off x="3505200" y="6356350"/>
            <a:ext cx="2133600" cy="365125"/>
          </a:xfrm>
          <a:prstGeom prst="rect">
            <a:avLst/>
          </a:prstGeom>
        </p:spPr>
        <p:txBody>
          <a:bodyPr/>
          <a:lstStyle>
            <a:lvl1pPr algn="ctr">
              <a:defRPr/>
            </a:lvl1pPr>
          </a:lstStyle>
          <a:p>
            <a:pPr fontAlgn="base">
              <a:spcBef>
                <a:spcPct val="0"/>
              </a:spcBef>
              <a:spcAft>
                <a:spcPct val="0"/>
              </a:spcAft>
              <a:defRPr/>
            </a:pPr>
            <a:fld id="{D2A0C4D2-ABC6-4937-BFFF-BE45C2970815}" type="slidenum">
              <a:rPr lang="ja-JP" altLang="en-US">
                <a:solidFill>
                  <a:prstClr val="black"/>
                </a:solidFill>
              </a:rPr>
              <a:pPr fontAlgn="base">
                <a:spcBef>
                  <a:spcPct val="0"/>
                </a:spcBef>
                <a:spcAft>
                  <a:spcPct val="0"/>
                </a:spcAft>
                <a:defRPr/>
              </a:pPr>
              <a:t>‹#›</a:t>
            </a:fld>
            <a:endParaRPr lang="ja-JP" altLang="en-US">
              <a:solidFill>
                <a:prstClr val="black"/>
              </a:solidFill>
            </a:endParaRPr>
          </a:p>
        </p:txBody>
      </p:sp>
    </p:spTree>
    <p:extLst>
      <p:ext uri="{BB962C8B-B14F-4D97-AF65-F5344CB8AC3E}">
        <p14:creationId xmlns:p14="http://schemas.microsoft.com/office/powerpoint/2010/main" val="1877378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7" r:id="rId5"/>
    <p:sldLayoutId id="2147483669" r:id="rId6"/>
    <p:sldLayoutId id="2147483670" r:id="rId7"/>
    <p:sldLayoutId id="2147483671" r:id="rId8"/>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2466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円/楕円 6">
            <a:extLst>
              <a:ext uri="{FF2B5EF4-FFF2-40B4-BE49-F238E27FC236}">
                <a16:creationId xmlns:a16="http://schemas.microsoft.com/office/drawing/2014/main" id="{B3B4FE77-5DFA-4517-9595-7DC64C3FB8CC}"/>
              </a:ext>
            </a:extLst>
          </p:cNvPr>
          <p:cNvSpPr/>
          <p:nvPr/>
        </p:nvSpPr>
        <p:spPr>
          <a:xfrm>
            <a:off x="2771775" y="5643588"/>
            <a:ext cx="2016125" cy="720725"/>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rgbClr val="C00000"/>
              </a:solidFill>
            </a:endParaRPr>
          </a:p>
        </p:txBody>
      </p:sp>
    </p:spTree>
    <p:extLst>
      <p:ext uri="{BB962C8B-B14F-4D97-AF65-F5344CB8AC3E}">
        <p14:creationId xmlns:p14="http://schemas.microsoft.com/office/powerpoint/2010/main" val="324326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0812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0" name="図 29">
            <a:extLst>
              <a:ext uri="{FF2B5EF4-FFF2-40B4-BE49-F238E27FC236}">
                <a16:creationId xmlns:a16="http://schemas.microsoft.com/office/drawing/2014/main" id="{C56A57B2-E483-433D-9142-F7475FE1E311}"/>
              </a:ext>
            </a:extLst>
          </p:cNvPr>
          <p:cNvPicPr>
            <a:picLocks noChangeAspect="1"/>
          </p:cNvPicPr>
          <p:nvPr/>
        </p:nvPicPr>
        <p:blipFill>
          <a:blip r:embed="rId4"/>
          <a:stretch>
            <a:fillRect/>
          </a:stretch>
        </p:blipFill>
        <p:spPr>
          <a:xfrm>
            <a:off x="587494" y="4005064"/>
            <a:ext cx="3292125" cy="2499577"/>
          </a:xfrm>
          <a:prstGeom prst="rect">
            <a:avLst/>
          </a:prstGeom>
        </p:spPr>
      </p:pic>
      <p:pic>
        <p:nvPicPr>
          <p:cNvPr id="31" name="図 30">
            <a:extLst>
              <a:ext uri="{FF2B5EF4-FFF2-40B4-BE49-F238E27FC236}">
                <a16:creationId xmlns:a16="http://schemas.microsoft.com/office/drawing/2014/main" id="{5AE6B0AD-A376-48A8-803A-58413BA19E0A}"/>
              </a:ext>
            </a:extLst>
          </p:cNvPr>
          <p:cNvPicPr>
            <a:picLocks noChangeAspect="1"/>
          </p:cNvPicPr>
          <p:nvPr/>
        </p:nvPicPr>
        <p:blipFill>
          <a:blip r:embed="rId5"/>
          <a:stretch>
            <a:fillRect/>
          </a:stretch>
        </p:blipFill>
        <p:spPr>
          <a:xfrm>
            <a:off x="5216251" y="3935653"/>
            <a:ext cx="3292125" cy="2578832"/>
          </a:xfrm>
          <a:prstGeom prst="rect">
            <a:avLst/>
          </a:prstGeom>
        </p:spPr>
      </p:pic>
      <p:grpSp>
        <p:nvGrpSpPr>
          <p:cNvPr id="32" name="グループ化 31">
            <a:extLst>
              <a:ext uri="{FF2B5EF4-FFF2-40B4-BE49-F238E27FC236}">
                <a16:creationId xmlns:a16="http://schemas.microsoft.com/office/drawing/2014/main" id="{F4B2327B-3A26-4312-A543-69A87A832234}"/>
              </a:ext>
            </a:extLst>
          </p:cNvPr>
          <p:cNvGrpSpPr/>
          <p:nvPr/>
        </p:nvGrpSpPr>
        <p:grpSpPr>
          <a:xfrm>
            <a:off x="1162342" y="5531365"/>
            <a:ext cx="6829249" cy="725677"/>
            <a:chOff x="1042392" y="5531365"/>
            <a:chExt cx="6829249" cy="725677"/>
          </a:xfrm>
        </p:grpSpPr>
        <p:grpSp>
          <p:nvGrpSpPr>
            <p:cNvPr id="33" name="グループ化 17">
              <a:extLst>
                <a:ext uri="{FF2B5EF4-FFF2-40B4-BE49-F238E27FC236}">
                  <a16:creationId xmlns:a16="http://schemas.microsoft.com/office/drawing/2014/main" id="{806CB8A7-38A3-4A92-965B-22536BB29EFC}"/>
                </a:ext>
              </a:extLst>
            </p:cNvPr>
            <p:cNvGrpSpPr>
              <a:grpSpLocks/>
            </p:cNvGrpSpPr>
            <p:nvPr/>
          </p:nvGrpSpPr>
          <p:grpSpPr bwMode="auto">
            <a:xfrm>
              <a:off x="1042392" y="5536317"/>
              <a:ext cx="2160587" cy="720725"/>
              <a:chOff x="6012160" y="3429000"/>
              <a:chExt cx="2160240" cy="720080"/>
            </a:xfrm>
          </p:grpSpPr>
          <p:cxnSp>
            <p:nvCxnSpPr>
              <p:cNvPr id="37" name="直線コネクタ 36">
                <a:extLst>
                  <a:ext uri="{FF2B5EF4-FFF2-40B4-BE49-F238E27FC236}">
                    <a16:creationId xmlns:a16="http://schemas.microsoft.com/office/drawing/2014/main" id="{24D025F2-D230-43D2-AB1C-A48057361C7D}"/>
                  </a:ext>
                </a:extLst>
              </p:cNvPr>
              <p:cNvCxnSpPr/>
              <p:nvPr/>
            </p:nvCxnSpPr>
            <p:spPr>
              <a:xfrm>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4FD855A6-44E5-47ED-BE5E-5D5714966599}"/>
                  </a:ext>
                </a:extLst>
              </p:cNvPr>
              <p:cNvCxnSpPr/>
              <p:nvPr/>
            </p:nvCxnSpPr>
            <p:spPr>
              <a:xfrm flipH="1">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4" name="グループ化 18">
              <a:extLst>
                <a:ext uri="{FF2B5EF4-FFF2-40B4-BE49-F238E27FC236}">
                  <a16:creationId xmlns:a16="http://schemas.microsoft.com/office/drawing/2014/main" id="{15371986-E3F2-4D32-902C-D97181AA0D30}"/>
                </a:ext>
              </a:extLst>
            </p:cNvPr>
            <p:cNvGrpSpPr>
              <a:grpSpLocks/>
            </p:cNvGrpSpPr>
            <p:nvPr/>
          </p:nvGrpSpPr>
          <p:grpSpPr bwMode="auto">
            <a:xfrm>
              <a:off x="5711054" y="5531365"/>
              <a:ext cx="2160587" cy="720725"/>
              <a:chOff x="6012160" y="3429000"/>
              <a:chExt cx="2160240" cy="720080"/>
            </a:xfrm>
          </p:grpSpPr>
          <p:cxnSp>
            <p:nvCxnSpPr>
              <p:cNvPr id="35" name="直線コネクタ 34">
                <a:extLst>
                  <a:ext uri="{FF2B5EF4-FFF2-40B4-BE49-F238E27FC236}">
                    <a16:creationId xmlns:a16="http://schemas.microsoft.com/office/drawing/2014/main" id="{23E1390F-7366-4DC1-AD2C-8CA35011B3BD}"/>
                  </a:ext>
                </a:extLst>
              </p:cNvPr>
              <p:cNvCxnSpPr/>
              <p:nvPr/>
            </p:nvCxnSpPr>
            <p:spPr>
              <a:xfrm>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225A97CA-3103-497A-A7DE-6E6E0CED2765}"/>
                  </a:ext>
                </a:extLst>
              </p:cNvPr>
              <p:cNvCxnSpPr/>
              <p:nvPr/>
            </p:nvCxnSpPr>
            <p:spPr>
              <a:xfrm flipH="1">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78770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464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095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215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926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71917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3267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983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64407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08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415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1449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5874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3433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7676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076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9895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748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図 3" descr="物体 が含まれている画像&#10;&#10;自動的に生成された説明">
            <a:extLst>
              <a:ext uri="{FF2B5EF4-FFF2-40B4-BE49-F238E27FC236}">
                <a16:creationId xmlns:a16="http://schemas.microsoft.com/office/drawing/2014/main" id="{F78C4FF2-CDF5-4481-B029-7C748C591D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7483" y="2019662"/>
            <a:ext cx="816935" cy="792549"/>
          </a:xfrm>
          <a:prstGeom prst="rect">
            <a:avLst/>
          </a:prstGeom>
        </p:spPr>
      </p:pic>
      <p:pic>
        <p:nvPicPr>
          <p:cNvPr id="6" name="図 5">
            <a:extLst>
              <a:ext uri="{FF2B5EF4-FFF2-40B4-BE49-F238E27FC236}">
                <a16:creationId xmlns:a16="http://schemas.microsoft.com/office/drawing/2014/main" id="{7C32DC66-99BE-46AD-9220-D77C8278E2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8711" y="3282223"/>
            <a:ext cx="914479" cy="938865"/>
          </a:xfrm>
          <a:prstGeom prst="rect">
            <a:avLst/>
          </a:prstGeom>
        </p:spPr>
      </p:pic>
      <p:pic>
        <p:nvPicPr>
          <p:cNvPr id="15" name="図 14">
            <a:extLst>
              <a:ext uri="{FF2B5EF4-FFF2-40B4-BE49-F238E27FC236}">
                <a16:creationId xmlns:a16="http://schemas.microsoft.com/office/drawing/2014/main" id="{367D880E-0B78-42DA-A7CC-E7FAC737EB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8711" y="4683958"/>
            <a:ext cx="914479" cy="938865"/>
          </a:xfrm>
          <a:prstGeom prst="rect">
            <a:avLst/>
          </a:prstGeom>
        </p:spPr>
      </p:pic>
    </p:spTree>
    <p:extLst>
      <p:ext uri="{BB962C8B-B14F-4D97-AF65-F5344CB8AC3E}">
        <p14:creationId xmlns:p14="http://schemas.microsoft.com/office/powerpoint/2010/main" val="417602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6DACAFC8-A125-4C6D-BA38-78704ECF26B8}"/>
              </a:ext>
            </a:extLst>
          </p:cNvPr>
          <p:cNvPicPr>
            <a:picLocks noChangeAspect="1"/>
          </p:cNvPicPr>
          <p:nvPr/>
        </p:nvPicPr>
        <p:blipFill rotWithShape="1">
          <a:blip r:embed="rId4"/>
          <a:srcRect l="23518" t="-1483" r="24218" b="70323"/>
          <a:stretch/>
        </p:blipFill>
        <p:spPr>
          <a:xfrm>
            <a:off x="1691680" y="1664804"/>
            <a:ext cx="2880320" cy="1512168"/>
          </a:xfrm>
          <a:prstGeom prst="rect">
            <a:avLst/>
          </a:prstGeom>
        </p:spPr>
      </p:pic>
      <p:pic>
        <p:nvPicPr>
          <p:cNvPr id="20" name="図 19">
            <a:extLst>
              <a:ext uri="{FF2B5EF4-FFF2-40B4-BE49-F238E27FC236}">
                <a16:creationId xmlns:a16="http://schemas.microsoft.com/office/drawing/2014/main" id="{C19C58EF-1673-40EC-AB4E-DE0F6CB5639E}"/>
              </a:ext>
            </a:extLst>
          </p:cNvPr>
          <p:cNvPicPr>
            <a:picLocks noChangeAspect="1"/>
          </p:cNvPicPr>
          <p:nvPr/>
        </p:nvPicPr>
        <p:blipFill rotWithShape="1">
          <a:blip r:embed="rId4"/>
          <a:srcRect l="5274" t="35662" r="3264" b="49500"/>
          <a:stretch/>
        </p:blipFill>
        <p:spPr>
          <a:xfrm>
            <a:off x="682050" y="3429000"/>
            <a:ext cx="5040560" cy="720081"/>
          </a:xfrm>
          <a:prstGeom prst="rect">
            <a:avLst/>
          </a:prstGeom>
        </p:spPr>
      </p:pic>
      <p:pic>
        <p:nvPicPr>
          <p:cNvPr id="21" name="図 20">
            <a:extLst>
              <a:ext uri="{FF2B5EF4-FFF2-40B4-BE49-F238E27FC236}">
                <a16:creationId xmlns:a16="http://schemas.microsoft.com/office/drawing/2014/main" id="{AAF1B288-A7EB-457D-8A63-24295F10F5EA}"/>
              </a:ext>
            </a:extLst>
          </p:cNvPr>
          <p:cNvPicPr>
            <a:picLocks noChangeAspect="1"/>
          </p:cNvPicPr>
          <p:nvPr/>
        </p:nvPicPr>
        <p:blipFill rotWithShape="1">
          <a:blip r:embed="rId4"/>
          <a:srcRect l="-1258" t="54951" r="-656" b="30211"/>
          <a:stretch/>
        </p:blipFill>
        <p:spPr>
          <a:xfrm>
            <a:off x="353074" y="4437110"/>
            <a:ext cx="5616624" cy="720082"/>
          </a:xfrm>
          <a:prstGeom prst="rect">
            <a:avLst/>
          </a:prstGeom>
        </p:spPr>
      </p:pic>
      <p:pic>
        <p:nvPicPr>
          <p:cNvPr id="22" name="図 21">
            <a:extLst>
              <a:ext uri="{FF2B5EF4-FFF2-40B4-BE49-F238E27FC236}">
                <a16:creationId xmlns:a16="http://schemas.microsoft.com/office/drawing/2014/main" id="{718219FB-3C56-4B2E-B156-1DDF521523B5}"/>
              </a:ext>
            </a:extLst>
          </p:cNvPr>
          <p:cNvPicPr>
            <a:picLocks noChangeAspect="1"/>
          </p:cNvPicPr>
          <p:nvPr/>
        </p:nvPicPr>
        <p:blipFill rotWithShape="1">
          <a:blip r:embed="rId4"/>
          <a:srcRect l="-1258" t="72756" r="28089" b="-2432"/>
          <a:stretch/>
        </p:blipFill>
        <p:spPr>
          <a:xfrm>
            <a:off x="353074" y="5373217"/>
            <a:ext cx="4032448" cy="1440159"/>
          </a:xfrm>
          <a:prstGeom prst="rect">
            <a:avLst/>
          </a:prstGeom>
        </p:spPr>
      </p:pic>
    </p:spTree>
    <p:extLst>
      <p:ext uri="{BB962C8B-B14F-4D97-AF65-F5344CB8AC3E}">
        <p14:creationId xmlns:p14="http://schemas.microsoft.com/office/powerpoint/2010/main" val="237186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1066</Words>
  <PresentationFormat>画面に合わせる (4:3)</PresentationFormat>
  <Paragraphs>94</Paragraphs>
  <Slides>23</Slides>
  <Notes>21</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23</vt:i4>
      </vt:variant>
    </vt:vector>
  </HeadingPairs>
  <TitlesOfParts>
    <vt:vector size="26"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2019-02-27T05:31:53Z</dcterms:created>
  <dcterms:modified xsi:type="dcterms:W3CDTF">2019-03-18T02:23:08Z</dcterms:modified>
</cp:coreProperties>
</file>