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10" r:id="rId2"/>
    <p:sldId id="311" r:id="rId3"/>
    <p:sldId id="313" r:id="rId4"/>
    <p:sldId id="258" r:id="rId5"/>
    <p:sldId id="260" r:id="rId6"/>
    <p:sldId id="316" r:id="rId7"/>
    <p:sldId id="315" r:id="rId8"/>
    <p:sldId id="314" r:id="rId9"/>
    <p:sldId id="262" r:id="rId10"/>
    <p:sldId id="304" r:id="rId11"/>
    <p:sldId id="264" r:id="rId12"/>
    <p:sldId id="265" r:id="rId13"/>
    <p:sldId id="266" r:id="rId14"/>
    <p:sldId id="267" r:id="rId15"/>
    <p:sldId id="268" r:id="rId16"/>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Calibri"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Calibri"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Calibri"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Calibri"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東京都" initials="T" lastIdx="21" clrIdx="0"/>
  <p:cmAuthor id="1" name="櫻井和人" initials="k"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0000FF"/>
    <a:srgbClr val="FF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21" autoAdjust="0"/>
    <p:restoredTop sz="83142" autoAdjust="0"/>
  </p:normalViewPr>
  <p:slideViewPr>
    <p:cSldViewPr>
      <p:cViewPr varScale="1">
        <p:scale>
          <a:sx n="91" d="100"/>
          <a:sy n="91" d="100"/>
        </p:scale>
        <p:origin x="7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4002"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3A646865-98CE-43AF-8DE7-B97A86F38A6C}" type="datetimeFigureOut">
              <a:rPr lang="ja-JP" altLang="en-US"/>
              <a:pPr>
                <a:defRPr/>
              </a:pPr>
              <a:t>2019/3/18</a:t>
            </a:fld>
            <a:endParaRPr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21E62CED-1EE3-47E4-8FAC-9F912FD11AB6}" type="slidenum">
              <a:rPr lang="ja-JP" altLang="en-US"/>
              <a:pPr>
                <a:defRPr/>
              </a:pPr>
              <a:t>‹#›</a:t>
            </a:fld>
            <a:endParaRPr lang="ja-JP" altLang="en-US"/>
          </a:p>
        </p:txBody>
      </p:sp>
    </p:spTree>
    <p:extLst>
      <p:ext uri="{BB962C8B-B14F-4D97-AF65-F5344CB8AC3E}">
        <p14:creationId xmlns:p14="http://schemas.microsoft.com/office/powerpoint/2010/main" val="7274742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AAA4D7F2-710F-40FD-A959-6E79371840B4}" type="datetimeFigureOut">
              <a:rPr lang="ja-JP" altLang="en-US"/>
              <a:pPr>
                <a:defRPr/>
              </a:pPr>
              <a:t>2019/3/18</a:t>
            </a:fld>
            <a:endParaRPr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82C7C55-11E1-444C-B6E8-027091B87CB3}" type="slidenum">
              <a:rPr lang="ja-JP" altLang="en-US"/>
              <a:pPr>
                <a:defRPr/>
              </a:pPr>
              <a:t>‹#›</a:t>
            </a:fld>
            <a:endParaRPr lang="ja-JP" altLang="en-US"/>
          </a:p>
        </p:txBody>
      </p:sp>
    </p:spTree>
    <p:extLst>
      <p:ext uri="{BB962C8B-B14F-4D97-AF65-F5344CB8AC3E}">
        <p14:creationId xmlns:p14="http://schemas.microsoft.com/office/powerpoint/2010/main" val="22918166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ja-JP" dirty="0">
                <a:solidFill>
                  <a:schemeClr val="tx1"/>
                </a:solidFill>
              </a:rPr>
              <a:t>契約とは、法的な拘束力が発生する約束事です。「法的な拘束力」とは、約束を守らないと裁判に訴えて、強制的に約束した内容の実現を図ることができることを意味し、単なる約束事とは違います。</a:t>
            </a:r>
            <a:endParaRPr kumimoji="1" lang="ja-JP" altLang="en-US" dirty="0"/>
          </a:p>
          <a:p>
            <a:pPr eaLnBrk="1" hangingPunct="1">
              <a:spcBef>
                <a:spcPct val="0"/>
              </a:spcBef>
            </a:pPr>
            <a:endParaRPr lang="en-US" altLang="ja-JP" dirty="0"/>
          </a:p>
        </p:txBody>
      </p:sp>
      <p:sp>
        <p:nvSpPr>
          <p:cNvPr id="604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53E23F15-67E6-493D-8FBC-95B1A59C88A4}" type="slidenum">
              <a:rPr lang="ja-JP" altLang="en-US" smtClean="0"/>
              <a:pPr eaLnBrk="1" fontAlgn="base" hangingPunct="1">
                <a:spcBef>
                  <a:spcPct val="0"/>
                </a:spcBef>
                <a:spcAft>
                  <a:spcPct val="0"/>
                </a:spcAft>
              </a:pPr>
              <a:t>1</a:t>
            </a:fld>
            <a:endParaRPr lang="ja-JP" altLang="en-US"/>
          </a:p>
        </p:txBody>
      </p:sp>
    </p:spTree>
    <p:extLst>
      <p:ext uri="{BB962C8B-B14F-4D97-AF65-F5344CB8AC3E}">
        <p14:creationId xmlns:p14="http://schemas.microsoft.com/office/powerpoint/2010/main" val="1927293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クレジットカードが発行された後、買い物をする際のクレジットカードの契約とお金の流れを見てみましょう。 </a:t>
            </a:r>
            <a:br>
              <a:rPr lang="ja-JP" altLang="en-US" dirty="0"/>
            </a:br>
            <a:r>
              <a:rPr lang="ja-JP" altLang="en-US" dirty="0"/>
              <a:t>クレジットカードの仕組みは、消費者、販売店及びクレジット会社による三者間契約です。</a:t>
            </a:r>
            <a:endParaRPr lang="en-US" altLang="ja-JP" dirty="0"/>
          </a:p>
          <a:p>
            <a:pPr eaLnBrk="1" hangingPunct="1">
              <a:spcBef>
                <a:spcPct val="0"/>
              </a:spcBef>
            </a:pPr>
            <a:r>
              <a:rPr lang="ja-JP" altLang="en-US" dirty="0"/>
              <a:t>消費者とクレジット会社が結ぶ「会員契約」は、「立替払契約」を結ぶことでもあります。</a:t>
            </a:r>
            <a:br>
              <a:rPr lang="ja-JP" altLang="en-US" dirty="0"/>
            </a:br>
            <a:r>
              <a:rPr lang="ja-JP" altLang="en-US" dirty="0"/>
              <a:t>買い物をする際、消費者と販売店は、「売買契約」を、買い物時にクレジットカードを利用できる販売店は</a:t>
            </a:r>
            <a:r>
              <a:rPr lang="ja-JP" altLang="en-US" u="none" dirty="0"/>
              <a:t>、クレジット会社とあらかじめ、「加盟店契約」を結んでいます。</a:t>
            </a:r>
            <a:br>
              <a:rPr lang="ja-JP" altLang="en-US" u="none" dirty="0"/>
            </a:br>
            <a:r>
              <a:rPr lang="ja-JP" altLang="en-US" u="none" dirty="0"/>
              <a:t>この三者間契約によって、★消費者は、クレジットカードを提示することで購入代金を現金で支払うことなく商品やサービスを提供してもらえます。</a:t>
            </a:r>
            <a:br>
              <a:rPr lang="ja-JP" altLang="en-US" u="none" dirty="0"/>
            </a:br>
            <a:r>
              <a:rPr lang="ja-JP" altLang="en-US" u="none" dirty="0"/>
              <a:t>それは、★販売店はクレジット会社から代金を一括で立て替えてもらえるからです。</a:t>
            </a:r>
            <a:br>
              <a:rPr lang="ja-JP" altLang="en-US" u="none" dirty="0"/>
            </a:br>
            <a:r>
              <a:rPr lang="ja-JP" altLang="en-US" u="none" dirty="0"/>
              <a:t>消費者は、★クレジット会社に代金を一括または分割で後から支払います。</a:t>
            </a:r>
            <a:br>
              <a:rPr lang="ja-JP" altLang="en-US" u="none" dirty="0"/>
            </a:br>
            <a:r>
              <a:rPr lang="ja-JP" altLang="en-US" u="none" dirty="0"/>
              <a:t>この仕組みは三者それぞれにメリットがあるから成り立つのですが、消費者</a:t>
            </a:r>
            <a:r>
              <a:rPr lang="ja-JP" altLang="en-US" dirty="0"/>
              <a:t>は、</a:t>
            </a:r>
            <a:br>
              <a:rPr lang="ja-JP" altLang="en-US" dirty="0"/>
            </a:br>
            <a:r>
              <a:rPr lang="ja-JP" altLang="en-US" dirty="0"/>
              <a:t>★クレジット会社に借金をして商品やサービスを買っていることになるのです。 </a:t>
            </a:r>
            <a:endParaRPr lang="en-US" altLang="ja-JP" dirty="0"/>
          </a:p>
        </p:txBody>
      </p:sp>
      <p:sp>
        <p:nvSpPr>
          <p:cNvPr id="6656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CB128B69-BF11-4C6E-A3E6-A1870EDD9D8C}" type="slidenum">
              <a:rPr lang="ja-JP" altLang="en-US" smtClean="0"/>
              <a:pPr eaLnBrk="1" fontAlgn="base" hangingPunct="1">
                <a:spcBef>
                  <a:spcPct val="0"/>
                </a:spcBef>
                <a:spcAft>
                  <a:spcPct val="0"/>
                </a:spcAft>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782C7C55-11E1-444C-B6E8-027091B87CB3}" type="slidenum">
              <a:rPr lang="ja-JP" altLang="en-US" smtClean="0"/>
              <a:pPr>
                <a:defRPr/>
              </a:pPr>
              <a:t>11</a:t>
            </a:fld>
            <a:endParaRPr lang="ja-JP" altLang="en-US"/>
          </a:p>
        </p:txBody>
      </p:sp>
    </p:spTree>
    <p:extLst>
      <p:ext uri="{BB962C8B-B14F-4D97-AF65-F5344CB8AC3E}">
        <p14:creationId xmlns:p14="http://schemas.microsoft.com/office/powerpoint/2010/main" val="4231600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第１問</a:t>
            </a:r>
            <a:r>
              <a:rPr lang="ja-JP" altLang="en-US" dirty="0"/>
              <a:t> </a:t>
            </a:r>
            <a:r>
              <a:rPr kumimoji="1" lang="ja-JP" altLang="en-US" sz="1200" b="0" i="0" u="none" strike="noStrike" kern="1200" dirty="0">
                <a:solidFill>
                  <a:schemeClr val="tx1"/>
                </a:solidFill>
                <a:effectLst/>
                <a:latin typeface="+mn-lt"/>
                <a:ea typeface="+mn-ea"/>
                <a:cs typeface="+mn-cs"/>
              </a:rPr>
              <a:t>収入があれば誰でもクレジットカードを持つことができる。</a:t>
            </a:r>
            <a:r>
              <a:rPr lang="ja-JP" altLang="en-US" dirty="0"/>
              <a:t> </a:t>
            </a:r>
            <a:endParaRPr lang="en-US" altLang="ja-JP" dirty="0"/>
          </a:p>
          <a:p>
            <a:pPr eaLnBrk="1" hangingPunct="1">
              <a:spcBef>
                <a:spcPct val="0"/>
              </a:spcBef>
            </a:pPr>
            <a:r>
              <a:rPr lang="ja-JP" altLang="en-US" dirty="0"/>
              <a:t>答え</a:t>
            </a:r>
            <a:r>
              <a:rPr lang="en-US" altLang="ja-JP" dirty="0"/>
              <a:t>×</a:t>
            </a:r>
          </a:p>
          <a:p>
            <a:pPr eaLnBrk="1" hangingPunct="1">
              <a:spcBef>
                <a:spcPct val="0"/>
              </a:spcBef>
            </a:pPr>
            <a:endParaRPr lang="en-US" altLang="ja-JP" dirty="0"/>
          </a:p>
          <a:p>
            <a:pPr eaLnBrk="1" hangingPunct="1">
              <a:spcBef>
                <a:spcPct val="0"/>
              </a:spcBef>
            </a:pPr>
            <a:r>
              <a:rPr lang="ja-JP" altLang="en-US" dirty="0"/>
              <a:t>クレジット会社から入会を認められないと、クレジットカードを持つことはできません。</a:t>
            </a:r>
            <a:endParaRPr lang="en-US" altLang="ja-JP" dirty="0"/>
          </a:p>
          <a:p>
            <a:pPr eaLnBrk="1" hangingPunct="1">
              <a:spcBef>
                <a:spcPct val="0"/>
              </a:spcBef>
            </a:pPr>
            <a:r>
              <a:rPr lang="ja-JP" altLang="en-US" dirty="0"/>
              <a:t>クレジット会社は信用できるかどうかを収入だけで判断するわけではなく、</a:t>
            </a:r>
            <a:endParaRPr lang="en-US" altLang="ja-JP" dirty="0"/>
          </a:p>
          <a:p>
            <a:pPr eaLnBrk="1" hangingPunct="1">
              <a:spcBef>
                <a:spcPct val="0"/>
              </a:spcBef>
            </a:pPr>
            <a:r>
              <a:rPr lang="ja-JP" altLang="en-US" dirty="0"/>
              <a:t>申込書の情報や信用の</a:t>
            </a:r>
            <a:r>
              <a:rPr lang="en-US" altLang="ja-JP" dirty="0"/>
              <a:t>4</a:t>
            </a:r>
            <a:r>
              <a:rPr lang="ja-JP" altLang="en-US" dirty="0" err="1"/>
              <a:t>つの</a:t>
            </a:r>
            <a:r>
              <a:rPr lang="en-US" altLang="ja-JP" dirty="0"/>
              <a:t>C</a:t>
            </a:r>
            <a:r>
              <a:rPr lang="ja-JP" altLang="en-US" dirty="0"/>
              <a:t>を基に「信用できる人かどうか」を審査します。</a:t>
            </a:r>
            <a:endParaRPr lang="en-US" altLang="ja-JP" dirty="0"/>
          </a:p>
          <a:p>
            <a:pPr eaLnBrk="1" hangingPunct="1">
              <a:spcBef>
                <a:spcPct val="0"/>
              </a:spcBef>
            </a:pPr>
            <a:r>
              <a:rPr lang="ja-JP" altLang="en-US" dirty="0"/>
              <a:t>クレジット会社はその審査を通った人だけとクレジット契約を結びます。</a:t>
            </a:r>
          </a:p>
        </p:txBody>
      </p:sp>
      <p:sp>
        <p:nvSpPr>
          <p:cNvPr id="6758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F1766F45-7297-45BC-8EA4-5082A0C4ADA6}" type="slidenum">
              <a:rPr lang="ja-JP" altLang="en-US" smtClean="0"/>
              <a:pPr eaLnBrk="1" fontAlgn="base" hangingPunct="1">
                <a:spcBef>
                  <a:spcPct val="0"/>
                </a:spcBef>
                <a:spcAft>
                  <a:spcPct val="0"/>
                </a:spcAft>
              </a:pPr>
              <a:t>12</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a:t>
            </a:r>
            <a:r>
              <a:rPr kumimoji="1" lang="en-US" altLang="ja-JP" sz="1200" b="0" i="0" u="none" strike="noStrike" kern="1200" dirty="0">
                <a:solidFill>
                  <a:schemeClr val="tx1"/>
                </a:solidFill>
                <a:effectLst/>
                <a:latin typeface="+mn-lt"/>
                <a:ea typeface="+mn-ea"/>
                <a:cs typeface="+mn-cs"/>
              </a:rPr>
              <a:t>2</a:t>
            </a:r>
            <a:r>
              <a:rPr kumimoji="1" lang="ja-JP" altLang="en-US" sz="1200" b="0" i="0" u="none" strike="noStrike" kern="1200" dirty="0">
                <a:solidFill>
                  <a:schemeClr val="tx1"/>
                </a:solidFill>
                <a:effectLst/>
                <a:latin typeface="+mn-lt"/>
                <a:ea typeface="+mn-ea"/>
                <a:cs typeface="+mn-cs"/>
              </a:rPr>
              <a:t>問</a:t>
            </a:r>
            <a:r>
              <a:rPr lang="ja-JP" altLang="en-US" dirty="0"/>
              <a:t> </a:t>
            </a:r>
            <a:r>
              <a:rPr kumimoji="1" lang="ja-JP" altLang="en-US" sz="1200" b="0" i="0" u="none" strike="noStrike" kern="1200" dirty="0">
                <a:solidFill>
                  <a:schemeClr val="tx1"/>
                </a:solidFill>
                <a:effectLst/>
                <a:latin typeface="+mn-lt"/>
                <a:ea typeface="+mn-ea"/>
                <a:cs typeface="+mn-cs"/>
              </a:rPr>
              <a:t>私のクレジットカードは私のものである。</a:t>
            </a:r>
            <a:r>
              <a:rPr lang="ja-JP" altLang="en-US" dirty="0"/>
              <a:t> </a:t>
            </a:r>
            <a:endParaRPr lang="en-US" altLang="ja-JP" dirty="0"/>
          </a:p>
          <a:p>
            <a:pPr marL="0" marR="0" indent="0" algn="l" defTabSz="914400" rtl="0" eaLnBrk="1" fontAlgn="base" latinLnBrk="0" hangingPunct="1">
              <a:lnSpc>
                <a:spcPct val="100000"/>
              </a:lnSpc>
              <a:spcBef>
                <a:spcPct val="0"/>
              </a:spcBef>
              <a:spcAft>
                <a:spcPct val="0"/>
              </a:spcAft>
              <a:buClrTx/>
              <a:buSzTx/>
              <a:buFontTx/>
              <a:buNone/>
              <a:tabLst/>
              <a:defRPr/>
            </a:pPr>
            <a:r>
              <a:rPr lang="ja-JP" altLang="en-US" dirty="0"/>
              <a:t>答え</a:t>
            </a:r>
            <a:r>
              <a:rPr lang="en-US" altLang="ja-JP" dirty="0"/>
              <a:t>×</a:t>
            </a:r>
          </a:p>
          <a:p>
            <a:pPr eaLnBrk="1" hangingPunct="1">
              <a:spcBef>
                <a:spcPct val="0"/>
              </a:spcBef>
            </a:pPr>
            <a:endParaRPr lang="en-US" altLang="ja-JP" dirty="0"/>
          </a:p>
          <a:p>
            <a:pPr eaLnBrk="1" hangingPunct="1">
              <a:spcBef>
                <a:spcPct val="0"/>
              </a:spcBef>
            </a:pPr>
            <a:r>
              <a:rPr lang="ja-JP" altLang="en-US" dirty="0"/>
              <a:t>クレジットカードはクレジット会社からの借りものです。クレジットカードが届いたらすぐにサイン（署名）して、カードの管理をしっかりと行いましょう。</a:t>
            </a:r>
            <a:endParaRPr lang="en-US" altLang="ja-JP" dirty="0"/>
          </a:p>
          <a:p>
            <a:pPr eaLnBrk="1" hangingPunct="1">
              <a:spcBef>
                <a:spcPct val="0"/>
              </a:spcBef>
            </a:pPr>
            <a:r>
              <a:rPr lang="ja-JP" altLang="en-US" dirty="0"/>
              <a:t>また、買い物代金の支払いが完了するまでは、商品の所有権はクレジット会社のものです。 </a:t>
            </a:r>
          </a:p>
          <a:p>
            <a:pPr eaLnBrk="1" hangingPunct="1">
              <a:spcBef>
                <a:spcPct val="0"/>
              </a:spcBef>
            </a:pPr>
            <a:endParaRPr lang="ja-JP" altLang="en-US" dirty="0"/>
          </a:p>
        </p:txBody>
      </p:sp>
      <p:sp>
        <p:nvSpPr>
          <p:cNvPr id="6861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4768F092-43B5-4AE5-862A-207292639E60}" type="slidenum">
              <a:rPr lang="ja-JP" altLang="en-US" smtClean="0"/>
              <a:pPr eaLnBrk="1" fontAlgn="base" hangingPunct="1">
                <a:spcBef>
                  <a:spcPct val="0"/>
                </a:spcBef>
                <a:spcAft>
                  <a:spcPct val="0"/>
                </a:spcAft>
              </a:pPr>
              <a:t>13</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a:t>
            </a:r>
            <a:r>
              <a:rPr kumimoji="1" lang="en-US" altLang="ja-JP" sz="1200" b="0" i="0" u="none" strike="noStrike" kern="1200" dirty="0">
                <a:solidFill>
                  <a:schemeClr val="tx1"/>
                </a:solidFill>
                <a:effectLst/>
                <a:latin typeface="+mn-lt"/>
                <a:ea typeface="+mn-ea"/>
                <a:cs typeface="+mn-cs"/>
              </a:rPr>
              <a:t>3</a:t>
            </a:r>
            <a:r>
              <a:rPr kumimoji="1" lang="ja-JP" altLang="en-US" sz="1200" b="0" i="0" u="none" strike="noStrike" kern="1200" dirty="0">
                <a:solidFill>
                  <a:schemeClr val="tx1"/>
                </a:solidFill>
                <a:effectLst/>
                <a:latin typeface="+mn-lt"/>
                <a:ea typeface="+mn-ea"/>
                <a:cs typeface="+mn-cs"/>
              </a:rPr>
              <a:t>問</a:t>
            </a:r>
            <a:r>
              <a:rPr lang="ja-JP" altLang="en-US" dirty="0"/>
              <a:t> 　</a:t>
            </a:r>
            <a:r>
              <a:rPr kumimoji="1" lang="ja-JP" altLang="en-US" sz="1200" b="0" i="0" u="none" strike="noStrike" kern="1200" dirty="0">
                <a:solidFill>
                  <a:schemeClr val="tx1"/>
                </a:solidFill>
                <a:effectLst/>
                <a:latin typeface="+mn-lt"/>
                <a:ea typeface="+mn-ea"/>
                <a:cs typeface="+mn-cs"/>
              </a:rPr>
              <a:t>暗証番号は４ケタの数字であれば何でも構わない。</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答え　</a:t>
            </a:r>
            <a:r>
              <a:rPr kumimoji="1" lang="en-US" altLang="ja-JP" sz="1200" b="0" i="0" u="none" strike="noStrike" kern="1200" dirty="0">
                <a:solidFill>
                  <a:schemeClr val="tx1"/>
                </a:solidFill>
                <a:effectLst/>
                <a:latin typeface="+mn-lt"/>
                <a:ea typeface="+mn-ea"/>
                <a:cs typeface="+mn-cs"/>
              </a:rPr>
              <a:t>×</a:t>
            </a: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lang="ja-JP" altLang="en-US" dirty="0"/>
              <a:t>暗証番号は、誕生日や住所、電話番号など他人に推測されやすいものにしてはいけません。</a:t>
            </a:r>
            <a:endParaRPr lang="en-US" altLang="ja-JP" dirty="0"/>
          </a:p>
          <a:p>
            <a:pPr eaLnBrk="1" hangingPunct="1">
              <a:spcBef>
                <a:spcPct val="0"/>
              </a:spcBef>
            </a:pPr>
            <a:r>
              <a:rPr lang="ja-JP" altLang="en-US" dirty="0"/>
              <a:t>登録された暗証番号が使用されたことによる不正利用は、原則本人が支払わなければなりません。</a:t>
            </a:r>
            <a:endParaRPr lang="en-US" altLang="ja-JP" dirty="0"/>
          </a:p>
          <a:p>
            <a:pPr eaLnBrk="1" hangingPunct="1">
              <a:spcBef>
                <a:spcPct val="0"/>
              </a:spcBef>
            </a:pPr>
            <a:r>
              <a:rPr lang="ja-JP" altLang="en-US" dirty="0"/>
              <a:t>カード自体の管理とともに、暗証番号の管理もしっかりと行いましょう。</a:t>
            </a:r>
          </a:p>
          <a:p>
            <a:pPr eaLnBrk="1" hangingPunct="1">
              <a:spcBef>
                <a:spcPct val="0"/>
              </a:spcBef>
            </a:pPr>
            <a:endParaRPr lang="ja-JP" altLang="en-US" dirty="0"/>
          </a:p>
        </p:txBody>
      </p:sp>
      <p:sp>
        <p:nvSpPr>
          <p:cNvPr id="6963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CD7FAD05-0461-4D51-AC30-2D73D19BD20E}" type="slidenum">
              <a:rPr lang="ja-JP" altLang="en-US" smtClean="0"/>
              <a:pPr eaLnBrk="1" fontAlgn="base" hangingPunct="1">
                <a:spcBef>
                  <a:spcPct val="0"/>
                </a:spcBef>
                <a:spcAft>
                  <a:spcPct val="0"/>
                </a:spcAft>
              </a:pPr>
              <a:t>14</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クレジットカードの申込書には、氏名や電話番号などの個人情報のほか、収入や借入など、記入する項目がいろいろあります。</a:t>
            </a:r>
            <a:endParaRPr lang="en-US" altLang="ja-JP" dirty="0"/>
          </a:p>
          <a:p>
            <a:pPr eaLnBrk="1" hangingPunct="1">
              <a:spcBef>
                <a:spcPct val="0"/>
              </a:spcBef>
            </a:pPr>
            <a:r>
              <a:rPr lang="ja-JP" altLang="en-US" dirty="0"/>
              <a:t>これらはクレジット会社の審査に必要なものです。ウソの情報を記入してはいけません。申込書には正しい内容を記入しましょう。</a:t>
            </a:r>
          </a:p>
          <a:p>
            <a:pPr eaLnBrk="1" hangingPunct="1">
              <a:spcBef>
                <a:spcPct val="0"/>
              </a:spcBef>
            </a:pPr>
            <a:endParaRPr lang="ja-JP" altLang="en-US" dirty="0"/>
          </a:p>
        </p:txBody>
      </p:sp>
      <p:sp>
        <p:nvSpPr>
          <p:cNvPr id="7066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7F13F4A7-9CF7-4969-AE06-D0051411D61E}" type="slidenum">
              <a:rPr lang="ja-JP" altLang="en-US" smtClean="0"/>
              <a:pPr eaLnBrk="1" fontAlgn="base" hangingPunct="1">
                <a:spcBef>
                  <a:spcPct val="0"/>
                </a:spcBef>
                <a:spcAft>
                  <a:spcPct val="0"/>
                </a:spcAft>
              </a:pPr>
              <a:t>15</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ja-JP" dirty="0"/>
              <a:t>契約は、「申し込み」と「承諾」というお互いの意思表示が合致した時点で成立します。契約</a:t>
            </a:r>
            <a:r>
              <a:rPr lang="ja-JP" altLang="en-US" dirty="0"/>
              <a:t>が成立すると</a:t>
            </a:r>
            <a:r>
              <a:rPr lang="ja-JP" altLang="ja-JP" dirty="0"/>
              <a:t>、お互いに権利と義務が生じ、</a:t>
            </a:r>
            <a:r>
              <a:rPr lang="ja-JP" altLang="en-US" dirty="0"/>
              <a:t>原則</a:t>
            </a:r>
            <a:r>
              <a:rPr lang="ja-JP" altLang="ja-JP" dirty="0"/>
              <a:t>どちらか一方の都合でやめることができ</a:t>
            </a:r>
            <a:r>
              <a:rPr lang="ja-JP" altLang="en-US" dirty="0"/>
              <a:t>ません</a:t>
            </a:r>
            <a:r>
              <a:rPr lang="ja-JP" altLang="ja-JP" dirty="0"/>
              <a:t>。</a:t>
            </a:r>
            <a:endParaRPr kumimoji="1" lang="ja-JP" altLang="en-US" dirty="0"/>
          </a:p>
        </p:txBody>
      </p:sp>
      <p:sp>
        <p:nvSpPr>
          <p:cNvPr id="604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53E23F15-67E6-493D-8FBC-95B1A59C88A4}" type="slidenum">
              <a:rPr lang="ja-JP" altLang="en-US" smtClean="0"/>
              <a:pPr eaLnBrk="1" fontAlgn="base" hangingPunct="1">
                <a:spcBef>
                  <a:spcPct val="0"/>
                </a:spcBef>
                <a:spcAft>
                  <a:spcPct val="0"/>
                </a:spcAft>
              </a:pPr>
              <a:t>2</a:t>
            </a:fld>
            <a:endParaRPr lang="ja-JP" altLang="en-US"/>
          </a:p>
        </p:txBody>
      </p:sp>
    </p:spTree>
    <p:extLst>
      <p:ext uri="{BB962C8B-B14F-4D97-AF65-F5344CB8AC3E}">
        <p14:creationId xmlns:p14="http://schemas.microsoft.com/office/powerpoint/2010/main" val="590332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kumimoji="1" lang="ja-JP" altLang="en-US" dirty="0"/>
              <a:t>また、</a:t>
            </a:r>
            <a:r>
              <a:rPr lang="ja-JP" altLang="ja-JP" dirty="0">
                <a:solidFill>
                  <a:schemeClr val="tx1"/>
                </a:solidFill>
              </a:rPr>
              <a:t>契約の方式は自由であり、口頭でも契約は成立します。</a:t>
            </a:r>
            <a:endParaRPr lang="en-US" altLang="ja-JP" dirty="0">
              <a:solidFill>
                <a:schemeClr val="tx1"/>
              </a:solidFill>
            </a:endParaRPr>
          </a:p>
          <a:p>
            <a:r>
              <a:rPr lang="ja-JP" altLang="en-US" dirty="0">
                <a:solidFill>
                  <a:schemeClr val="tx1"/>
                </a:solidFill>
              </a:rPr>
              <a:t>つまり、商品・サービスを買うことも借りることも契約で、私たちは日常、契約しながら生活しているのです。</a:t>
            </a:r>
            <a:endParaRPr lang="en-US" altLang="ja-JP" dirty="0">
              <a:solidFill>
                <a:schemeClr val="tx1"/>
              </a:solidFill>
            </a:endParaRPr>
          </a:p>
        </p:txBody>
      </p:sp>
      <p:sp>
        <p:nvSpPr>
          <p:cNvPr id="6042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53E23F15-67E6-493D-8FBC-95B1A59C88A4}" type="slidenum">
              <a:rPr lang="ja-JP" altLang="en-US" smtClean="0"/>
              <a:pPr eaLnBrk="1" fontAlgn="base" hangingPunct="1">
                <a:spcBef>
                  <a:spcPct val="0"/>
                </a:spcBef>
                <a:spcAft>
                  <a:spcPct val="0"/>
                </a:spcAft>
              </a:pPr>
              <a:t>3</a:t>
            </a:fld>
            <a:endParaRPr lang="ja-JP" altLang="en-US"/>
          </a:p>
        </p:txBody>
      </p:sp>
    </p:spTree>
    <p:extLst>
      <p:ext uri="{BB962C8B-B14F-4D97-AF65-F5344CB8AC3E}">
        <p14:creationId xmlns:p14="http://schemas.microsoft.com/office/powerpoint/2010/main" val="3646489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経済と技術が高度に発達した現在では、店舗販売だけではなく、ネットショッピングなどの無店舗販売も増えています。</a:t>
            </a:r>
            <a:endParaRPr lang="en-US" altLang="ja-JP" dirty="0"/>
          </a:p>
          <a:p>
            <a:pPr eaLnBrk="1" hangingPunct="1">
              <a:spcBef>
                <a:spcPct val="0"/>
              </a:spcBef>
            </a:pPr>
            <a:r>
              <a:rPr lang="ja-JP" altLang="en-US" dirty="0"/>
              <a:t>購入方法の選択肢が広がる一方で、販売方法も支払方法も複雑になっています。</a:t>
            </a:r>
            <a:endParaRPr lang="en-US" altLang="ja-JP" dirty="0"/>
          </a:p>
          <a:p>
            <a:pPr eaLnBrk="1" hangingPunct="1">
              <a:spcBef>
                <a:spcPct val="0"/>
              </a:spcBef>
            </a:pPr>
            <a:r>
              <a:rPr lang="ja-JP" altLang="en-US" dirty="0"/>
              <a:t>それぞれの特徴をよく知り、適切な購入方法を選択して契約することが大切です。</a:t>
            </a:r>
            <a:endParaRPr lang="en-US" altLang="ja-JP" dirty="0"/>
          </a:p>
        </p:txBody>
      </p:sp>
      <p:sp>
        <p:nvSpPr>
          <p:cNvPr id="6144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6332EA4D-1488-4ACE-92A7-DB67F73D2B88}" type="slidenum">
              <a:rPr lang="ja-JP" altLang="en-US" smtClean="0"/>
              <a:pPr eaLnBrk="1" fontAlgn="base" hangingPunct="1">
                <a:spcBef>
                  <a:spcPct val="0"/>
                </a:spcBef>
                <a:spcAft>
                  <a:spcPct val="0"/>
                </a:spcAft>
              </a:pPr>
              <a:t>4</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カードには、診察券、ポイントカード、キャッシュカード、図書カード、電子マネーなどいろいろなものがあります。</a:t>
            </a:r>
            <a:endParaRPr lang="en-US" altLang="ja-JP" dirty="0"/>
          </a:p>
          <a:p>
            <a:pPr eaLnBrk="1" hangingPunct="1">
              <a:spcBef>
                <a:spcPct val="0"/>
              </a:spcBef>
            </a:pPr>
            <a:r>
              <a:rPr lang="ja-JP" altLang="en-US" dirty="0"/>
              <a:t>このうちお金の代わりをするカードを見てみましょう。カードには代金を支払う、現金を引き出すという</a:t>
            </a:r>
            <a:r>
              <a:rPr lang="en-US" altLang="ja-JP" dirty="0"/>
              <a:t>2</a:t>
            </a:r>
            <a:r>
              <a:rPr lang="ja-JP" altLang="en-US" dirty="0" err="1"/>
              <a:t>つの</a:t>
            </a:r>
            <a:r>
              <a:rPr lang="ja-JP" altLang="en-US" dirty="0"/>
              <a:t>役割があります。</a:t>
            </a:r>
            <a:endParaRPr lang="en-US" altLang="ja-JP" dirty="0"/>
          </a:p>
          <a:p>
            <a:pPr eaLnBrk="1" hangingPunct="1">
              <a:spcBef>
                <a:spcPct val="0"/>
              </a:spcBef>
            </a:pPr>
            <a:r>
              <a:rPr lang="ja-JP" altLang="en-US" dirty="0"/>
              <a:t>代金を支払うカードには、プリペイドカードのようにあらかじめ購入したカードで支払いに充てる前払い、</a:t>
            </a:r>
            <a:endParaRPr lang="en-US" altLang="ja-JP" dirty="0"/>
          </a:p>
          <a:p>
            <a:pPr eaLnBrk="1" hangingPunct="1">
              <a:spcBef>
                <a:spcPct val="0"/>
              </a:spcBef>
            </a:pPr>
            <a:r>
              <a:rPr lang="ja-JP" altLang="en-US" dirty="0"/>
              <a:t>デビットカードのように買い物と同時に銀行の口座から引き落とされる即時払い、クレジットカードのように買い物の後で銀行の口座から引き落とされる後払いがあります。 </a:t>
            </a:r>
          </a:p>
        </p:txBody>
      </p:sp>
      <p:sp>
        <p:nvSpPr>
          <p:cNvPr id="6246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888825FF-1672-4257-AD90-6F9CBF5D87BB}" type="slidenum">
              <a:rPr lang="ja-JP" altLang="en-US" smtClean="0"/>
              <a:pPr eaLnBrk="1" fontAlgn="base" hangingPunct="1">
                <a:spcBef>
                  <a:spcPct val="0"/>
                </a:spcBef>
                <a:spcAft>
                  <a:spcPct val="0"/>
                </a:spcAft>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kumimoji="1" lang="ja-JP" altLang="en-US" dirty="0"/>
              <a:t>平成</a:t>
            </a:r>
            <a:r>
              <a:rPr kumimoji="1" lang="en-US" altLang="ja-JP" dirty="0"/>
              <a:t>30</a:t>
            </a:r>
            <a:r>
              <a:rPr kumimoji="1" lang="ja-JP" altLang="en-US" dirty="0"/>
              <a:t>年</a:t>
            </a:r>
            <a:r>
              <a:rPr kumimoji="1" lang="en-US" altLang="ja-JP" dirty="0"/>
              <a:t>3</a:t>
            </a:r>
            <a:r>
              <a:rPr kumimoji="1" lang="ja-JP" altLang="en-US" dirty="0"/>
              <a:t>月末のクレジットカードの発行枚数は、約</a:t>
            </a:r>
            <a:r>
              <a:rPr kumimoji="1" lang="en-US" altLang="ja-JP" dirty="0"/>
              <a:t>2.8</a:t>
            </a:r>
            <a:r>
              <a:rPr kumimoji="1" lang="ja-JP" altLang="en-US" dirty="0"/>
              <a:t>億枚です。</a:t>
            </a:r>
            <a:endParaRPr kumimoji="1" lang="en-US" altLang="ja-JP" dirty="0"/>
          </a:p>
          <a:p>
            <a:r>
              <a:rPr kumimoji="1" lang="ja-JP" altLang="en-US" dirty="0"/>
              <a:t>これは成人一人当たり</a:t>
            </a:r>
            <a:r>
              <a:rPr kumimoji="1" lang="en-US" altLang="ja-JP" dirty="0"/>
              <a:t>2.7</a:t>
            </a:r>
            <a:r>
              <a:rPr kumimoji="1" lang="ja-JP" altLang="en-US" dirty="0"/>
              <a:t>枚のクレジットカードを所有している計算になります。</a:t>
            </a:r>
            <a:endParaRPr kumimoji="1" lang="en-US" altLang="ja-JP" dirty="0"/>
          </a:p>
        </p:txBody>
      </p:sp>
      <p:sp>
        <p:nvSpPr>
          <p:cNvPr id="6349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41F0FC5D-378D-4C27-810B-CB136E1606D1}" type="slidenum">
              <a:rPr lang="ja-JP" altLang="en-US" smtClean="0"/>
              <a:pPr eaLnBrk="1" fontAlgn="base" hangingPunct="1">
                <a:spcBef>
                  <a:spcPct val="0"/>
                </a:spcBef>
                <a:spcAft>
                  <a:spcPct val="0"/>
                </a:spcAft>
              </a:pPr>
              <a:t>6</a:t>
            </a:fld>
            <a:endParaRPr lang="ja-JP" altLang="en-US"/>
          </a:p>
        </p:txBody>
      </p:sp>
    </p:spTree>
    <p:extLst>
      <p:ext uri="{BB962C8B-B14F-4D97-AF65-F5344CB8AC3E}">
        <p14:creationId xmlns:p14="http://schemas.microsoft.com/office/powerpoint/2010/main" val="3990438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ts val="2800"/>
              </a:lnSpc>
              <a:spcAft>
                <a:spcPts val="0"/>
              </a:spcAft>
            </a:pPr>
            <a:r>
              <a:rPr lang="ja-JP" altLang="en-US" sz="1200" dirty="0"/>
              <a:t>クレジットカードショッピングの市場は約58兆円で（平成29（2017年））、</a:t>
            </a:r>
          </a:p>
          <a:p>
            <a:pPr eaLnBrk="1" hangingPunct="1">
              <a:lnSpc>
                <a:spcPts val="2800"/>
              </a:lnSpc>
              <a:spcAft>
                <a:spcPts val="0"/>
              </a:spcAft>
            </a:pPr>
            <a:r>
              <a:rPr lang="ja-JP" altLang="en-US" sz="1200" dirty="0"/>
              <a:t>この金額は、平成29年度の国の税収とほぼ同じ規模です。</a:t>
            </a:r>
          </a:p>
          <a:p>
            <a:pPr eaLnBrk="1" hangingPunct="1">
              <a:lnSpc>
                <a:spcPts val="2800"/>
              </a:lnSpc>
              <a:spcAft>
                <a:spcPts val="0"/>
              </a:spcAft>
            </a:pPr>
            <a:r>
              <a:rPr lang="ja-JP" altLang="en-US" sz="1200" dirty="0"/>
              <a:t>さらに、5年前の平成25（201</a:t>
            </a:r>
            <a:r>
              <a:rPr lang="en-US" altLang="ja-JP" sz="1200" dirty="0"/>
              <a:t>3</a:t>
            </a:r>
            <a:r>
              <a:rPr lang="ja-JP" altLang="en-US" sz="1200" dirty="0"/>
              <a:t>）年と比べ約4割も増えています。</a:t>
            </a:r>
          </a:p>
        </p:txBody>
      </p:sp>
      <p:sp>
        <p:nvSpPr>
          <p:cNvPr id="645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E0053664-2AF1-4B15-BFE2-7371E3D86499}" type="slidenum">
              <a:rPr lang="ja-JP" altLang="en-US" smtClean="0"/>
              <a:pPr eaLnBrk="1" fontAlgn="base" hangingPunct="1">
                <a:spcBef>
                  <a:spcPct val="0"/>
                </a:spcBef>
                <a:spcAft>
                  <a:spcPct val="0"/>
                </a:spcAft>
              </a:pPr>
              <a:t>7</a:t>
            </a:fld>
            <a:endParaRPr lang="ja-JP" altLang="en-US"/>
          </a:p>
        </p:txBody>
      </p:sp>
    </p:spTree>
    <p:extLst>
      <p:ext uri="{BB962C8B-B14F-4D97-AF65-F5344CB8AC3E}">
        <p14:creationId xmlns:p14="http://schemas.microsoft.com/office/powerpoint/2010/main" val="1980320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国際化、高度情報化の進展により、クレジットカードのメリットを生かしたさまざまなサービスが提供されるようになりました。</a:t>
            </a:r>
            <a:endParaRPr lang="en-US" altLang="ja-JP" dirty="0"/>
          </a:p>
          <a:p>
            <a:pPr eaLnBrk="1" hangingPunct="1">
              <a:spcBef>
                <a:spcPct val="0"/>
              </a:spcBef>
            </a:pPr>
            <a:r>
              <a:rPr lang="ja-JP" altLang="en-US" dirty="0"/>
              <a:t>そのため、私たちの生活のいろいろな場面でクレジットカードを利用する機会が増えているのです。 </a:t>
            </a:r>
          </a:p>
        </p:txBody>
      </p:sp>
      <p:sp>
        <p:nvSpPr>
          <p:cNvPr id="6451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E0053664-2AF1-4B15-BFE2-7371E3D86499}" type="slidenum">
              <a:rPr lang="ja-JP" altLang="en-US" smtClean="0"/>
              <a:pPr eaLnBrk="1" fontAlgn="base" hangingPunct="1">
                <a:spcBef>
                  <a:spcPct val="0"/>
                </a:spcBef>
                <a:spcAft>
                  <a:spcPct val="0"/>
                </a:spcAft>
              </a:pPr>
              <a:t>8</a:t>
            </a:fld>
            <a:endParaRPr lang="ja-JP" altLang="en-US"/>
          </a:p>
        </p:txBody>
      </p:sp>
    </p:spTree>
    <p:extLst>
      <p:ext uri="{BB962C8B-B14F-4D97-AF65-F5344CB8AC3E}">
        <p14:creationId xmlns:p14="http://schemas.microsoft.com/office/powerpoint/2010/main" val="1467435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クレジットカードを作るためには、消費者はクレジット会社との「会員契約」が必要です。</a:t>
            </a:r>
            <a:br>
              <a:rPr lang="ja-JP" altLang="en-US" dirty="0"/>
            </a:br>
            <a:r>
              <a:rPr lang="ja-JP" altLang="en-US" dirty="0"/>
              <a:t>しかし、★会員契約を申し込んだからといって、誰でも契約できるわけではありません。</a:t>
            </a:r>
            <a:br>
              <a:rPr lang="ja-JP" altLang="en-US" dirty="0"/>
            </a:br>
            <a:r>
              <a:rPr lang="ja-JP" altLang="en-US" dirty="0"/>
              <a:t>★クレジットとは「信用」という意味です。</a:t>
            </a:r>
            <a:endParaRPr lang="en-US" altLang="ja-JP" dirty="0"/>
          </a:p>
          <a:p>
            <a:pPr eaLnBrk="1" hangingPunct="1">
              <a:spcBef>
                <a:spcPct val="0"/>
              </a:spcBef>
            </a:pPr>
            <a:r>
              <a:rPr lang="ja-JP" altLang="en-US" dirty="0"/>
              <a:t>★クレジット会社は審査により「必ず支払いができる」と認めた人とだけ会員契約をし、★クレジットカードを発行します。 </a:t>
            </a:r>
            <a:endParaRPr lang="en-US" altLang="ja-JP" dirty="0"/>
          </a:p>
        </p:txBody>
      </p:sp>
      <p:sp>
        <p:nvSpPr>
          <p:cNvPr id="6554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fontAlgn="base" hangingPunct="1">
              <a:spcBef>
                <a:spcPct val="0"/>
              </a:spcBef>
              <a:spcAft>
                <a:spcPct val="0"/>
              </a:spcAft>
            </a:pPr>
            <a:fld id="{F87F6C95-FED7-400D-9241-1F111163ECF3}" type="slidenum">
              <a:rPr lang="ja-JP" altLang="en-US" smtClean="0"/>
              <a:pPr eaLnBrk="1" fontAlgn="base" hangingPunct="1">
                <a:spcBef>
                  <a:spcPct val="0"/>
                </a:spcBef>
                <a:spcAft>
                  <a:spcPct val="0"/>
                </a:spcAft>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7638896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 name="日付プレースホルダー 5"/>
          <p:cNvSpPr>
            <a:spLocks noGrp="1"/>
          </p:cNvSpPr>
          <p:nvPr>
            <p:ph type="dt" sz="half" idx="2"/>
          </p:nvPr>
        </p:nvSpPr>
        <p:spPr>
          <a:xfrm>
            <a:off x="457200" y="6356350"/>
            <a:ext cx="2133600" cy="365125"/>
          </a:xfrm>
          <a:prstGeom prst="rect">
            <a:avLst/>
          </a:prstGeom>
        </p:spPr>
        <p:txBody>
          <a:bodyPr/>
          <a:lstStyle>
            <a:lvl1pPr>
              <a:defRPr/>
            </a:lvl1pPr>
          </a:lstStyle>
          <a:p>
            <a:pPr>
              <a:defRPr/>
            </a:pPr>
            <a:endParaRPr lang="ja-JP" altLang="en-US"/>
          </a:p>
        </p:txBody>
      </p:sp>
      <p:sp>
        <p:nvSpPr>
          <p:cNvPr id="7" name="フッター プレースホルダー 6"/>
          <p:cNvSpPr>
            <a:spLocks noGrp="1"/>
          </p:cNvSpPr>
          <p:nvPr>
            <p:ph type="ftr" sz="quarter" idx="3"/>
          </p:nvPr>
        </p:nvSpPr>
        <p:spPr>
          <a:xfrm>
            <a:off x="5997575" y="6356350"/>
            <a:ext cx="2895600" cy="365125"/>
          </a:xfrm>
          <a:prstGeom prst="rect">
            <a:avLst/>
          </a:prstGeom>
        </p:spPr>
        <p:txBody>
          <a:bodyPr/>
          <a:lstStyle>
            <a:lvl1pPr>
              <a:defRPr/>
            </a:lvl1pPr>
          </a:lstStyle>
          <a:p>
            <a:pPr>
              <a:defRPr/>
            </a:pPr>
            <a:endParaRPr lang="ja-JP" altLang="en-US"/>
          </a:p>
        </p:txBody>
      </p:sp>
      <p:sp>
        <p:nvSpPr>
          <p:cNvPr id="8" name="スライド番号プレースホルダー 7"/>
          <p:cNvSpPr>
            <a:spLocks noGrp="1"/>
          </p:cNvSpPr>
          <p:nvPr>
            <p:ph type="sldNum" sz="quarter" idx="4"/>
          </p:nvPr>
        </p:nvSpPr>
        <p:spPr>
          <a:xfrm>
            <a:off x="3505200" y="6356350"/>
            <a:ext cx="2133600" cy="365125"/>
          </a:xfrm>
          <a:prstGeom prst="rect">
            <a:avLst/>
          </a:prstGeom>
        </p:spPr>
        <p:txBody>
          <a:bodyPr/>
          <a:lstStyle>
            <a:lvl1pPr algn="ctr">
              <a:defRPr/>
            </a:lvl1pPr>
          </a:lstStyle>
          <a:p>
            <a:pPr>
              <a:defRPr/>
            </a:pPr>
            <a:fld id="{D2A0C4D2-ABC6-4937-BFFF-BE45C297081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721" r:id="rId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22486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5" name="Picture 9">
            <a:extLst>
              <a:ext uri="{FF2B5EF4-FFF2-40B4-BE49-F238E27FC236}">
                <a16:creationId xmlns:a16="http://schemas.microsoft.com/office/drawing/2014/main" id="{4D9FE3CE-9247-4AFD-A1EB-11626FB3BAF9}"/>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30609" y="1081013"/>
            <a:ext cx="6893719" cy="83581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C:\Users\k-sakurai\Dropbox\櫻井和\都消費\PowerPoint\パワポ_張り込み素材\il06_12.png">
            <a:extLst>
              <a:ext uri="{FF2B5EF4-FFF2-40B4-BE49-F238E27FC236}">
                <a16:creationId xmlns:a16="http://schemas.microsoft.com/office/drawing/2014/main" id="{7503AF0D-87F9-4AB9-9F8E-04488C0BA5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4190" y="4663356"/>
            <a:ext cx="962025" cy="67627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 descr="C:\Users\k-sakurai\Dropbox\櫻井和\都消費\PowerPoint\パワポ_張り込み素材\il06_12.png">
            <a:extLst>
              <a:ext uri="{FF2B5EF4-FFF2-40B4-BE49-F238E27FC236}">
                <a16:creationId xmlns:a16="http://schemas.microsoft.com/office/drawing/2014/main" id="{BA3F3642-211C-4C9C-8DAE-11CF90F3A7D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4600" y="1654380"/>
            <a:ext cx="962025" cy="67627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Users\k-sakurai\Dropbox\P26都消費Ｎ\PowerPoint\パワポ_張り込み素材\il06_プレゼント.png">
            <a:extLst>
              <a:ext uri="{FF2B5EF4-FFF2-40B4-BE49-F238E27FC236}">
                <a16:creationId xmlns:a16="http://schemas.microsoft.com/office/drawing/2014/main" id="{26339C5A-04A1-4975-9B0B-CE04485EE9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2205" y="4720506"/>
            <a:ext cx="600075"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25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94444E-6 -3.82054E-6 L -0.046 -0.43408 " pathEditMode="relative" rAng="0" ptsTypes="AA">
                                      <p:cBhvr>
                                        <p:cTn id="6" dur="2000" fill="hold"/>
                                        <p:tgtEl>
                                          <p:spTgt spid="18"/>
                                        </p:tgtEl>
                                        <p:attrNameLst>
                                          <p:attrName>ppt_x</p:attrName>
                                          <p:attrName>ppt_y</p:attrName>
                                        </p:attrNameLst>
                                      </p:cBhvr>
                                      <p:rCtr x="-2309" y="-21716"/>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0.01458 0.00394 L 0.4842 0.00556 " pathEditMode="relative" rAng="0" ptsTypes="AA">
                                      <p:cBhvr>
                                        <p:cTn id="10" dur="2000" fill="hold"/>
                                        <p:tgtEl>
                                          <p:spTgt spid="16"/>
                                        </p:tgtEl>
                                        <p:attrNameLst>
                                          <p:attrName>ppt_x</p:attrName>
                                          <p:attrName>ppt_y</p:attrName>
                                        </p:attrNameLst>
                                      </p:cBhvr>
                                      <p:rCtr x="23472" y="6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3.61111E-6 -4.07407E-6 L -0.07552 0.44862 " pathEditMode="relative" rAng="0" ptsTypes="AA">
                                      <p:cBhvr>
                                        <p:cTn id="14" dur="2000" fill="hold"/>
                                        <p:tgtEl>
                                          <p:spTgt spid="17"/>
                                        </p:tgtEl>
                                        <p:attrNameLst>
                                          <p:attrName>ppt_x</p:attrName>
                                          <p:attrName>ppt_y</p:attrName>
                                        </p:attrNameLst>
                                      </p:cBhvr>
                                      <p:rCtr x="-3785" y="22431"/>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B624AFDB-5209-4FBF-89BB-BAB184F1D24F}"/>
              </a:ext>
            </a:extLst>
          </p:cNvPr>
          <p:cNvPicPr>
            <a:picLocks noChangeAspect="1"/>
          </p:cNvPicPr>
          <p:nvPr/>
        </p:nvPicPr>
        <p:blipFill rotWithShape="1">
          <a:blip r:embed="rId4"/>
          <a:srcRect l="35247" t="29465" r="35607" b="42097"/>
          <a:stretch/>
        </p:blipFill>
        <p:spPr>
          <a:xfrm>
            <a:off x="7884368" y="1990353"/>
            <a:ext cx="819150" cy="790575"/>
          </a:xfrm>
          <a:prstGeom prst="rect">
            <a:avLst/>
          </a:prstGeom>
        </p:spPr>
      </p:pic>
      <p:pic>
        <p:nvPicPr>
          <p:cNvPr id="20" name="図 19">
            <a:extLst>
              <a:ext uri="{FF2B5EF4-FFF2-40B4-BE49-F238E27FC236}">
                <a16:creationId xmlns:a16="http://schemas.microsoft.com/office/drawing/2014/main" id="{7FBD511F-0605-4F9D-8196-D34933A1A586}"/>
              </a:ext>
            </a:extLst>
          </p:cNvPr>
          <p:cNvPicPr>
            <a:picLocks noChangeAspect="1"/>
          </p:cNvPicPr>
          <p:nvPr/>
        </p:nvPicPr>
        <p:blipFill rotWithShape="1">
          <a:blip r:embed="rId5"/>
          <a:srcRect l="28366" t="20438" r="28410" b="34599"/>
          <a:stretch/>
        </p:blipFill>
        <p:spPr>
          <a:xfrm>
            <a:off x="7836743" y="3029521"/>
            <a:ext cx="914400" cy="942975"/>
          </a:xfrm>
          <a:prstGeom prst="rect">
            <a:avLst/>
          </a:prstGeom>
        </p:spPr>
      </p:pic>
      <p:pic>
        <p:nvPicPr>
          <p:cNvPr id="21" name="図 20">
            <a:extLst>
              <a:ext uri="{FF2B5EF4-FFF2-40B4-BE49-F238E27FC236}">
                <a16:creationId xmlns:a16="http://schemas.microsoft.com/office/drawing/2014/main" id="{A9DF40BC-D28B-41E7-9717-F87B206A9889}"/>
              </a:ext>
            </a:extLst>
          </p:cNvPr>
          <p:cNvPicPr>
            <a:picLocks noChangeAspect="1"/>
          </p:cNvPicPr>
          <p:nvPr/>
        </p:nvPicPr>
        <p:blipFill rotWithShape="1">
          <a:blip r:embed="rId4"/>
          <a:srcRect l="35247" t="29465" r="35607" b="42097"/>
          <a:stretch/>
        </p:blipFill>
        <p:spPr>
          <a:xfrm>
            <a:off x="7884368" y="4252618"/>
            <a:ext cx="819150" cy="7905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437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121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080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150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2938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7">
            <a:extLst>
              <a:ext uri="{FF2B5EF4-FFF2-40B4-BE49-F238E27FC236}">
                <a16:creationId xmlns:a16="http://schemas.microsoft.com/office/drawing/2014/main" id="{61A1AAEB-2607-482A-A1DE-64DD6CA84E6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5560" t="500" r="311" b="18187"/>
          <a:stretch/>
        </p:blipFill>
        <p:spPr bwMode="auto">
          <a:xfrm>
            <a:off x="2572246" y="1923488"/>
            <a:ext cx="2931433" cy="281883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Users\k-sakurai\Dropbox\櫻井和\都消費\PowerPoint\パワポ_張り込み素材\il06_03.png">
            <a:extLst>
              <a:ext uri="{FF2B5EF4-FFF2-40B4-BE49-F238E27FC236}">
                <a16:creationId xmlns:a16="http://schemas.microsoft.com/office/drawing/2014/main" id="{747EBF4D-58AD-4094-B837-B8DEF7F2E2E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0442"/>
          <a:stretch/>
        </p:blipFill>
        <p:spPr bwMode="auto">
          <a:xfrm>
            <a:off x="2476498" y="1913274"/>
            <a:ext cx="2657475" cy="20882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C7B151D2-0C6E-43B1-A743-769B4826F4A5}"/>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2780901" y="4653136"/>
            <a:ext cx="847725" cy="5429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C:\Users\k-sakurai\Dropbox\櫻井和\都消費\PowerPoint\パワポ_張り込み素材\il06_02.png">
            <a:extLst>
              <a:ext uri="{FF2B5EF4-FFF2-40B4-BE49-F238E27FC236}">
                <a16:creationId xmlns:a16="http://schemas.microsoft.com/office/drawing/2014/main" id="{96B4EA2F-6AE6-44DC-941C-BB3DA2B4783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59834" y="3064376"/>
            <a:ext cx="2301240" cy="8686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8.33333E-7 4.44444E-6 L 0.09427 -0.49098 " pathEditMode="relative" rAng="0" ptsTypes="AA">
                                      <p:cBhvr>
                                        <p:cTn id="21" dur="2000" fill="hold"/>
                                        <p:tgtEl>
                                          <p:spTgt spid="11"/>
                                        </p:tgtEl>
                                        <p:attrNameLst>
                                          <p:attrName>ppt_x</p:attrName>
                                          <p:attrName>ppt_y</p:attrName>
                                        </p:attrNameLst>
                                      </p:cBhvr>
                                      <p:rCtr x="4705" y="-245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2137</TotalTime>
  <Words>721</Words>
  <PresentationFormat>画面に合わせる (4:3)</PresentationFormat>
  <Paragraphs>57</Paragraphs>
  <Slides>15</Slides>
  <Notes>15</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15</vt:i4>
      </vt:variant>
    </vt:vector>
  </HeadingPairs>
  <TitlesOfParts>
    <vt:vector size="18"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2015-03-05T02:50:45Z</cp:lastPrinted>
  <dcterms:created xsi:type="dcterms:W3CDTF">2015-02-09T05:51:36Z</dcterms:created>
  <dcterms:modified xsi:type="dcterms:W3CDTF">2019-03-18T01:47:28Z</dcterms:modified>
</cp:coreProperties>
</file>