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75" r:id="rId3"/>
    <p:sldId id="299" r:id="rId4"/>
    <p:sldId id="276" r:id="rId5"/>
    <p:sldId id="288" r:id="rId6"/>
    <p:sldId id="289" r:id="rId7"/>
    <p:sldId id="271" r:id="rId8"/>
    <p:sldId id="285" r:id="rId9"/>
    <p:sldId id="278" r:id="rId10"/>
    <p:sldId id="282" r:id="rId11"/>
    <p:sldId id="300" r:id="rId12"/>
    <p:sldId id="281" r:id="rId13"/>
    <p:sldId id="283" r:id="rId14"/>
    <p:sldId id="287" r:id="rId15"/>
    <p:sldId id="298" r:id="rId16"/>
    <p:sldId id="297" r:id="rId17"/>
    <p:sldId id="291" r:id="rId18"/>
    <p:sldId id="273" r:id="rId19"/>
    <p:sldId id="284" r:id="rId20"/>
    <p:sldId id="301" r:id="rId21"/>
    <p:sldId id="272" r:id="rId22"/>
    <p:sldId id="277" r:id="rId23"/>
    <p:sldId id="270" r:id="rId24"/>
    <p:sldId id="292" r:id="rId25"/>
    <p:sldId id="294" r:id="rId26"/>
    <p:sldId id="295" r:id="rId27"/>
    <p:sldId id="296" r:id="rId28"/>
    <p:sldId id="293" r:id="rId29"/>
  </p:sldIdLst>
  <p:sldSz cx="9144000" cy="6858000" type="screen4x3"/>
  <p:notesSz cx="6770688" cy="990282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245" autoAdjust="0"/>
  </p:normalViewPr>
  <p:slideViewPr>
    <p:cSldViewPr>
      <p:cViewPr>
        <p:scale>
          <a:sx n="75" d="100"/>
          <a:sy n="75" d="100"/>
        </p:scale>
        <p:origin x="-1236" y="10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33965" cy="495142"/>
          </a:xfrm>
          <a:prstGeom prst="rect">
            <a:avLst/>
          </a:prstGeom>
        </p:spPr>
        <p:txBody>
          <a:bodyPr vert="horz" lIns="91833" tIns="45917" rIns="91833" bIns="459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35156" y="0"/>
            <a:ext cx="2933965" cy="495142"/>
          </a:xfrm>
          <a:prstGeom prst="rect">
            <a:avLst/>
          </a:prstGeom>
        </p:spPr>
        <p:txBody>
          <a:bodyPr vert="horz" lIns="91833" tIns="45917" rIns="91833" bIns="45917" rtlCol="0"/>
          <a:lstStyle>
            <a:lvl1pPr algn="r">
              <a:defRPr sz="1200"/>
            </a:lvl1pPr>
          </a:lstStyle>
          <a:p>
            <a:fld id="{EC5AB53A-F35D-4BFA-90B8-5FF6A5175AA8}" type="datetimeFigureOut">
              <a:rPr kumimoji="1" lang="ja-JP" altLang="en-US" smtClean="0"/>
              <a:t>2018/7/9</a:t>
            </a:fld>
            <a:endParaRPr kumimoji="1" lang="ja-JP" altLang="en-US"/>
          </a:p>
        </p:txBody>
      </p:sp>
      <p:sp>
        <p:nvSpPr>
          <p:cNvPr id="4" name="スライド イメージ プレースホルダー 3"/>
          <p:cNvSpPr>
            <a:spLocks noGrp="1" noRot="1" noChangeAspect="1"/>
          </p:cNvSpPr>
          <p:nvPr>
            <p:ph type="sldImg" idx="2"/>
          </p:nvPr>
        </p:nvSpPr>
        <p:spPr>
          <a:xfrm>
            <a:off x="909638" y="742950"/>
            <a:ext cx="4951412" cy="3713163"/>
          </a:xfrm>
          <a:prstGeom prst="rect">
            <a:avLst/>
          </a:prstGeom>
          <a:noFill/>
          <a:ln w="12700">
            <a:solidFill>
              <a:prstClr val="black"/>
            </a:solidFill>
          </a:ln>
        </p:spPr>
        <p:txBody>
          <a:bodyPr vert="horz" lIns="91833" tIns="45917" rIns="91833" bIns="45917" rtlCol="0" anchor="ctr"/>
          <a:lstStyle/>
          <a:p>
            <a:endParaRPr lang="ja-JP" altLang="en-US"/>
          </a:p>
        </p:txBody>
      </p:sp>
      <p:sp>
        <p:nvSpPr>
          <p:cNvPr id="5" name="ノート プレースホルダー 4"/>
          <p:cNvSpPr>
            <a:spLocks noGrp="1"/>
          </p:cNvSpPr>
          <p:nvPr>
            <p:ph type="body" sz="quarter" idx="3"/>
          </p:nvPr>
        </p:nvSpPr>
        <p:spPr>
          <a:xfrm>
            <a:off x="677070" y="4703843"/>
            <a:ext cx="5416550" cy="4456271"/>
          </a:xfrm>
          <a:prstGeom prst="rect">
            <a:avLst/>
          </a:prstGeom>
        </p:spPr>
        <p:txBody>
          <a:bodyPr vert="horz" lIns="91833" tIns="45917" rIns="91833" bIns="45917"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05965"/>
            <a:ext cx="2933965" cy="495142"/>
          </a:xfrm>
          <a:prstGeom prst="rect">
            <a:avLst/>
          </a:prstGeom>
        </p:spPr>
        <p:txBody>
          <a:bodyPr vert="horz" lIns="91833" tIns="45917" rIns="91833" bIns="459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35156" y="9405965"/>
            <a:ext cx="2933965" cy="495142"/>
          </a:xfrm>
          <a:prstGeom prst="rect">
            <a:avLst/>
          </a:prstGeom>
        </p:spPr>
        <p:txBody>
          <a:bodyPr vert="horz" lIns="91833" tIns="45917" rIns="91833" bIns="45917" rtlCol="0" anchor="b"/>
          <a:lstStyle>
            <a:lvl1pPr algn="r">
              <a:defRPr sz="1200"/>
            </a:lvl1pPr>
          </a:lstStyle>
          <a:p>
            <a:fld id="{964BD4A4-265B-464F-A4C2-8A517D8359D7}" type="slidenum">
              <a:rPr kumimoji="1" lang="ja-JP" altLang="en-US" smtClean="0"/>
              <a:t>‹#›</a:t>
            </a:fld>
            <a:endParaRPr kumimoji="1" lang="ja-JP" altLang="en-US"/>
          </a:p>
        </p:txBody>
      </p:sp>
    </p:spTree>
    <p:extLst>
      <p:ext uri="{BB962C8B-B14F-4D97-AF65-F5344CB8AC3E}">
        <p14:creationId xmlns:p14="http://schemas.microsoft.com/office/powerpoint/2010/main" val="420015734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みなさんこんにちは。</a:t>
            </a:r>
            <a:endParaRPr kumimoji="1" lang="en-US" altLang="ja-JP" dirty="0" smtClean="0"/>
          </a:p>
          <a:p>
            <a:r>
              <a:rPr kumimoji="1" lang="ja-JP" altLang="en-US" dirty="0" smtClean="0"/>
              <a:t>私は～自己紹介～</a:t>
            </a:r>
            <a:r>
              <a:rPr kumimoji="1" lang="ja-JP" altLang="en-US" dirty="0" err="1" smtClean="0"/>
              <a:t>と</a:t>
            </a:r>
            <a:r>
              <a:rPr kumimoji="1" lang="ja-JP" altLang="en-US" dirty="0" smtClean="0"/>
              <a:t>いいます。</a:t>
            </a:r>
            <a:endParaRPr kumimoji="1" lang="en-US" altLang="ja-JP" dirty="0" smtClean="0"/>
          </a:p>
          <a:p>
            <a:r>
              <a:rPr kumimoji="1" lang="ja-JP" altLang="en-US" dirty="0" smtClean="0"/>
              <a:t>今日は、みんなと一緒に身の回りの危ないところを探そうと思います。</a:t>
            </a:r>
            <a:endParaRPr kumimoji="1" lang="en-US" altLang="ja-JP" dirty="0" smtClean="0"/>
          </a:p>
          <a:p>
            <a:pPr defTabSz="918332">
              <a:defRPr/>
            </a:pPr>
            <a:r>
              <a:rPr kumimoji="1" lang="ja-JP" altLang="en-US" dirty="0" smtClean="0"/>
              <a:t>よろしくお願いします。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1</a:t>
            </a:fld>
            <a:endParaRPr kumimoji="1" lang="ja-JP" altLang="en-US"/>
          </a:p>
        </p:txBody>
      </p:sp>
    </p:spTree>
    <p:extLst>
      <p:ext uri="{BB962C8B-B14F-4D97-AF65-F5344CB8AC3E}">
        <p14:creationId xmlns:p14="http://schemas.microsoft.com/office/powerpoint/2010/main" val="2075981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次に、②自転車のハンドルに傘をかける</a:t>
            </a:r>
            <a:r>
              <a:rPr kumimoji="1" lang="ja-JP" altLang="en-US" dirty="0" err="1" smtClean="0"/>
              <a:t>です</a:t>
            </a:r>
            <a:r>
              <a:rPr kumimoji="1" lang="ja-JP" altLang="en-US" dirty="0" smtClean="0"/>
              <a:t>。</a:t>
            </a:r>
            <a:endParaRPr kumimoji="1" lang="en-US" altLang="ja-JP" dirty="0" smtClean="0"/>
          </a:p>
          <a:p>
            <a:r>
              <a:rPr kumimoji="1" lang="ja-JP" altLang="en-US" dirty="0" smtClean="0"/>
              <a:t>このイラストの危ないところがわかった人、手をあげて教えてください。</a:t>
            </a:r>
            <a:endParaRPr kumimoji="1" lang="en-US" altLang="ja-JP" dirty="0" smtClean="0"/>
          </a:p>
          <a:p>
            <a:endParaRPr kumimoji="1" lang="en-US" altLang="ja-JP" dirty="0" smtClean="0"/>
          </a:p>
          <a:p>
            <a:r>
              <a:rPr kumimoji="1" lang="ja-JP" altLang="en-US" dirty="0" smtClean="0"/>
              <a:t>⇒正解！このハンドルにかけた傘が危ないポイントです。</a:t>
            </a:r>
            <a:endParaRPr kumimoji="1" lang="en-US" altLang="ja-JP" dirty="0" smtClean="0"/>
          </a:p>
          <a:p>
            <a:r>
              <a:rPr kumimoji="1" lang="ja-JP" altLang="en-US" dirty="0" smtClean="0"/>
              <a:t>あたった人にみんなで拍手。</a:t>
            </a:r>
            <a:endParaRPr kumimoji="1" lang="en-US" altLang="ja-JP" dirty="0" smtClean="0"/>
          </a:p>
          <a:p>
            <a:endParaRPr kumimoji="1" lang="en-US" altLang="ja-JP" dirty="0" smtClean="0"/>
          </a:p>
          <a:p>
            <a:r>
              <a:rPr kumimoji="1" lang="ja-JP" altLang="en-US" dirty="0" smtClean="0"/>
              <a:t>では、このイラストの続きを見てみましょう。</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10</a:t>
            </a:fld>
            <a:endParaRPr kumimoji="1" lang="ja-JP" altLang="en-US"/>
          </a:p>
        </p:txBody>
      </p:sp>
    </p:spTree>
    <p:extLst>
      <p:ext uri="{BB962C8B-B14F-4D97-AF65-F5344CB8AC3E}">
        <p14:creationId xmlns:p14="http://schemas.microsoft.com/office/powerpoint/2010/main" val="3370747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次に、②自転車のハンドルに傘をかける</a:t>
            </a:r>
            <a:r>
              <a:rPr kumimoji="1" lang="ja-JP" altLang="en-US" dirty="0" err="1" smtClean="0"/>
              <a:t>です</a:t>
            </a:r>
            <a:r>
              <a:rPr kumimoji="1" lang="ja-JP" altLang="en-US" dirty="0" smtClean="0"/>
              <a:t>。</a:t>
            </a:r>
            <a:endParaRPr kumimoji="1" lang="en-US" altLang="ja-JP" dirty="0" smtClean="0"/>
          </a:p>
          <a:p>
            <a:r>
              <a:rPr kumimoji="1" lang="ja-JP" altLang="en-US" dirty="0" smtClean="0"/>
              <a:t>このイラストの危ないところがわかった人、手をあげて教えてください。</a:t>
            </a:r>
            <a:endParaRPr kumimoji="1" lang="en-US" altLang="ja-JP" dirty="0" smtClean="0"/>
          </a:p>
          <a:p>
            <a:endParaRPr kumimoji="1" lang="en-US" altLang="ja-JP" dirty="0" smtClean="0"/>
          </a:p>
          <a:p>
            <a:r>
              <a:rPr kumimoji="1" lang="ja-JP" altLang="en-US" dirty="0" smtClean="0"/>
              <a:t>⇒正解！このハンドルにかけた傘が危ないポイントです。</a:t>
            </a:r>
            <a:endParaRPr kumimoji="1" lang="en-US" altLang="ja-JP" dirty="0" smtClean="0"/>
          </a:p>
          <a:p>
            <a:r>
              <a:rPr kumimoji="1" lang="ja-JP" altLang="en-US" dirty="0" smtClean="0"/>
              <a:t>あたった人にみんなで拍手。</a:t>
            </a:r>
            <a:endParaRPr kumimoji="1" lang="en-US" altLang="ja-JP" dirty="0" smtClean="0"/>
          </a:p>
          <a:p>
            <a:endParaRPr kumimoji="1" lang="en-US" altLang="ja-JP" dirty="0" smtClean="0"/>
          </a:p>
          <a:p>
            <a:r>
              <a:rPr kumimoji="1" lang="ja-JP" altLang="en-US" dirty="0" smtClean="0"/>
              <a:t>では、このイラストの続きを見てみましょう。</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11</a:t>
            </a:fld>
            <a:endParaRPr kumimoji="1" lang="ja-JP" altLang="en-US"/>
          </a:p>
        </p:txBody>
      </p:sp>
    </p:spTree>
    <p:extLst>
      <p:ext uri="{BB962C8B-B14F-4D97-AF65-F5344CB8AC3E}">
        <p14:creationId xmlns:p14="http://schemas.microsoft.com/office/powerpoint/2010/main" val="3370747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傘が自転車の前のタイヤに挟まってしまいました。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12</a:t>
            </a:fld>
            <a:endParaRPr kumimoji="1" lang="ja-JP" altLang="en-US"/>
          </a:p>
        </p:txBody>
      </p:sp>
    </p:spTree>
    <p:extLst>
      <p:ext uri="{BB962C8B-B14F-4D97-AF65-F5344CB8AC3E}">
        <p14:creationId xmlns:p14="http://schemas.microsoft.com/office/powerpoint/2010/main" val="937878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急に車輪が止まったので、男の子は転んでしまいました。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13</a:t>
            </a:fld>
            <a:endParaRPr kumimoji="1" lang="ja-JP" altLang="en-US"/>
          </a:p>
        </p:txBody>
      </p:sp>
    </p:spTree>
    <p:extLst>
      <p:ext uri="{BB962C8B-B14F-4D97-AF65-F5344CB8AC3E}">
        <p14:creationId xmlns:p14="http://schemas.microsoft.com/office/powerpoint/2010/main" val="2725587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8332">
              <a:defRPr/>
            </a:pPr>
            <a:r>
              <a:rPr kumimoji="1" lang="ja-JP" altLang="en-US" dirty="0" smtClean="0"/>
              <a:t>小学生が屋外で使う製品で危ない思いをした経験で一番多いのは、自転車によるものです。</a:t>
            </a:r>
            <a:endParaRPr kumimoji="1" lang="en-US" altLang="ja-JP" dirty="0" smtClean="0"/>
          </a:p>
          <a:p>
            <a:pPr defTabSz="918332">
              <a:defRPr/>
            </a:pPr>
            <a:endParaRPr kumimoji="1" lang="en-US" altLang="ja-JP" dirty="0" smtClean="0"/>
          </a:p>
          <a:p>
            <a:pPr defTabSz="918332">
              <a:defRPr/>
            </a:pPr>
            <a:r>
              <a:rPr kumimoji="1" lang="ja-JP" altLang="en-US" dirty="0" smtClean="0"/>
              <a:t>東京都の調査では、小学校</a:t>
            </a:r>
            <a:r>
              <a:rPr kumimoji="1" lang="en-US" altLang="ja-JP" dirty="0" smtClean="0"/>
              <a:t>5</a:t>
            </a:r>
            <a:r>
              <a:rPr kumimoji="1" lang="ja-JP" altLang="en-US" dirty="0" smtClean="0"/>
              <a:t>年生の男の子が傘を引っかけて走っている時に車輪にからまって転んだ、小学</a:t>
            </a:r>
            <a:r>
              <a:rPr kumimoji="1" lang="en-US" altLang="ja-JP" dirty="0" smtClean="0"/>
              <a:t>6</a:t>
            </a:r>
            <a:r>
              <a:rPr kumimoji="1" lang="ja-JP" altLang="en-US" dirty="0" smtClean="0"/>
              <a:t>年生の男の子が自転車の鍵に大きなキーホルダーをつけていたら車輪にからまったなどの事例がありました。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14</a:t>
            </a:fld>
            <a:endParaRPr kumimoji="1" lang="ja-JP" altLang="en-US"/>
          </a:p>
        </p:txBody>
      </p:sp>
    </p:spTree>
    <p:extLst>
      <p:ext uri="{BB962C8B-B14F-4D97-AF65-F5344CB8AC3E}">
        <p14:creationId xmlns:p14="http://schemas.microsoft.com/office/powerpoint/2010/main" val="495021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傘が自転車の前輪にからまってしまった映像を紹介します。</a:t>
            </a:r>
            <a:endParaRPr kumimoji="1" lang="en-US" altLang="ja-JP" dirty="0" smtClean="0"/>
          </a:p>
          <a:p>
            <a:r>
              <a:rPr kumimoji="1" lang="ja-JP" altLang="en-US" dirty="0" smtClean="0"/>
              <a:t>（映像放映）</a:t>
            </a:r>
            <a:endParaRPr kumimoji="1" lang="en-US" altLang="ja-JP" dirty="0" smtClean="0"/>
          </a:p>
          <a:p>
            <a:r>
              <a:rPr kumimoji="1" lang="ja-JP" altLang="en-US" dirty="0" smtClean="0"/>
              <a:t>このように、傘が自転車にひっかかると、前のタイヤがロックされてしまいます。</a:t>
            </a:r>
            <a:endParaRPr kumimoji="1" lang="ja-JP" altLang="en-US" dirty="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15</a:t>
            </a:fld>
            <a:endParaRPr kumimoji="1" lang="ja-JP" altLang="en-US"/>
          </a:p>
        </p:txBody>
      </p:sp>
    </p:spTree>
    <p:extLst>
      <p:ext uri="{BB962C8B-B14F-4D97-AF65-F5344CB8AC3E}">
        <p14:creationId xmlns:p14="http://schemas.microsoft.com/office/powerpoint/2010/main" val="1625444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前輪がロックされてしまうと、さっき見てもらったイラストのように、自転車が回転して、前のめりに転んでしまいます。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16</a:t>
            </a:fld>
            <a:endParaRPr kumimoji="1" lang="ja-JP" altLang="en-US"/>
          </a:p>
        </p:txBody>
      </p:sp>
    </p:spTree>
    <p:extLst>
      <p:ext uri="{BB962C8B-B14F-4D97-AF65-F5344CB8AC3E}">
        <p14:creationId xmlns:p14="http://schemas.microsoft.com/office/powerpoint/2010/main" val="224848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8332">
              <a:defRPr/>
            </a:pPr>
            <a:r>
              <a:rPr kumimoji="1" lang="ja-JP" altLang="en-US" dirty="0" smtClean="0"/>
              <a:t>みんなと約束です。自転車に乗るときは、タイヤにはさまるものを置かないようにしよう。</a:t>
            </a:r>
            <a:endParaRPr kumimoji="1" lang="en-US" altLang="ja-JP" dirty="0" smtClean="0"/>
          </a:p>
          <a:p>
            <a:r>
              <a:rPr kumimoji="1" lang="ja-JP" altLang="en-US" dirty="0" smtClean="0"/>
              <a:t>みんなで一緒に言ってみましょう。</a:t>
            </a:r>
            <a:endParaRPr kumimoji="1" lang="en-US" altLang="ja-JP" dirty="0" smtClean="0"/>
          </a:p>
          <a:p>
            <a:r>
              <a:rPr kumimoji="1" lang="ja-JP" altLang="en-US" dirty="0" smtClean="0"/>
              <a:t>せーの「自転車に乗る時はタイヤに挟まるものをおかない！」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17</a:t>
            </a:fld>
            <a:endParaRPr kumimoji="1" lang="ja-JP" altLang="en-US"/>
          </a:p>
        </p:txBody>
      </p:sp>
    </p:spTree>
    <p:extLst>
      <p:ext uri="{BB962C8B-B14F-4D97-AF65-F5344CB8AC3E}">
        <p14:creationId xmlns:p14="http://schemas.microsoft.com/office/powerpoint/2010/main" val="3575494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③の説明です。</a:t>
            </a:r>
            <a:endParaRPr kumimoji="1" lang="en-US" altLang="ja-JP" dirty="0" smtClean="0"/>
          </a:p>
          <a:p>
            <a:r>
              <a:rPr kumimoji="1" lang="ja-JP" altLang="en-US" dirty="0" smtClean="0"/>
              <a:t>この女の子は、ビンを上の棚に入れようとしていますが、</a:t>
            </a:r>
            <a:endParaRPr kumimoji="1" lang="en-US" altLang="ja-JP" dirty="0" smtClean="0"/>
          </a:p>
          <a:p>
            <a:r>
              <a:rPr kumimoji="1" lang="ja-JP" altLang="en-US" dirty="0" smtClean="0"/>
              <a:t>上の棚に届かなくてこまっています。</a:t>
            </a:r>
            <a:endParaRPr kumimoji="1" lang="en-US" altLang="ja-JP" dirty="0" smtClean="0"/>
          </a:p>
          <a:p>
            <a:r>
              <a:rPr kumimoji="1" lang="ja-JP" altLang="en-US" dirty="0" smtClean="0"/>
              <a:t>このイラストは、大丈夫なようなので、次にいきます。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18</a:t>
            </a:fld>
            <a:endParaRPr kumimoji="1" lang="ja-JP" altLang="en-US"/>
          </a:p>
        </p:txBody>
      </p:sp>
    </p:spTree>
    <p:extLst>
      <p:ext uri="{BB962C8B-B14F-4D97-AF65-F5344CB8AC3E}">
        <p14:creationId xmlns:p14="http://schemas.microsoft.com/office/powerpoint/2010/main" val="916446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この女の子は、踏み台に折りたたみイスを使おうとしています。</a:t>
            </a:r>
            <a:endParaRPr kumimoji="1" lang="en-US" altLang="ja-JP" dirty="0" smtClean="0"/>
          </a:p>
          <a:p>
            <a:pPr defTabSz="918332">
              <a:defRPr/>
            </a:pPr>
            <a:r>
              <a:rPr kumimoji="1" lang="ja-JP" altLang="en-US" dirty="0" smtClean="0"/>
              <a:t>このイラストの危ないところがわかった人、手をあげて教えてください。</a:t>
            </a:r>
            <a:endParaRPr kumimoji="1" lang="en-US" altLang="ja-JP" dirty="0" smtClean="0"/>
          </a:p>
          <a:p>
            <a:pPr defTabSz="918332">
              <a:defRPr/>
            </a:pPr>
            <a:endParaRPr kumimoji="1" lang="ja-JP" altLang="en-US" dirty="0" smtClean="0"/>
          </a:p>
          <a:p>
            <a:r>
              <a:rPr kumimoji="1" lang="ja-JP" altLang="en-US" dirty="0" smtClean="0"/>
              <a:t>⇒正解！この折りたたみイスがあぶないポイントです。</a:t>
            </a:r>
            <a:endParaRPr kumimoji="1" lang="en-US" altLang="ja-JP" dirty="0" smtClean="0"/>
          </a:p>
          <a:p>
            <a:r>
              <a:rPr kumimoji="1" lang="ja-JP" altLang="en-US" dirty="0" smtClean="0"/>
              <a:t>あたった人にみんなで拍手。</a:t>
            </a:r>
            <a:endParaRPr kumimoji="1" lang="en-US" altLang="ja-JP" dirty="0" smtClean="0"/>
          </a:p>
          <a:p>
            <a:endParaRPr kumimoji="1" lang="en-US" altLang="ja-JP" dirty="0" smtClean="0"/>
          </a:p>
          <a:p>
            <a:r>
              <a:rPr kumimoji="1" lang="ja-JP" altLang="en-US" dirty="0" smtClean="0"/>
              <a:t>では、このイラストの続きを見てみましょう。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19</a:t>
            </a:fld>
            <a:endParaRPr kumimoji="1" lang="ja-JP" altLang="en-US"/>
          </a:p>
        </p:txBody>
      </p:sp>
    </p:spTree>
    <p:extLst>
      <p:ext uri="{BB962C8B-B14F-4D97-AF65-F5344CB8AC3E}">
        <p14:creationId xmlns:p14="http://schemas.microsoft.com/office/powerpoint/2010/main" val="4074694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（資料配布）</a:t>
            </a:r>
            <a:endParaRPr kumimoji="1" lang="en-US" altLang="ja-JP" dirty="0" smtClean="0"/>
          </a:p>
          <a:p>
            <a:r>
              <a:rPr kumimoji="1" lang="ja-JP" altLang="en-US" dirty="0" smtClean="0"/>
              <a:t>配ったシートには、身の回りの色々な危ない場面が書いてあります。</a:t>
            </a:r>
            <a:endParaRPr kumimoji="1" lang="en-US" altLang="ja-JP" dirty="0" smtClean="0"/>
          </a:p>
          <a:p>
            <a:r>
              <a:rPr kumimoji="1" lang="ja-JP" altLang="en-US" dirty="0" smtClean="0"/>
              <a:t>危ないところを丸で囲んでください。</a:t>
            </a:r>
            <a:endParaRPr kumimoji="1" lang="en-US" altLang="ja-JP" dirty="0" smtClean="0"/>
          </a:p>
          <a:p>
            <a:r>
              <a:rPr kumimoji="1" lang="ja-JP" altLang="en-US" dirty="0" smtClean="0"/>
              <a:t>問題は３つです。</a:t>
            </a:r>
            <a:endParaRPr kumimoji="1" lang="en-US" altLang="ja-JP" dirty="0" smtClean="0"/>
          </a:p>
          <a:p>
            <a:r>
              <a:rPr kumimoji="1" lang="ja-JP" altLang="en-US" dirty="0" smtClean="0"/>
              <a:t>①は、男の子がゆで卵を電子レンジで温めようとしています。</a:t>
            </a:r>
            <a:endParaRPr kumimoji="1" lang="en-US" altLang="ja-JP" dirty="0" smtClean="0"/>
          </a:p>
          <a:p>
            <a:r>
              <a:rPr kumimoji="1" lang="ja-JP" altLang="en-US" dirty="0" smtClean="0"/>
              <a:t>ゆで卵、おいしいですよね。温かいともっとおいしいかな？</a:t>
            </a:r>
            <a:endParaRPr kumimoji="1" lang="en-US" altLang="ja-JP" dirty="0" smtClean="0"/>
          </a:p>
          <a:p>
            <a:r>
              <a:rPr kumimoji="1" lang="ja-JP" altLang="en-US" dirty="0" smtClean="0"/>
              <a:t>②は自転車に乗っています。雨予報だったのか、傘を持っておうちを出たようです。</a:t>
            </a:r>
            <a:endParaRPr kumimoji="1" lang="en-US" altLang="ja-JP" dirty="0" smtClean="0"/>
          </a:p>
          <a:p>
            <a:r>
              <a:rPr kumimoji="1" lang="ja-JP" altLang="en-US" dirty="0" smtClean="0"/>
              <a:t>③は２つのイラストです。女の子がキッチンの高いところにビンをのせたいようです。</a:t>
            </a:r>
            <a:endParaRPr kumimoji="1" lang="en-US" altLang="ja-JP" dirty="0" smtClean="0"/>
          </a:p>
          <a:p>
            <a:r>
              <a:rPr kumimoji="1" lang="ja-JP" altLang="en-US" dirty="0" smtClean="0"/>
              <a:t>でも、届かないので何か台が必要です。</a:t>
            </a:r>
            <a:endParaRPr kumimoji="1" lang="en-US" altLang="ja-JP" dirty="0" smtClean="0"/>
          </a:p>
          <a:p>
            <a:r>
              <a:rPr kumimoji="1" lang="ja-JP" altLang="en-US" dirty="0" smtClean="0"/>
              <a:t>リビングから折りたたみイスを持ってきました。</a:t>
            </a:r>
            <a:endParaRPr kumimoji="1" lang="en-US" altLang="ja-JP" dirty="0" smtClean="0"/>
          </a:p>
          <a:p>
            <a:endParaRPr kumimoji="1" lang="en-US" altLang="ja-JP" dirty="0" smtClean="0"/>
          </a:p>
          <a:p>
            <a:r>
              <a:rPr kumimoji="1" lang="ja-JP" altLang="en-US" dirty="0" smtClean="0"/>
              <a:t>さて、危ないところはどこかな？</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2</a:t>
            </a:fld>
            <a:endParaRPr kumimoji="1" lang="ja-JP" altLang="en-US"/>
          </a:p>
        </p:txBody>
      </p:sp>
    </p:spTree>
    <p:extLst>
      <p:ext uri="{BB962C8B-B14F-4D97-AF65-F5344CB8AC3E}">
        <p14:creationId xmlns:p14="http://schemas.microsoft.com/office/powerpoint/2010/main" val="1079569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この女の子は、踏み台に折りたたみイスを使おうとしています。</a:t>
            </a:r>
            <a:endParaRPr kumimoji="1" lang="en-US" altLang="ja-JP" dirty="0" smtClean="0"/>
          </a:p>
          <a:p>
            <a:pPr defTabSz="918332">
              <a:defRPr/>
            </a:pPr>
            <a:r>
              <a:rPr kumimoji="1" lang="ja-JP" altLang="en-US" dirty="0" smtClean="0"/>
              <a:t>このイラストの危ないところがわかった人、手をあげて教えてください。</a:t>
            </a:r>
            <a:endParaRPr kumimoji="1" lang="en-US" altLang="ja-JP" dirty="0" smtClean="0"/>
          </a:p>
          <a:p>
            <a:pPr defTabSz="918332">
              <a:defRPr/>
            </a:pPr>
            <a:endParaRPr kumimoji="1" lang="ja-JP" altLang="en-US" dirty="0" smtClean="0"/>
          </a:p>
          <a:p>
            <a:r>
              <a:rPr kumimoji="1" lang="ja-JP" altLang="en-US" dirty="0" smtClean="0"/>
              <a:t>⇒正解！この折りたたみイスがあぶないポイントです。</a:t>
            </a:r>
            <a:endParaRPr kumimoji="1" lang="en-US" altLang="ja-JP" dirty="0" smtClean="0"/>
          </a:p>
          <a:p>
            <a:r>
              <a:rPr kumimoji="1" lang="ja-JP" altLang="en-US" dirty="0" smtClean="0"/>
              <a:t>あたった人にみんなで拍手。</a:t>
            </a:r>
            <a:endParaRPr kumimoji="1" lang="en-US" altLang="ja-JP" dirty="0" smtClean="0"/>
          </a:p>
          <a:p>
            <a:endParaRPr kumimoji="1" lang="en-US" altLang="ja-JP" dirty="0" smtClean="0"/>
          </a:p>
          <a:p>
            <a:r>
              <a:rPr kumimoji="1" lang="ja-JP" altLang="en-US" dirty="0" smtClean="0"/>
              <a:t>では、このイラストの続きを見てみましょう。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20</a:t>
            </a:fld>
            <a:endParaRPr kumimoji="1" lang="ja-JP" altLang="en-US"/>
          </a:p>
        </p:txBody>
      </p:sp>
    </p:spTree>
    <p:extLst>
      <p:ext uri="{BB962C8B-B14F-4D97-AF65-F5344CB8AC3E}">
        <p14:creationId xmlns:p14="http://schemas.microsoft.com/office/powerpoint/2010/main" val="4074694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イスを踏み台にしてビンを棚にいれようとした女の子は、</a:t>
            </a:r>
            <a:endParaRPr kumimoji="1" lang="en-US" altLang="ja-JP" dirty="0" smtClean="0"/>
          </a:p>
          <a:p>
            <a:r>
              <a:rPr kumimoji="1" lang="ja-JP" altLang="en-US" dirty="0" smtClean="0"/>
              <a:t>このようにイスから落ちてしまいました。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21</a:t>
            </a:fld>
            <a:endParaRPr kumimoji="1" lang="ja-JP" altLang="en-US"/>
          </a:p>
        </p:txBody>
      </p:sp>
    </p:spTree>
    <p:extLst>
      <p:ext uri="{BB962C8B-B14F-4D97-AF65-F5344CB8AC3E}">
        <p14:creationId xmlns:p14="http://schemas.microsoft.com/office/powerpoint/2010/main" val="165869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8332">
              <a:defRPr/>
            </a:pPr>
            <a:r>
              <a:rPr kumimoji="1" lang="ja-JP" altLang="en-US" dirty="0" smtClean="0"/>
              <a:t>小学生が子供部屋で使う製品で危ない思いをした経験で一番多いのは、折りたたみイスによるものです。</a:t>
            </a:r>
            <a:endParaRPr kumimoji="1" lang="en-US" altLang="ja-JP" dirty="0" smtClean="0"/>
          </a:p>
          <a:p>
            <a:pPr defTabSz="918332">
              <a:defRPr/>
            </a:pPr>
            <a:endParaRPr kumimoji="1" lang="en-US" altLang="ja-JP" dirty="0" smtClean="0"/>
          </a:p>
          <a:p>
            <a:pPr defTabSz="918332">
              <a:defRPr/>
            </a:pPr>
            <a:r>
              <a:rPr kumimoji="1" lang="ja-JP" altLang="en-US" dirty="0" smtClean="0"/>
              <a:t>都の調査では、小学校</a:t>
            </a:r>
            <a:r>
              <a:rPr kumimoji="1" lang="en-US" altLang="ja-JP" dirty="0" smtClean="0"/>
              <a:t>1</a:t>
            </a:r>
            <a:r>
              <a:rPr kumimoji="1" lang="ja-JP" altLang="en-US" dirty="0" smtClean="0"/>
              <a:t>年生の男の子が折りたたみイスの上に立った時バランスを崩して倒れた事例や、小学</a:t>
            </a:r>
            <a:r>
              <a:rPr kumimoji="1" lang="en-US" altLang="ja-JP" dirty="0" smtClean="0"/>
              <a:t>2</a:t>
            </a:r>
            <a:r>
              <a:rPr kumimoji="1" lang="ja-JP" altLang="en-US" dirty="0" smtClean="0"/>
              <a:t>年生の女の子が折りたたみイスを出して高い所のものをとろうとした時、イスが閉じてひっくり返ってしまったなどの事例がありました。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22</a:t>
            </a:fld>
            <a:endParaRPr kumimoji="1" lang="ja-JP" altLang="en-US"/>
          </a:p>
        </p:txBody>
      </p:sp>
    </p:spTree>
    <p:extLst>
      <p:ext uri="{BB962C8B-B14F-4D97-AF65-F5344CB8AC3E}">
        <p14:creationId xmlns:p14="http://schemas.microsoft.com/office/powerpoint/2010/main" val="495021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みんなと約束です。折りたたみイスを踏み台にするのはやめよう。</a:t>
            </a:r>
            <a:endParaRPr kumimoji="1" lang="en-US" altLang="ja-JP" dirty="0" smtClean="0"/>
          </a:p>
          <a:p>
            <a:r>
              <a:rPr kumimoji="1" lang="ja-JP" altLang="en-US" dirty="0" smtClean="0"/>
              <a:t>みんなで一緒に言ってみましょう。</a:t>
            </a:r>
            <a:endParaRPr kumimoji="1" lang="en-US" altLang="ja-JP" dirty="0" smtClean="0"/>
          </a:p>
          <a:p>
            <a:r>
              <a:rPr kumimoji="1" lang="ja-JP" altLang="en-US" dirty="0" smtClean="0"/>
              <a:t>せーの「折りたたみイスを踏み台にするのはやめよう！」</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23</a:t>
            </a:fld>
            <a:endParaRPr kumimoji="1" lang="ja-JP" altLang="en-US"/>
          </a:p>
        </p:txBody>
      </p:sp>
    </p:spTree>
    <p:extLst>
      <p:ext uri="{BB962C8B-B14F-4D97-AF65-F5344CB8AC3E}">
        <p14:creationId xmlns:p14="http://schemas.microsoft.com/office/powerpoint/2010/main" val="3575494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今回紹介した事例は、いずれも小学生の事故防止ガイドに記載されています。</a:t>
            </a:r>
            <a:endParaRPr kumimoji="1" lang="en-US" altLang="ja-JP" dirty="0" smtClean="0"/>
          </a:p>
          <a:p>
            <a:r>
              <a:rPr kumimoji="1" lang="ja-JP" altLang="en-US" dirty="0" smtClean="0"/>
              <a:t>ぜひおうちに帰ってから読んでいただければと思います。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24</a:t>
            </a:fld>
            <a:endParaRPr kumimoji="1" lang="ja-JP" altLang="en-US"/>
          </a:p>
        </p:txBody>
      </p:sp>
    </p:spTree>
    <p:extLst>
      <p:ext uri="{BB962C8B-B14F-4D97-AF65-F5344CB8AC3E}">
        <p14:creationId xmlns:p14="http://schemas.microsoft.com/office/powerpoint/2010/main" val="2918533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最後に、今日学んだことをおさらいしましょう。</a:t>
            </a:r>
            <a:endParaRPr kumimoji="1" lang="en-US" altLang="ja-JP" dirty="0" smtClean="0"/>
          </a:p>
          <a:p>
            <a:r>
              <a:rPr kumimoji="1" lang="ja-JP" altLang="en-US" dirty="0" smtClean="0"/>
              <a:t>電子レンジで卵など膜や殻のついたものを</a:t>
            </a:r>
            <a:r>
              <a:rPr kumimoji="1" lang="ja-JP" altLang="en-US" dirty="0" err="1" smtClean="0"/>
              <a:t>温めるの</a:t>
            </a:r>
            <a:r>
              <a:rPr kumimoji="1" lang="ja-JP" altLang="en-US" dirty="0" smtClean="0"/>
              <a:t>はやめよう！</a:t>
            </a:r>
            <a:endParaRPr kumimoji="1" lang="ja-JP" altLang="en-US" dirty="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25</a:t>
            </a:fld>
            <a:endParaRPr kumimoji="1" lang="ja-JP" altLang="en-US"/>
          </a:p>
        </p:txBody>
      </p:sp>
    </p:spTree>
    <p:extLst>
      <p:ext uri="{BB962C8B-B14F-4D97-AF65-F5344CB8AC3E}">
        <p14:creationId xmlns:p14="http://schemas.microsoft.com/office/powerpoint/2010/main" val="3575494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自転車に乗るときは、タイヤにはさまるものを置かないようにしよう。</a:t>
            </a:r>
            <a:endParaRPr kumimoji="1" lang="ja-JP" altLang="en-US" dirty="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26</a:t>
            </a:fld>
            <a:endParaRPr kumimoji="1" lang="ja-JP" altLang="en-US"/>
          </a:p>
        </p:txBody>
      </p:sp>
    </p:spTree>
    <p:extLst>
      <p:ext uri="{BB962C8B-B14F-4D97-AF65-F5344CB8AC3E}">
        <p14:creationId xmlns:p14="http://schemas.microsoft.com/office/powerpoint/2010/main" val="3575494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折りたたみイスを踏み台にするのはやめよう。</a:t>
            </a:r>
            <a:endParaRPr kumimoji="1" lang="ja-JP" altLang="en-US" dirty="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27</a:t>
            </a:fld>
            <a:endParaRPr kumimoji="1" lang="ja-JP" altLang="en-US"/>
          </a:p>
        </p:txBody>
      </p:sp>
    </p:spTree>
    <p:extLst>
      <p:ext uri="{BB962C8B-B14F-4D97-AF65-F5344CB8AC3E}">
        <p14:creationId xmlns:p14="http://schemas.microsoft.com/office/powerpoint/2010/main" val="3575494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以上で説明は終わりです。</a:t>
            </a:r>
            <a:endParaRPr kumimoji="1" lang="en-US" altLang="ja-JP" dirty="0" smtClean="0"/>
          </a:p>
          <a:p>
            <a:r>
              <a:rPr kumimoji="1" lang="ja-JP" altLang="en-US" dirty="0" smtClean="0"/>
              <a:t>おうちに帰ってからも、ぜひ親子で身のまわりの危ないポイントを考えて、</a:t>
            </a:r>
            <a:endParaRPr kumimoji="1" lang="en-US" altLang="ja-JP" dirty="0" smtClean="0"/>
          </a:p>
          <a:p>
            <a:r>
              <a:rPr kumimoji="1" lang="ja-JP" altLang="en-US" dirty="0" smtClean="0"/>
              <a:t>事故を予防してもらえればと思います。</a:t>
            </a:r>
            <a:endParaRPr kumimoji="1" lang="en-US" altLang="ja-JP" dirty="0" smtClean="0"/>
          </a:p>
          <a:p>
            <a:endParaRPr kumimoji="1" lang="en-US" altLang="ja-JP" dirty="0" smtClean="0"/>
          </a:p>
          <a:p>
            <a:r>
              <a:rPr kumimoji="1" lang="ja-JP" altLang="en-US" dirty="0" smtClean="0"/>
              <a:t>最後まで聞いてくれてありがとうございました。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28</a:t>
            </a:fld>
            <a:endParaRPr kumimoji="1" lang="ja-JP" altLang="en-US"/>
          </a:p>
        </p:txBody>
      </p:sp>
    </p:spTree>
    <p:extLst>
      <p:ext uri="{BB962C8B-B14F-4D97-AF65-F5344CB8AC3E}">
        <p14:creationId xmlns:p14="http://schemas.microsoft.com/office/powerpoint/2010/main" val="203222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①の説明です。</a:t>
            </a:r>
            <a:endParaRPr kumimoji="1" lang="en-US" altLang="ja-JP" dirty="0" smtClean="0"/>
          </a:p>
          <a:p>
            <a:r>
              <a:rPr kumimoji="1" lang="ja-JP" altLang="en-US" dirty="0" smtClean="0"/>
              <a:t>男の子は、ゆで卵を電子レンジで温めています。</a:t>
            </a:r>
            <a:endParaRPr kumimoji="1" lang="en-US" altLang="ja-JP" dirty="0" smtClean="0"/>
          </a:p>
          <a:p>
            <a:r>
              <a:rPr kumimoji="1" lang="ja-JP" altLang="en-US" dirty="0" smtClean="0"/>
              <a:t>このイラストの危ないところがわかった人、手をあげて教えてください。</a:t>
            </a:r>
            <a:endParaRPr kumimoji="1" lang="en-US" altLang="ja-JP" dirty="0" smtClean="0"/>
          </a:p>
          <a:p>
            <a:endParaRPr kumimoji="1" lang="en-US" altLang="ja-JP" dirty="0" smtClean="0"/>
          </a:p>
          <a:p>
            <a:r>
              <a:rPr kumimoji="1" lang="ja-JP" altLang="en-US" dirty="0" smtClean="0"/>
              <a:t>⇒正解！このゆで卵が危ないポイントです。</a:t>
            </a:r>
            <a:endParaRPr kumimoji="1" lang="en-US" altLang="ja-JP" dirty="0" smtClean="0"/>
          </a:p>
          <a:p>
            <a:r>
              <a:rPr kumimoji="1" lang="ja-JP" altLang="en-US" dirty="0" smtClean="0"/>
              <a:t>あたった人にみんなで拍手！</a:t>
            </a:r>
            <a:endParaRPr kumimoji="1" lang="en-US" altLang="ja-JP" dirty="0" smtClean="0"/>
          </a:p>
          <a:p>
            <a:endParaRPr kumimoji="1" lang="en-US" altLang="ja-JP" dirty="0" smtClean="0"/>
          </a:p>
          <a:p>
            <a:r>
              <a:rPr kumimoji="1" lang="ja-JP" altLang="en-US" dirty="0" smtClean="0"/>
              <a:t>では、このイラストの続きを見てみましょう。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3</a:t>
            </a:fld>
            <a:endParaRPr kumimoji="1" lang="ja-JP" altLang="en-US"/>
          </a:p>
        </p:txBody>
      </p:sp>
    </p:spTree>
    <p:extLst>
      <p:ext uri="{BB962C8B-B14F-4D97-AF65-F5344CB8AC3E}">
        <p14:creationId xmlns:p14="http://schemas.microsoft.com/office/powerpoint/2010/main" val="962278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①の説明です。</a:t>
            </a:r>
            <a:endParaRPr kumimoji="1" lang="en-US" altLang="ja-JP" dirty="0" smtClean="0"/>
          </a:p>
          <a:p>
            <a:r>
              <a:rPr kumimoji="1" lang="ja-JP" altLang="en-US" dirty="0" smtClean="0"/>
              <a:t>男の子は、ゆで卵を電子レンジで温めています。</a:t>
            </a:r>
            <a:endParaRPr kumimoji="1" lang="en-US" altLang="ja-JP" dirty="0" smtClean="0"/>
          </a:p>
          <a:p>
            <a:r>
              <a:rPr kumimoji="1" lang="ja-JP" altLang="en-US" dirty="0" smtClean="0"/>
              <a:t>このイラストの危ないところがわかった人、手をあげて教えてください。</a:t>
            </a:r>
            <a:endParaRPr kumimoji="1" lang="en-US" altLang="ja-JP" dirty="0" smtClean="0"/>
          </a:p>
          <a:p>
            <a:endParaRPr kumimoji="1" lang="en-US" altLang="ja-JP" dirty="0" smtClean="0"/>
          </a:p>
          <a:p>
            <a:r>
              <a:rPr kumimoji="1" lang="ja-JP" altLang="en-US" dirty="0" smtClean="0"/>
              <a:t>⇒正解！このゆで卵が危ないポイントです。</a:t>
            </a:r>
            <a:endParaRPr kumimoji="1" lang="en-US" altLang="ja-JP" dirty="0" smtClean="0"/>
          </a:p>
          <a:p>
            <a:r>
              <a:rPr kumimoji="1" lang="ja-JP" altLang="en-US" dirty="0" smtClean="0"/>
              <a:t>あたった人にみんなで拍手！</a:t>
            </a:r>
            <a:endParaRPr kumimoji="1" lang="en-US" altLang="ja-JP" dirty="0" smtClean="0"/>
          </a:p>
          <a:p>
            <a:endParaRPr kumimoji="1" lang="en-US" altLang="ja-JP" dirty="0" smtClean="0"/>
          </a:p>
          <a:p>
            <a:r>
              <a:rPr kumimoji="1" lang="ja-JP" altLang="en-US" dirty="0" smtClean="0"/>
              <a:t>では、このイラストの続きを見てみましょう。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4</a:t>
            </a:fld>
            <a:endParaRPr kumimoji="1" lang="ja-JP" altLang="en-US"/>
          </a:p>
        </p:txBody>
      </p:sp>
    </p:spTree>
    <p:extLst>
      <p:ext uri="{BB962C8B-B14F-4D97-AF65-F5344CB8AC3E}">
        <p14:creationId xmlns:p14="http://schemas.microsoft.com/office/powerpoint/2010/main" val="962278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電子レンジが卵を温めています。</a:t>
            </a:r>
            <a:endParaRPr kumimoji="1" lang="en-US" altLang="ja-JP" dirty="0" smtClean="0"/>
          </a:p>
          <a:p>
            <a:r>
              <a:rPr kumimoji="1" lang="ja-JP" altLang="en-US" dirty="0" smtClean="0"/>
              <a:t>どうなるのかな？</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5</a:t>
            </a:fld>
            <a:endParaRPr kumimoji="1" lang="ja-JP" altLang="en-US"/>
          </a:p>
        </p:txBody>
      </p:sp>
    </p:spTree>
    <p:extLst>
      <p:ext uri="{BB962C8B-B14F-4D97-AF65-F5344CB8AC3E}">
        <p14:creationId xmlns:p14="http://schemas.microsoft.com/office/powerpoint/2010/main" val="4110561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ゆで卵が爆発してしまいました。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6</a:t>
            </a:fld>
            <a:endParaRPr kumimoji="1" lang="ja-JP" altLang="en-US"/>
          </a:p>
        </p:txBody>
      </p:sp>
    </p:spTree>
    <p:extLst>
      <p:ext uri="{BB962C8B-B14F-4D97-AF65-F5344CB8AC3E}">
        <p14:creationId xmlns:p14="http://schemas.microsoft.com/office/powerpoint/2010/main" val="2390845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東京都で行ったアンケート調査では、小学生が調理に使う器具で危ない思いをした経験で一番多いのは、電子レンジによるものでした。</a:t>
            </a:r>
            <a:endParaRPr kumimoji="1" lang="en-US" altLang="ja-JP" dirty="0" smtClean="0"/>
          </a:p>
          <a:p>
            <a:endParaRPr kumimoji="1" lang="en-US" altLang="ja-JP" dirty="0" smtClean="0"/>
          </a:p>
          <a:p>
            <a:r>
              <a:rPr kumimoji="1" lang="ja-JP" altLang="en-US" dirty="0" smtClean="0"/>
              <a:t>調査では、小学３年生の女の子が電子レンジでタマゴを温めたらレンジの中で爆発したという事例がありました。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7</a:t>
            </a:fld>
            <a:endParaRPr kumimoji="1" lang="ja-JP" altLang="en-US"/>
          </a:p>
        </p:txBody>
      </p:sp>
    </p:spTree>
    <p:extLst>
      <p:ext uri="{BB962C8B-B14F-4D97-AF65-F5344CB8AC3E}">
        <p14:creationId xmlns:p14="http://schemas.microsoft.com/office/powerpoint/2010/main" val="495021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実際に電子レンジで卵を温めた映像を紹介します。</a:t>
            </a:r>
            <a:endParaRPr kumimoji="1" lang="en-US" altLang="ja-JP" dirty="0" smtClean="0"/>
          </a:p>
          <a:p>
            <a:r>
              <a:rPr kumimoji="1" lang="ja-JP" altLang="en-US" dirty="0" smtClean="0"/>
              <a:t>（映像放映）</a:t>
            </a:r>
            <a:endParaRPr kumimoji="1" lang="en-US" altLang="ja-JP" dirty="0" smtClean="0"/>
          </a:p>
          <a:p>
            <a:r>
              <a:rPr kumimoji="1" lang="ja-JP" altLang="en-US" dirty="0" smtClean="0"/>
              <a:t>このように、卵が爆発してしまいました。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8</a:t>
            </a:fld>
            <a:endParaRPr kumimoji="1" lang="ja-JP" altLang="en-US"/>
          </a:p>
        </p:txBody>
      </p:sp>
    </p:spTree>
    <p:extLst>
      <p:ext uri="{BB962C8B-B14F-4D97-AF65-F5344CB8AC3E}">
        <p14:creationId xmlns:p14="http://schemas.microsoft.com/office/powerpoint/2010/main" val="3739123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8332">
              <a:defRPr/>
            </a:pPr>
            <a:r>
              <a:rPr kumimoji="1" lang="ja-JP" altLang="en-US" dirty="0" smtClean="0"/>
              <a:t>みんなと約束です。電子レンジでタマゴなど膜や殻のついたものを</a:t>
            </a:r>
            <a:r>
              <a:rPr kumimoji="1" lang="ja-JP" altLang="en-US" dirty="0" err="1" smtClean="0"/>
              <a:t>温めるの</a:t>
            </a:r>
            <a:r>
              <a:rPr kumimoji="1" lang="ja-JP" altLang="en-US" dirty="0" smtClean="0"/>
              <a:t>はやめよう。</a:t>
            </a:r>
            <a:endParaRPr kumimoji="1" lang="en-US" altLang="ja-JP" dirty="0" smtClean="0"/>
          </a:p>
          <a:p>
            <a:r>
              <a:rPr kumimoji="1" lang="ja-JP" altLang="en-US" dirty="0" smtClean="0"/>
              <a:t>みんなで一緒に言ってみましょう。</a:t>
            </a:r>
            <a:endParaRPr kumimoji="1" lang="en-US" altLang="ja-JP" dirty="0" smtClean="0"/>
          </a:p>
          <a:p>
            <a:r>
              <a:rPr kumimoji="1" lang="ja-JP" altLang="en-US" dirty="0" smtClean="0"/>
              <a:t>せーの「電子レンジでタマゴなど膜や殻のついたものを</a:t>
            </a:r>
            <a:r>
              <a:rPr kumimoji="1" lang="ja-JP" altLang="en-US" dirty="0" err="1" smtClean="0"/>
              <a:t>温めるの</a:t>
            </a:r>
            <a:r>
              <a:rPr kumimoji="1" lang="ja-JP" altLang="en-US" dirty="0" smtClean="0"/>
              <a:t>はやめよう。」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64BD4A4-265B-464F-A4C2-8A517D8359D7}" type="slidenum">
              <a:rPr kumimoji="1" lang="ja-JP" altLang="en-US" smtClean="0"/>
              <a:t>9</a:t>
            </a:fld>
            <a:endParaRPr kumimoji="1" lang="ja-JP" altLang="en-US"/>
          </a:p>
        </p:txBody>
      </p:sp>
    </p:spTree>
    <p:extLst>
      <p:ext uri="{BB962C8B-B14F-4D97-AF65-F5344CB8AC3E}">
        <p14:creationId xmlns:p14="http://schemas.microsoft.com/office/powerpoint/2010/main" val="3575494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2018/7/9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2018/7/9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2018/7/9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2018/7/9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2018/7/9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2018/7/9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2018/7/9</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2018/7/9</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2018/7/9</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2018/7/9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2018/7/9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2018/7/9</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70.66.12\消費生活部\!!!消費生活部\04 生活安全課\02 商品安全係\15 イベント関連\01 防災館との連携\201705本所防災館\パワポ\s_00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670432"/>
            <a:ext cx="4025344" cy="402534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611560" y="640720"/>
            <a:ext cx="5917004" cy="3416320"/>
          </a:xfrm>
          <a:prstGeom prst="rect">
            <a:avLst/>
          </a:prstGeom>
          <a:noFill/>
        </p:spPr>
        <p:txBody>
          <a:bodyPr wrap="none" rtlCol="0">
            <a:spAutoFit/>
          </a:bodyPr>
          <a:lstStyle/>
          <a:p>
            <a:r>
              <a:rPr kumimoji="1" lang="ja-JP" altLang="en-US" sz="7200" dirty="0" smtClean="0"/>
              <a:t>みのまわりの</a:t>
            </a:r>
            <a:endParaRPr kumimoji="1" lang="en-US" altLang="ja-JP" sz="7200" dirty="0" smtClean="0"/>
          </a:p>
          <a:p>
            <a:r>
              <a:rPr lang="ja-JP" altLang="en-US" sz="7200" dirty="0" smtClean="0"/>
              <a:t>あぶない</a:t>
            </a:r>
            <a:r>
              <a:rPr lang="ja-JP" altLang="en-US" sz="7200" dirty="0"/>
              <a:t>こと</a:t>
            </a:r>
            <a:r>
              <a:rPr lang="ja-JP" altLang="en-US" sz="7200" dirty="0" smtClean="0"/>
              <a:t>を</a:t>
            </a:r>
            <a:endParaRPr lang="en-US" altLang="ja-JP" sz="7200" dirty="0" smtClean="0"/>
          </a:p>
          <a:p>
            <a:r>
              <a:rPr lang="ja-JP" altLang="en-US" sz="7200" dirty="0"/>
              <a:t>しろう</a:t>
            </a:r>
            <a:r>
              <a:rPr kumimoji="1" lang="ja-JP" altLang="en-US" sz="7200" dirty="0" smtClean="0"/>
              <a:t>！</a:t>
            </a:r>
            <a:endParaRPr kumimoji="1" lang="ja-JP" altLang="en-US" sz="7200" dirty="0"/>
          </a:p>
        </p:txBody>
      </p:sp>
      <p:sp>
        <p:nvSpPr>
          <p:cNvPr id="4" name="テキスト ボックス 3"/>
          <p:cNvSpPr txBox="1"/>
          <p:nvPr/>
        </p:nvSpPr>
        <p:spPr>
          <a:xfrm>
            <a:off x="581368" y="5810269"/>
            <a:ext cx="3877985" cy="646331"/>
          </a:xfrm>
          <a:prstGeom prst="rect">
            <a:avLst/>
          </a:prstGeom>
          <a:noFill/>
        </p:spPr>
        <p:txBody>
          <a:bodyPr wrap="none" rtlCol="0">
            <a:spAutoFit/>
          </a:bodyPr>
          <a:lstStyle/>
          <a:p>
            <a:r>
              <a:rPr kumimoji="1" lang="ja-JP" altLang="en-US" sz="3600" dirty="0" smtClean="0"/>
              <a:t>東京都生活文化局</a:t>
            </a:r>
            <a:endParaRPr kumimoji="1" lang="ja-JP" altLang="en-US" sz="3600" dirty="0"/>
          </a:p>
        </p:txBody>
      </p:sp>
    </p:spTree>
    <p:extLst>
      <p:ext uri="{BB962C8B-B14F-4D97-AF65-F5344CB8AC3E}">
        <p14:creationId xmlns:p14="http://schemas.microsoft.com/office/powerpoint/2010/main" val="1701011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034" t="18605" r="10926" b="16860"/>
          <a:stretch/>
        </p:blipFill>
        <p:spPr bwMode="auto">
          <a:xfrm>
            <a:off x="-180528" y="988584"/>
            <a:ext cx="9270192" cy="589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15105" y="139279"/>
            <a:ext cx="8677375" cy="769441"/>
          </a:xfrm>
          <a:prstGeom prst="rect">
            <a:avLst/>
          </a:prstGeom>
          <a:noFill/>
        </p:spPr>
        <p:txBody>
          <a:bodyPr wrap="none" rtlCol="0">
            <a:spAutoFit/>
          </a:bodyPr>
          <a:lstStyle/>
          <a:p>
            <a:r>
              <a:rPr kumimoji="1" lang="ja-JP" altLang="en-US" sz="4400" dirty="0" smtClean="0">
                <a:latin typeface="HGP創英角ﾎﾟｯﾌﾟ体" panose="040B0A00000000000000" pitchFamily="50" charset="-128"/>
                <a:ea typeface="HGP創英角ﾎﾟｯﾌﾟ体" panose="040B0A00000000000000" pitchFamily="50" charset="-128"/>
              </a:rPr>
              <a:t>じてんしゃのハンドルに</a:t>
            </a:r>
            <a:r>
              <a:rPr kumimoji="1" lang="ja-JP" altLang="en-US" sz="4400" dirty="0" err="1" smtClean="0">
                <a:latin typeface="HGP創英角ﾎﾟｯﾌﾟ体" panose="040B0A00000000000000" pitchFamily="50" charset="-128"/>
                <a:ea typeface="HGP創英角ﾎﾟｯﾌﾟ体" panose="040B0A00000000000000" pitchFamily="50" charset="-128"/>
              </a:rPr>
              <a:t>かさを</a:t>
            </a:r>
            <a:r>
              <a:rPr kumimoji="1" lang="ja-JP" altLang="en-US" sz="4400" dirty="0" smtClean="0">
                <a:latin typeface="HGP創英角ﾎﾟｯﾌﾟ体" panose="040B0A00000000000000" pitchFamily="50" charset="-128"/>
                <a:ea typeface="HGP創英角ﾎﾟｯﾌﾟ体" panose="040B0A00000000000000" pitchFamily="50" charset="-128"/>
              </a:rPr>
              <a:t>かける</a:t>
            </a:r>
            <a:endParaRPr kumimoji="1" lang="ja-JP" altLang="en-US" sz="44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54833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034" t="18605" r="10926" b="16860"/>
          <a:stretch/>
        </p:blipFill>
        <p:spPr bwMode="auto">
          <a:xfrm>
            <a:off x="-180528" y="988584"/>
            <a:ext cx="9270192" cy="589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15105" y="139279"/>
            <a:ext cx="8677375" cy="769441"/>
          </a:xfrm>
          <a:prstGeom prst="rect">
            <a:avLst/>
          </a:prstGeom>
          <a:noFill/>
        </p:spPr>
        <p:txBody>
          <a:bodyPr wrap="none" rtlCol="0">
            <a:spAutoFit/>
          </a:bodyPr>
          <a:lstStyle/>
          <a:p>
            <a:r>
              <a:rPr kumimoji="1" lang="ja-JP" altLang="en-US" sz="4400" dirty="0" smtClean="0">
                <a:latin typeface="HGP創英角ﾎﾟｯﾌﾟ体" panose="040B0A00000000000000" pitchFamily="50" charset="-128"/>
                <a:ea typeface="HGP創英角ﾎﾟｯﾌﾟ体" panose="040B0A00000000000000" pitchFamily="50" charset="-128"/>
              </a:rPr>
              <a:t>じてんしゃのハンドルに</a:t>
            </a:r>
            <a:r>
              <a:rPr kumimoji="1" lang="ja-JP" altLang="en-US" sz="4400" dirty="0" err="1" smtClean="0">
                <a:latin typeface="HGP創英角ﾎﾟｯﾌﾟ体" panose="040B0A00000000000000" pitchFamily="50" charset="-128"/>
                <a:ea typeface="HGP創英角ﾎﾟｯﾌﾟ体" panose="040B0A00000000000000" pitchFamily="50" charset="-128"/>
              </a:rPr>
              <a:t>かさを</a:t>
            </a:r>
            <a:r>
              <a:rPr kumimoji="1" lang="ja-JP" altLang="en-US" sz="4400" dirty="0" smtClean="0">
                <a:latin typeface="HGP創英角ﾎﾟｯﾌﾟ体" panose="040B0A00000000000000" pitchFamily="50" charset="-128"/>
                <a:ea typeface="HGP創英角ﾎﾟｯﾌﾟ体" panose="040B0A00000000000000" pitchFamily="50" charset="-128"/>
              </a:rPr>
              <a:t>かける</a:t>
            </a:r>
            <a:endParaRPr kumimoji="1" lang="ja-JP" altLang="en-US" sz="4400" dirty="0">
              <a:latin typeface="HGP創英角ﾎﾟｯﾌﾟ体" panose="040B0A00000000000000" pitchFamily="50" charset="-128"/>
              <a:ea typeface="HGP創英角ﾎﾟｯﾌﾟ体" panose="040B0A00000000000000" pitchFamily="50" charset="-128"/>
            </a:endParaRPr>
          </a:p>
        </p:txBody>
      </p:sp>
      <p:sp>
        <p:nvSpPr>
          <p:cNvPr id="5" name="円/楕円 4"/>
          <p:cNvSpPr/>
          <p:nvPr/>
        </p:nvSpPr>
        <p:spPr>
          <a:xfrm>
            <a:off x="2597226" y="3347005"/>
            <a:ext cx="3024336" cy="30026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4759012"/>
            <a:ext cx="2243137"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68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187" t="18750" r="10786" b="17014"/>
          <a:stretch/>
        </p:blipFill>
        <p:spPr bwMode="auto">
          <a:xfrm>
            <a:off x="0" y="948376"/>
            <a:ext cx="9148009" cy="589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62243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797" t="13541" r="11176" b="21181"/>
          <a:stretch/>
        </p:blipFill>
        <p:spPr bwMode="auto">
          <a:xfrm>
            <a:off x="-36512" y="821220"/>
            <a:ext cx="9147600" cy="599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950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1520" y="44624"/>
            <a:ext cx="8241359" cy="6124754"/>
          </a:xfrm>
          <a:prstGeom prst="rect">
            <a:avLst/>
          </a:prstGeom>
          <a:noFill/>
        </p:spPr>
        <p:txBody>
          <a:bodyPr wrap="none" rtlCol="0">
            <a:spAutoFit/>
          </a:bodyPr>
          <a:lstStyle/>
          <a:p>
            <a:r>
              <a:rPr kumimoji="1" lang="ja-JP" altLang="en-US" sz="4400" dirty="0" smtClean="0"/>
              <a:t>こんな</a:t>
            </a:r>
            <a:r>
              <a:rPr kumimoji="1" lang="ja-JP" altLang="en-US" sz="4400" dirty="0" err="1" smtClean="0"/>
              <a:t>じ</a:t>
            </a:r>
            <a:r>
              <a:rPr kumimoji="1" lang="ja-JP" altLang="en-US" sz="4400" dirty="0" smtClean="0"/>
              <a:t>こがおきているよ！</a:t>
            </a:r>
            <a:endParaRPr kumimoji="1" lang="en-US" altLang="ja-JP" sz="4400" dirty="0" smtClean="0"/>
          </a:p>
          <a:p>
            <a:endParaRPr lang="en-US" altLang="ja-JP" sz="2800" dirty="0"/>
          </a:p>
          <a:p>
            <a:r>
              <a:rPr kumimoji="1" lang="ja-JP" altLang="en-US" sz="4000" dirty="0" err="1" smtClean="0"/>
              <a:t>かさを</a:t>
            </a:r>
            <a:r>
              <a:rPr kumimoji="1" lang="ja-JP" altLang="en-US" sz="4000" dirty="0" smtClean="0"/>
              <a:t>ひっかけてはしっているときに</a:t>
            </a:r>
            <a:endParaRPr kumimoji="1" lang="en-US" altLang="ja-JP" sz="4000" dirty="0" smtClean="0"/>
          </a:p>
          <a:p>
            <a:r>
              <a:rPr kumimoji="1" lang="ja-JP" altLang="en-US" sz="4000" dirty="0" err="1" smtClean="0"/>
              <a:t>しゃりんに</a:t>
            </a:r>
            <a:r>
              <a:rPr kumimoji="1" lang="ja-JP" altLang="en-US" sz="4000" dirty="0" smtClean="0"/>
              <a:t>からまってころんだ。</a:t>
            </a:r>
            <a:endParaRPr kumimoji="1" lang="en-US" altLang="ja-JP" sz="4000" dirty="0" smtClean="0"/>
          </a:p>
          <a:p>
            <a:r>
              <a:rPr kumimoji="1" lang="ja-JP" altLang="en-US" sz="4000" dirty="0" smtClean="0"/>
              <a:t>　　　　　　　　　　　（小学５年生　男子）</a:t>
            </a:r>
            <a:endParaRPr kumimoji="1" lang="en-US" altLang="ja-JP" sz="4000" dirty="0" smtClean="0"/>
          </a:p>
          <a:p>
            <a:endParaRPr lang="en-US" altLang="ja-JP" sz="4000" dirty="0"/>
          </a:p>
          <a:p>
            <a:r>
              <a:rPr kumimoji="1" lang="ja-JP" altLang="en-US" sz="4000" dirty="0" smtClean="0"/>
              <a:t>じてんしゃのかぎに</a:t>
            </a:r>
            <a:endParaRPr kumimoji="1" lang="en-US" altLang="ja-JP" sz="4000" dirty="0" smtClean="0"/>
          </a:p>
          <a:p>
            <a:r>
              <a:rPr lang="ja-JP" altLang="en-US" sz="4000" dirty="0" smtClean="0"/>
              <a:t>おおきなキーホルダーをつけていたら</a:t>
            </a:r>
            <a:endParaRPr lang="en-US" altLang="ja-JP" sz="4000" dirty="0" smtClean="0"/>
          </a:p>
          <a:p>
            <a:r>
              <a:rPr kumimoji="1" lang="ja-JP" altLang="en-US" sz="4000" dirty="0" err="1" smtClean="0"/>
              <a:t>しゃりんに</a:t>
            </a:r>
            <a:r>
              <a:rPr kumimoji="1" lang="ja-JP" altLang="en-US" sz="4000" dirty="0" smtClean="0"/>
              <a:t>からまった。</a:t>
            </a:r>
            <a:endParaRPr kumimoji="1" lang="en-US" altLang="ja-JP" sz="4000" dirty="0" smtClean="0"/>
          </a:p>
          <a:p>
            <a:r>
              <a:rPr lang="ja-JP" altLang="en-US" sz="4000" dirty="0"/>
              <a:t>　</a:t>
            </a:r>
            <a:r>
              <a:rPr lang="ja-JP" altLang="en-US" sz="4000" dirty="0" smtClean="0"/>
              <a:t>　　　　　　　　　　</a:t>
            </a:r>
            <a:r>
              <a:rPr kumimoji="1" lang="ja-JP" altLang="en-US" sz="4000" dirty="0" smtClean="0"/>
              <a:t>（小学６年生　男子）</a:t>
            </a:r>
            <a:endParaRPr kumimoji="1" lang="ja-JP" altLang="en-US" sz="4000" dirty="0"/>
          </a:p>
        </p:txBody>
      </p:sp>
    </p:spTree>
    <p:extLst>
      <p:ext uri="{BB962C8B-B14F-4D97-AF65-F5344CB8AC3E}">
        <p14:creationId xmlns:p14="http://schemas.microsoft.com/office/powerpoint/2010/main" val="764236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23528" y="6164971"/>
            <a:ext cx="7064178" cy="461665"/>
          </a:xfrm>
          <a:prstGeom prst="rect">
            <a:avLst/>
          </a:prstGeom>
          <a:noFill/>
        </p:spPr>
        <p:txBody>
          <a:bodyPr wrap="none" rtlCol="0">
            <a:spAutoFit/>
          </a:bodyPr>
          <a:lstStyle/>
          <a:p>
            <a:r>
              <a:rPr lang="en-US" altLang="ja-JP" sz="2400" b="1" dirty="0" err="1" smtClean="0"/>
              <a:t>nite</a:t>
            </a:r>
            <a:r>
              <a:rPr lang="ja-JP" altLang="en-US" sz="2400" b="1" dirty="0" smtClean="0"/>
              <a:t>（（独）製品評価</a:t>
            </a:r>
            <a:r>
              <a:rPr lang="ja-JP" altLang="en-US" sz="2400" b="1" dirty="0"/>
              <a:t>技術</a:t>
            </a:r>
            <a:r>
              <a:rPr lang="ja-JP" altLang="en-US" sz="2400" b="1" dirty="0" smtClean="0"/>
              <a:t>基盤機構）</a:t>
            </a:r>
            <a:r>
              <a:rPr lang="ja-JP" altLang="en-US" sz="2400" b="1" dirty="0"/>
              <a:t>注意</a:t>
            </a:r>
            <a:r>
              <a:rPr lang="ja-JP" altLang="en-US" sz="2400" b="1" dirty="0" smtClean="0"/>
              <a:t>喚起動画より</a:t>
            </a:r>
            <a:endParaRPr kumimoji="1" lang="ja-JP" altLang="en-US" sz="2400" b="1" dirty="0"/>
          </a:p>
        </p:txBody>
      </p:sp>
      <p:pic>
        <p:nvPicPr>
          <p:cNvPr id="2" name="自転車の製品事故防止_傘の巻き込み05-01-003_1_7【機1完1可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2222369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431800"/>
            <a:ext cx="9150350" cy="599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57315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638" y="495781"/>
            <a:ext cx="9134232" cy="3416320"/>
          </a:xfrm>
          <a:prstGeom prst="rect">
            <a:avLst/>
          </a:prstGeom>
          <a:noFill/>
        </p:spPr>
        <p:txBody>
          <a:bodyPr wrap="none" rtlCol="0">
            <a:spAutoFit/>
          </a:bodyPr>
          <a:lstStyle/>
          <a:p>
            <a:r>
              <a:rPr kumimoji="1" lang="ja-JP" altLang="en-US" sz="7200" dirty="0" smtClean="0"/>
              <a:t>じてんしゃにのるときは</a:t>
            </a:r>
            <a:endParaRPr kumimoji="1" lang="en-US" altLang="ja-JP" sz="7200" dirty="0" smtClean="0"/>
          </a:p>
          <a:p>
            <a:r>
              <a:rPr lang="ja-JP" altLang="en-US" sz="7200" dirty="0" smtClean="0"/>
              <a:t>タイヤにはさまるものを</a:t>
            </a:r>
            <a:endParaRPr lang="en-US" altLang="ja-JP" sz="7200" dirty="0" smtClean="0"/>
          </a:p>
          <a:p>
            <a:r>
              <a:rPr lang="ja-JP" altLang="en-US" sz="7200" dirty="0"/>
              <a:t>おかない</a:t>
            </a:r>
            <a:r>
              <a:rPr kumimoji="1" lang="ja-JP" altLang="en-US" sz="7200" dirty="0" smtClean="0"/>
              <a:t>！</a:t>
            </a:r>
            <a:endParaRPr kumimoji="1" lang="ja-JP" altLang="en-US" sz="7200" dirty="0"/>
          </a:p>
        </p:txBody>
      </p:sp>
      <p:pic>
        <p:nvPicPr>
          <p:cNvPr id="13314" name="Picture 2" descr="\\10.70.66.12\消費生活部\!!!消費生活部\00 消費生活部共有\31 記録写真・イラスト等\シューマ＆エルメイラスト集\s_0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120504"/>
            <a:ext cx="4147264" cy="414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2185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787" t="18605" r="32827" b="16860"/>
          <a:stretch/>
        </p:blipFill>
        <p:spPr bwMode="auto">
          <a:xfrm>
            <a:off x="-19943" y="961200"/>
            <a:ext cx="9163943" cy="589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0" y="5715"/>
            <a:ext cx="8520281" cy="830997"/>
          </a:xfrm>
          <a:prstGeom prst="rect">
            <a:avLst/>
          </a:prstGeom>
          <a:noFill/>
        </p:spPr>
        <p:txBody>
          <a:bodyPr wrap="none" rtlCol="0">
            <a:spAutoFit/>
          </a:bodyPr>
          <a:lstStyle/>
          <a:p>
            <a:r>
              <a:rPr lang="ja-JP" altLang="en-US" sz="4800" dirty="0">
                <a:latin typeface="HGP創英角ﾎﾟｯﾌﾟ体" panose="040B0A00000000000000" pitchFamily="50" charset="-128"/>
                <a:ea typeface="HGP創英角ﾎﾟｯﾌﾟ体" panose="040B0A00000000000000" pitchFamily="50" charset="-128"/>
              </a:rPr>
              <a:t>お</a:t>
            </a:r>
            <a:r>
              <a:rPr kumimoji="1" lang="ja-JP" altLang="en-US" sz="4800" dirty="0" smtClean="0">
                <a:latin typeface="HGP創英角ﾎﾟｯﾌﾟ体" panose="040B0A00000000000000" pitchFamily="50" charset="-128"/>
                <a:ea typeface="HGP創英角ﾎﾟｯﾌﾟ体" panose="040B0A00000000000000" pitchFamily="50" charset="-128"/>
              </a:rPr>
              <a:t>りたたみイスをふみだいにする</a:t>
            </a:r>
            <a:endParaRPr kumimoji="1" lang="ja-JP" altLang="en-US" sz="48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495213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114" t="15116" r="32664" b="21221"/>
          <a:stretch/>
        </p:blipFill>
        <p:spPr bwMode="auto">
          <a:xfrm>
            <a:off x="-36512" y="844568"/>
            <a:ext cx="9262552" cy="589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3937766" y="1702984"/>
            <a:ext cx="2709396" cy="523220"/>
          </a:xfrm>
          <a:prstGeom prst="rect">
            <a:avLst/>
          </a:prstGeom>
          <a:noFill/>
        </p:spPr>
        <p:txBody>
          <a:bodyPr wrap="none" rtlCol="0">
            <a:spAutoFit/>
          </a:bodyPr>
          <a:lstStyle/>
          <a:p>
            <a:r>
              <a:rPr lang="ja-JP" altLang="en-US" sz="2800" b="1" dirty="0">
                <a:latin typeface="HG丸ｺﾞｼｯｸM-PRO" panose="020F0600000000000000" pitchFamily="50" charset="-128"/>
                <a:ea typeface="HG丸ｺﾞｼｯｸM-PRO" panose="020F0600000000000000" pitchFamily="50" charset="-128"/>
              </a:rPr>
              <a:t>お</a:t>
            </a:r>
            <a:r>
              <a:rPr kumimoji="1" lang="ja-JP" altLang="en-US" sz="2800" b="1" dirty="0" smtClean="0">
                <a:latin typeface="HG丸ｺﾞｼｯｸM-PRO" panose="020F0600000000000000" pitchFamily="50" charset="-128"/>
                <a:ea typeface="HG丸ｺﾞｼｯｸM-PRO" panose="020F0600000000000000" pitchFamily="50" charset="-128"/>
              </a:rPr>
              <a:t>りたたみイス</a:t>
            </a:r>
            <a:endParaRPr kumimoji="1" lang="ja-JP" altLang="en-US" sz="2800" b="1" dirty="0">
              <a:latin typeface="HG丸ｺﾞｼｯｸM-PRO" panose="020F0600000000000000" pitchFamily="50" charset="-128"/>
              <a:ea typeface="HG丸ｺﾞｼｯｸM-PRO" panose="020F0600000000000000" pitchFamily="50" charset="-128"/>
            </a:endParaRPr>
          </a:p>
        </p:txBody>
      </p:sp>
      <p:sp>
        <p:nvSpPr>
          <p:cNvPr id="3" name="下矢印 2"/>
          <p:cNvSpPr/>
          <p:nvPr/>
        </p:nvSpPr>
        <p:spPr>
          <a:xfrm>
            <a:off x="5072590" y="2327032"/>
            <a:ext cx="484632" cy="433702"/>
          </a:xfrm>
          <a:prstGeom prst="down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422231" y="1629482"/>
            <a:ext cx="1661993" cy="2163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325831" y="1471794"/>
            <a:ext cx="1661993" cy="2144177"/>
          </a:xfrm>
          <a:prstGeom prst="rect">
            <a:avLst/>
          </a:prstGeom>
          <a:noFill/>
        </p:spPr>
        <p:txBody>
          <a:bodyPr vert="eaVert" wrap="none" rtlCol="0">
            <a:spAutoFit/>
          </a:bodyPr>
          <a:lstStyle/>
          <a:p>
            <a:r>
              <a:rPr lang="ja-JP" altLang="en-US" sz="3200" dirty="0" smtClean="0">
                <a:latin typeface="HG丸ｺﾞｼｯｸM-PRO" panose="020F0600000000000000" pitchFamily="50" charset="-128"/>
                <a:ea typeface="HG丸ｺﾞｼｯｸM-PRO" panose="020F0600000000000000" pitchFamily="50" charset="-128"/>
              </a:rPr>
              <a:t>このイスを</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ふみだいに</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しよう！</a:t>
            </a:r>
            <a:endParaRPr lang="en-US" altLang="ja-JP" sz="3200" dirty="0" smtClean="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086954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7544" y="476672"/>
            <a:ext cx="8002512" cy="4524315"/>
          </a:xfrm>
          <a:prstGeom prst="rect">
            <a:avLst/>
          </a:prstGeom>
          <a:noFill/>
        </p:spPr>
        <p:txBody>
          <a:bodyPr wrap="none" rtlCol="0">
            <a:spAutoFit/>
          </a:bodyPr>
          <a:lstStyle/>
          <a:p>
            <a:r>
              <a:rPr kumimoji="1" lang="ja-JP" altLang="en-US" sz="7200" dirty="0" smtClean="0"/>
              <a:t>シートのなかの</a:t>
            </a:r>
            <a:endParaRPr kumimoji="1" lang="en-US" altLang="ja-JP" sz="7200" dirty="0" smtClean="0"/>
          </a:p>
          <a:p>
            <a:r>
              <a:rPr kumimoji="1" lang="ja-JP" altLang="en-US" sz="7200" dirty="0" smtClean="0"/>
              <a:t>あぶないところを</a:t>
            </a:r>
            <a:endParaRPr kumimoji="1" lang="en-US" altLang="ja-JP" sz="7200" dirty="0" smtClean="0"/>
          </a:p>
          <a:p>
            <a:r>
              <a:rPr kumimoji="1" lang="ja-JP" altLang="en-US" sz="7200" dirty="0" smtClean="0"/>
              <a:t>マルでかこんでね！</a:t>
            </a:r>
            <a:endParaRPr kumimoji="1" lang="en-US" altLang="ja-JP" sz="7200" dirty="0" smtClean="0"/>
          </a:p>
          <a:p>
            <a:r>
              <a:rPr kumimoji="1" lang="ja-JP" altLang="en-US" sz="7200" dirty="0" smtClean="0"/>
              <a:t>もんだいは３つ。</a:t>
            </a:r>
            <a:endParaRPr kumimoji="1" lang="en-US" altLang="ja-JP" sz="7200" dirty="0" smtClean="0"/>
          </a:p>
        </p:txBody>
      </p:sp>
    </p:spTree>
    <p:extLst>
      <p:ext uri="{BB962C8B-B14F-4D97-AF65-F5344CB8AC3E}">
        <p14:creationId xmlns:p14="http://schemas.microsoft.com/office/powerpoint/2010/main" val="1777190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114" t="15116" r="32664" b="21221"/>
          <a:stretch/>
        </p:blipFill>
        <p:spPr bwMode="auto">
          <a:xfrm>
            <a:off x="-36512" y="844568"/>
            <a:ext cx="9262552" cy="589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3937766" y="1702984"/>
            <a:ext cx="2709396" cy="523220"/>
          </a:xfrm>
          <a:prstGeom prst="rect">
            <a:avLst/>
          </a:prstGeom>
          <a:noFill/>
        </p:spPr>
        <p:txBody>
          <a:bodyPr wrap="none" rtlCol="0">
            <a:spAutoFit/>
          </a:bodyPr>
          <a:lstStyle/>
          <a:p>
            <a:r>
              <a:rPr lang="ja-JP" altLang="en-US" sz="2800" b="1" dirty="0">
                <a:latin typeface="HG丸ｺﾞｼｯｸM-PRO" panose="020F0600000000000000" pitchFamily="50" charset="-128"/>
                <a:ea typeface="HG丸ｺﾞｼｯｸM-PRO" panose="020F0600000000000000" pitchFamily="50" charset="-128"/>
              </a:rPr>
              <a:t>お</a:t>
            </a:r>
            <a:r>
              <a:rPr kumimoji="1" lang="ja-JP" altLang="en-US" sz="2800" b="1" dirty="0" smtClean="0">
                <a:latin typeface="HG丸ｺﾞｼｯｸM-PRO" panose="020F0600000000000000" pitchFamily="50" charset="-128"/>
                <a:ea typeface="HG丸ｺﾞｼｯｸM-PRO" panose="020F0600000000000000" pitchFamily="50" charset="-128"/>
              </a:rPr>
              <a:t>りたたみイス</a:t>
            </a:r>
            <a:endParaRPr kumimoji="1" lang="ja-JP" altLang="en-US" sz="2800" b="1" dirty="0">
              <a:latin typeface="HG丸ｺﾞｼｯｸM-PRO" panose="020F0600000000000000" pitchFamily="50" charset="-128"/>
              <a:ea typeface="HG丸ｺﾞｼｯｸM-PRO" panose="020F0600000000000000" pitchFamily="50" charset="-128"/>
            </a:endParaRPr>
          </a:p>
        </p:txBody>
      </p:sp>
      <p:sp>
        <p:nvSpPr>
          <p:cNvPr id="3" name="下矢印 2"/>
          <p:cNvSpPr/>
          <p:nvPr/>
        </p:nvSpPr>
        <p:spPr>
          <a:xfrm>
            <a:off x="5072590" y="2327032"/>
            <a:ext cx="484632" cy="433702"/>
          </a:xfrm>
          <a:prstGeom prst="down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1422231" y="1629482"/>
            <a:ext cx="1661993" cy="2163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325831" y="1471794"/>
            <a:ext cx="1661993" cy="2144177"/>
          </a:xfrm>
          <a:prstGeom prst="rect">
            <a:avLst/>
          </a:prstGeom>
          <a:noFill/>
        </p:spPr>
        <p:txBody>
          <a:bodyPr vert="eaVert" wrap="none" rtlCol="0">
            <a:spAutoFit/>
          </a:bodyPr>
          <a:lstStyle/>
          <a:p>
            <a:r>
              <a:rPr lang="ja-JP" altLang="en-US" sz="3200" dirty="0" smtClean="0">
                <a:latin typeface="HG丸ｺﾞｼｯｸM-PRO" panose="020F0600000000000000" pitchFamily="50" charset="-128"/>
                <a:ea typeface="HG丸ｺﾞｼｯｸM-PRO" panose="020F0600000000000000" pitchFamily="50" charset="-128"/>
              </a:rPr>
              <a:t>このイスを</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ふみだいに</a:t>
            </a:r>
            <a:endParaRPr lang="en-US" altLang="ja-JP" sz="3200" dirty="0" smtClean="0">
              <a:latin typeface="HG丸ｺﾞｼｯｸM-PRO" panose="020F0600000000000000" pitchFamily="50" charset="-128"/>
              <a:ea typeface="HG丸ｺﾞｼｯｸM-PRO" panose="020F0600000000000000" pitchFamily="50" charset="-128"/>
            </a:endParaRPr>
          </a:p>
          <a:p>
            <a:r>
              <a:rPr lang="ja-JP" altLang="en-US" sz="3200" dirty="0" smtClean="0">
                <a:latin typeface="HG丸ｺﾞｼｯｸM-PRO" panose="020F0600000000000000" pitchFamily="50" charset="-128"/>
                <a:ea typeface="HG丸ｺﾞｼｯｸM-PRO" panose="020F0600000000000000" pitchFamily="50" charset="-128"/>
              </a:rPr>
              <a:t>しよう！</a:t>
            </a:r>
            <a:endParaRPr lang="en-US" altLang="ja-JP" sz="3200" dirty="0" smtClean="0">
              <a:latin typeface="HG丸ｺﾞｼｯｸM-PRO" panose="020F0600000000000000" pitchFamily="50" charset="-128"/>
              <a:ea typeface="HG丸ｺﾞｼｯｸM-PRO" panose="020F0600000000000000" pitchFamily="50" charset="-128"/>
            </a:endParaRPr>
          </a:p>
        </p:txBody>
      </p:sp>
      <p:sp>
        <p:nvSpPr>
          <p:cNvPr id="7" name="円/楕円 6"/>
          <p:cNvSpPr/>
          <p:nvPr/>
        </p:nvSpPr>
        <p:spPr>
          <a:xfrm>
            <a:off x="2843808" y="3212976"/>
            <a:ext cx="3024336" cy="30026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2238" y="4624983"/>
            <a:ext cx="2243137"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87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24" t="17442" r="32500" b="18024"/>
          <a:stretch/>
        </p:blipFill>
        <p:spPr bwMode="auto">
          <a:xfrm>
            <a:off x="-36512" y="916576"/>
            <a:ext cx="9243629" cy="589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74580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1520" y="44624"/>
            <a:ext cx="8143576" cy="6740307"/>
          </a:xfrm>
          <a:prstGeom prst="rect">
            <a:avLst/>
          </a:prstGeom>
          <a:noFill/>
        </p:spPr>
        <p:txBody>
          <a:bodyPr wrap="none" rtlCol="0">
            <a:spAutoFit/>
          </a:bodyPr>
          <a:lstStyle/>
          <a:p>
            <a:r>
              <a:rPr kumimoji="1" lang="ja-JP" altLang="en-US" sz="4400" dirty="0" smtClean="0"/>
              <a:t>こんな</a:t>
            </a:r>
            <a:r>
              <a:rPr kumimoji="1" lang="ja-JP" altLang="en-US" sz="4400" dirty="0" err="1" smtClean="0"/>
              <a:t>じ</a:t>
            </a:r>
            <a:r>
              <a:rPr kumimoji="1" lang="ja-JP" altLang="en-US" sz="4400" dirty="0" smtClean="0"/>
              <a:t>こがおきているよ！</a:t>
            </a:r>
            <a:endParaRPr kumimoji="1" lang="en-US" altLang="ja-JP" sz="4400" dirty="0" smtClean="0"/>
          </a:p>
          <a:p>
            <a:endParaRPr lang="en-US" altLang="ja-JP" sz="2800" dirty="0"/>
          </a:p>
          <a:p>
            <a:r>
              <a:rPr lang="ja-JP" altLang="en-US" sz="4000" dirty="0" smtClean="0"/>
              <a:t>おりたたみいすの</a:t>
            </a:r>
            <a:r>
              <a:rPr lang="ja-JP" altLang="en-US" sz="4000" dirty="0"/>
              <a:t>上に立った</a:t>
            </a:r>
            <a:r>
              <a:rPr lang="ja-JP" altLang="en-US" sz="4000" dirty="0" smtClean="0"/>
              <a:t>時</a:t>
            </a:r>
            <a:endParaRPr lang="en-US" altLang="ja-JP" sz="4000" dirty="0" smtClean="0"/>
          </a:p>
          <a:p>
            <a:r>
              <a:rPr lang="ja-JP" altLang="en-US" sz="4000" dirty="0" smtClean="0"/>
              <a:t>バランスがくずれすわるところが</a:t>
            </a:r>
            <a:endParaRPr lang="en-US" altLang="ja-JP" sz="4000" dirty="0" smtClean="0"/>
          </a:p>
          <a:p>
            <a:r>
              <a:rPr lang="ja-JP" altLang="en-US" sz="4000" dirty="0" smtClean="0"/>
              <a:t>もち上がりいすがたおれた。</a:t>
            </a:r>
            <a:endParaRPr lang="en-US" altLang="ja-JP" sz="4000" dirty="0" smtClean="0"/>
          </a:p>
          <a:p>
            <a:r>
              <a:rPr kumimoji="1" lang="ja-JP" altLang="en-US" sz="4000" dirty="0" smtClean="0"/>
              <a:t>（小学１年生　男子）</a:t>
            </a:r>
            <a:endParaRPr kumimoji="1" lang="en-US" altLang="ja-JP" sz="4000" dirty="0" smtClean="0"/>
          </a:p>
          <a:p>
            <a:endParaRPr lang="en-US" altLang="ja-JP" sz="4000" dirty="0"/>
          </a:p>
          <a:p>
            <a:r>
              <a:rPr lang="ja-JP" altLang="en-US" sz="4000" dirty="0" smtClean="0"/>
              <a:t>おりたたみ</a:t>
            </a:r>
            <a:r>
              <a:rPr lang="ja-JP" altLang="en-US" sz="4000" dirty="0"/>
              <a:t>いす</a:t>
            </a:r>
            <a:r>
              <a:rPr lang="ja-JP" altLang="en-US" sz="4000" dirty="0" smtClean="0"/>
              <a:t>をだして</a:t>
            </a:r>
            <a:endParaRPr lang="en-US" altLang="ja-JP" sz="4000" dirty="0" smtClean="0"/>
          </a:p>
          <a:p>
            <a:r>
              <a:rPr lang="ja-JP" altLang="en-US" sz="4000" dirty="0" smtClean="0"/>
              <a:t>高い</a:t>
            </a:r>
            <a:r>
              <a:rPr lang="ja-JP" altLang="en-US" sz="4000" dirty="0"/>
              <a:t>ところのもの</a:t>
            </a:r>
            <a:r>
              <a:rPr lang="ja-JP" altLang="en-US" sz="4000" dirty="0" smtClean="0"/>
              <a:t>をとろう</a:t>
            </a:r>
            <a:r>
              <a:rPr lang="ja-JP" altLang="en-US" sz="4000" dirty="0"/>
              <a:t>としたとき</a:t>
            </a:r>
            <a:r>
              <a:rPr lang="ja-JP" altLang="en-US" sz="4000" dirty="0" smtClean="0"/>
              <a:t>、</a:t>
            </a:r>
            <a:endParaRPr lang="en-US" altLang="ja-JP" sz="4000" dirty="0" smtClean="0"/>
          </a:p>
          <a:p>
            <a:r>
              <a:rPr lang="ja-JP" altLang="en-US" sz="4000" dirty="0"/>
              <a:t>いす</a:t>
            </a:r>
            <a:r>
              <a:rPr lang="ja-JP" altLang="en-US" sz="4000" dirty="0" smtClean="0"/>
              <a:t>がとじて</a:t>
            </a:r>
            <a:r>
              <a:rPr lang="ja-JP" altLang="en-US" sz="4000" dirty="0"/>
              <a:t>、</a:t>
            </a:r>
            <a:r>
              <a:rPr lang="ja-JP" altLang="en-US" sz="4000" dirty="0" smtClean="0"/>
              <a:t>ひっくりかえって</a:t>
            </a:r>
            <a:endParaRPr lang="en-US" altLang="ja-JP" sz="4000" dirty="0" smtClean="0"/>
          </a:p>
          <a:p>
            <a:r>
              <a:rPr lang="ja-JP" altLang="en-US" sz="4000" dirty="0" smtClean="0"/>
              <a:t>いすからおちた</a:t>
            </a:r>
            <a:r>
              <a:rPr lang="ja-JP" altLang="en-US" sz="4000" dirty="0"/>
              <a:t>。</a:t>
            </a:r>
            <a:r>
              <a:rPr kumimoji="1" lang="ja-JP" altLang="en-US" sz="4000" dirty="0" smtClean="0"/>
              <a:t>（小学２年生　女子）</a:t>
            </a:r>
            <a:endParaRPr kumimoji="1" lang="ja-JP" altLang="en-US" sz="4000" dirty="0"/>
          </a:p>
        </p:txBody>
      </p:sp>
    </p:spTree>
    <p:extLst>
      <p:ext uri="{BB962C8B-B14F-4D97-AF65-F5344CB8AC3E}">
        <p14:creationId xmlns:p14="http://schemas.microsoft.com/office/powerpoint/2010/main" val="23280222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95536" y="548680"/>
            <a:ext cx="8156400" cy="3416320"/>
          </a:xfrm>
          <a:prstGeom prst="rect">
            <a:avLst/>
          </a:prstGeom>
          <a:noFill/>
        </p:spPr>
        <p:txBody>
          <a:bodyPr wrap="none" rtlCol="0">
            <a:spAutoFit/>
          </a:bodyPr>
          <a:lstStyle/>
          <a:p>
            <a:r>
              <a:rPr kumimoji="1" lang="ja-JP" altLang="en-US" sz="7200" dirty="0" smtClean="0"/>
              <a:t>おりたたみイスを</a:t>
            </a:r>
            <a:endParaRPr kumimoji="1" lang="en-US" altLang="ja-JP" sz="7200" dirty="0" smtClean="0"/>
          </a:p>
          <a:p>
            <a:r>
              <a:rPr kumimoji="1" lang="ja-JP" altLang="en-US" sz="7200" dirty="0" smtClean="0"/>
              <a:t>ふみだいにするのは</a:t>
            </a:r>
            <a:endParaRPr kumimoji="1" lang="en-US" altLang="ja-JP" sz="7200" dirty="0" smtClean="0"/>
          </a:p>
          <a:p>
            <a:r>
              <a:rPr lang="ja-JP" altLang="en-US" sz="7200" dirty="0" smtClean="0"/>
              <a:t>やめよう！！</a:t>
            </a:r>
            <a:endParaRPr kumimoji="1" lang="ja-JP" altLang="en-US" sz="7200" dirty="0"/>
          </a:p>
        </p:txBody>
      </p:sp>
      <p:pic>
        <p:nvPicPr>
          <p:cNvPr id="13314" name="Picture 2" descr="\\10.70.66.12\消費生活部\!!!消費生活部\00 消費生活部共有\31 記録写真・イラスト等\シューマ＆エルメイラスト集\s_0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120504"/>
            <a:ext cx="4147264" cy="414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133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0515556\Desktop\docuworks\shogakusei_repo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274676"/>
            <a:ext cx="5307762" cy="63729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7403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5496" y="332656"/>
            <a:ext cx="8760732" cy="5632311"/>
          </a:xfrm>
          <a:prstGeom prst="rect">
            <a:avLst/>
          </a:prstGeom>
          <a:noFill/>
        </p:spPr>
        <p:txBody>
          <a:bodyPr wrap="none" rtlCol="0">
            <a:spAutoFit/>
          </a:bodyPr>
          <a:lstStyle/>
          <a:p>
            <a:r>
              <a:rPr lang="ja-JP" altLang="en-US" sz="7200" dirty="0"/>
              <a:t>でんし</a:t>
            </a:r>
            <a:r>
              <a:rPr lang="ja-JP" altLang="en-US" sz="7200" dirty="0" smtClean="0"/>
              <a:t>レンジで</a:t>
            </a:r>
            <a:endParaRPr lang="en-US" altLang="ja-JP" sz="7200" dirty="0" smtClean="0"/>
          </a:p>
          <a:p>
            <a:r>
              <a:rPr lang="ja-JP" altLang="en-US" sz="7200" dirty="0" smtClean="0"/>
              <a:t>タマゴなど「まく」や</a:t>
            </a:r>
            <a:endParaRPr lang="en-US" altLang="ja-JP" sz="7200" dirty="0" smtClean="0"/>
          </a:p>
          <a:p>
            <a:r>
              <a:rPr lang="ja-JP" altLang="en-US" sz="7200" dirty="0"/>
              <a:t>「</a:t>
            </a:r>
            <a:r>
              <a:rPr lang="ja-JP" altLang="en-US" sz="7200" dirty="0" smtClean="0"/>
              <a:t>から」のついたものを</a:t>
            </a:r>
            <a:endParaRPr lang="en-US" altLang="ja-JP" sz="7200" dirty="0" smtClean="0"/>
          </a:p>
          <a:p>
            <a:r>
              <a:rPr lang="ja-JP" altLang="en-US" sz="7200" dirty="0"/>
              <a:t>あたためるの</a:t>
            </a:r>
            <a:r>
              <a:rPr lang="ja-JP" altLang="en-US" sz="7200" dirty="0" smtClean="0"/>
              <a:t>は</a:t>
            </a:r>
            <a:endParaRPr lang="en-US" altLang="ja-JP" sz="7200" dirty="0" smtClean="0"/>
          </a:p>
          <a:p>
            <a:r>
              <a:rPr lang="ja-JP" altLang="en-US" sz="7200" dirty="0"/>
              <a:t>やめよう</a:t>
            </a:r>
            <a:r>
              <a:rPr lang="ja-JP" altLang="en-US" sz="7200" dirty="0" smtClean="0"/>
              <a:t>！！</a:t>
            </a:r>
          </a:p>
        </p:txBody>
      </p:sp>
      <p:pic>
        <p:nvPicPr>
          <p:cNvPr id="5" name="Picture 2" descr="\\10.70.66.12\消費生活部\!!!消費生活部\00 消費生活部共有\31 記録写真・イラスト等\シューマ＆エルメイラスト集\s_0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9979" y="4221087"/>
            <a:ext cx="3077875" cy="307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8606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638" y="495781"/>
            <a:ext cx="9134232" cy="3416320"/>
          </a:xfrm>
          <a:prstGeom prst="rect">
            <a:avLst/>
          </a:prstGeom>
          <a:noFill/>
        </p:spPr>
        <p:txBody>
          <a:bodyPr wrap="none" rtlCol="0">
            <a:spAutoFit/>
          </a:bodyPr>
          <a:lstStyle/>
          <a:p>
            <a:r>
              <a:rPr kumimoji="1" lang="ja-JP" altLang="en-US" sz="7200" dirty="0" smtClean="0"/>
              <a:t>じてんしゃにのるときは</a:t>
            </a:r>
            <a:endParaRPr kumimoji="1" lang="en-US" altLang="ja-JP" sz="7200" dirty="0" smtClean="0"/>
          </a:p>
          <a:p>
            <a:r>
              <a:rPr lang="ja-JP" altLang="en-US" sz="7200" dirty="0" smtClean="0"/>
              <a:t>タイヤにはさまるものを</a:t>
            </a:r>
            <a:endParaRPr lang="en-US" altLang="ja-JP" sz="7200" dirty="0" smtClean="0"/>
          </a:p>
          <a:p>
            <a:r>
              <a:rPr lang="ja-JP" altLang="en-US" sz="7200" dirty="0"/>
              <a:t>おかない</a:t>
            </a:r>
            <a:r>
              <a:rPr kumimoji="1" lang="ja-JP" altLang="en-US" sz="7200" dirty="0" smtClean="0"/>
              <a:t>！</a:t>
            </a:r>
            <a:endParaRPr kumimoji="1" lang="ja-JP" altLang="en-US" sz="7200" dirty="0"/>
          </a:p>
        </p:txBody>
      </p:sp>
      <p:pic>
        <p:nvPicPr>
          <p:cNvPr id="13314" name="Picture 2" descr="\\10.70.66.12\消費生活部\!!!消費生活部\00 消費生活部共有\31 記録写真・イラスト等\シューマ＆エルメイラスト集\s_0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120504"/>
            <a:ext cx="4147264" cy="414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4654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95536" y="548680"/>
            <a:ext cx="8156400" cy="3416320"/>
          </a:xfrm>
          <a:prstGeom prst="rect">
            <a:avLst/>
          </a:prstGeom>
          <a:noFill/>
        </p:spPr>
        <p:txBody>
          <a:bodyPr wrap="none" rtlCol="0">
            <a:spAutoFit/>
          </a:bodyPr>
          <a:lstStyle/>
          <a:p>
            <a:r>
              <a:rPr kumimoji="1" lang="ja-JP" altLang="en-US" sz="7200" dirty="0" smtClean="0"/>
              <a:t>おりたたみイスを</a:t>
            </a:r>
            <a:endParaRPr kumimoji="1" lang="en-US" altLang="ja-JP" sz="7200" dirty="0" smtClean="0"/>
          </a:p>
          <a:p>
            <a:r>
              <a:rPr kumimoji="1" lang="ja-JP" altLang="en-US" sz="7200" dirty="0" smtClean="0"/>
              <a:t>ふみだいにするのは</a:t>
            </a:r>
            <a:endParaRPr kumimoji="1" lang="en-US" altLang="ja-JP" sz="7200" dirty="0" smtClean="0"/>
          </a:p>
          <a:p>
            <a:r>
              <a:rPr lang="ja-JP" altLang="en-US" sz="7200" dirty="0" smtClean="0"/>
              <a:t>やめよう！！</a:t>
            </a:r>
            <a:endParaRPr kumimoji="1" lang="ja-JP" altLang="en-US" sz="7200" dirty="0"/>
          </a:p>
        </p:txBody>
      </p:sp>
      <p:pic>
        <p:nvPicPr>
          <p:cNvPr id="13314" name="Picture 2" descr="\\10.70.66.12\消費生活部\!!!消費生活部\00 消費生活部共有\31 記録写真・イラスト等\シューマ＆エルメイラスト集\s_0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120504"/>
            <a:ext cx="4147264" cy="414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2875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9154" y="533156"/>
            <a:ext cx="9034846" cy="2308324"/>
          </a:xfrm>
          <a:prstGeom prst="rect">
            <a:avLst/>
          </a:prstGeom>
          <a:noFill/>
        </p:spPr>
        <p:txBody>
          <a:bodyPr wrap="none" rtlCol="0">
            <a:spAutoFit/>
          </a:bodyPr>
          <a:lstStyle/>
          <a:p>
            <a:r>
              <a:rPr lang="ja-JP" altLang="en-US" sz="7200" dirty="0"/>
              <a:t>さいご</a:t>
            </a:r>
            <a:r>
              <a:rPr lang="ja-JP" altLang="en-US" sz="7200" dirty="0" smtClean="0"/>
              <a:t>まできいてくれて</a:t>
            </a:r>
            <a:endParaRPr lang="en-US" altLang="ja-JP" sz="7200" dirty="0" smtClean="0"/>
          </a:p>
          <a:p>
            <a:r>
              <a:rPr kumimoji="1" lang="ja-JP" altLang="en-US" sz="7200" dirty="0" smtClean="0"/>
              <a:t>ありがとうございました</a:t>
            </a:r>
            <a:endParaRPr kumimoji="1" lang="ja-JP" altLang="en-US" sz="7200" dirty="0"/>
          </a:p>
        </p:txBody>
      </p:sp>
      <p:pic>
        <p:nvPicPr>
          <p:cNvPr id="1026" name="Picture 2" descr="\\10.70.66.12\消費生活部\!!!消費生活部\04 生活安全課\02 商品安全係\15 イベント関連\01 防災館との連携\201705本所防災館\パワポ\w_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3356992"/>
            <a:ext cx="4124400" cy="4124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10.70.66.12\消費生活部\!!!消費生活部\04 生活安全課\02 商品安全係\15 イベント関連\01 防災館との連携\201705本所防災館\パワポ\s_00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2929915"/>
            <a:ext cx="3768241" cy="376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448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479" t="18896" r="34135" b="16860"/>
          <a:stretch/>
        </p:blipFill>
        <p:spPr bwMode="auto">
          <a:xfrm>
            <a:off x="-41487" y="943392"/>
            <a:ext cx="9206199" cy="5897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1681" y="5715"/>
            <a:ext cx="8638903" cy="830997"/>
          </a:xfrm>
          <a:prstGeom prst="rect">
            <a:avLst/>
          </a:prstGeom>
          <a:noFill/>
        </p:spPr>
        <p:txBody>
          <a:bodyPr wrap="none" rtlCol="0">
            <a:spAutoFit/>
          </a:bodyPr>
          <a:lstStyle/>
          <a:p>
            <a:r>
              <a:rPr kumimoji="1" lang="ja-JP" altLang="en-US" sz="4800" dirty="0" smtClean="0">
                <a:latin typeface="HGP創英角ﾎﾟｯﾌﾟ体" panose="040B0A00000000000000" pitchFamily="50" charset="-128"/>
                <a:ea typeface="HGP創英角ﾎﾟｯﾌﾟ体" panose="040B0A00000000000000" pitchFamily="50" charset="-128"/>
              </a:rPr>
              <a:t>ゆでたまごをレンジであたためる</a:t>
            </a:r>
            <a:endParaRPr kumimoji="1" lang="ja-JP" altLang="en-US" sz="4800" dirty="0">
              <a:latin typeface="HGP創英角ﾎﾟｯﾌﾟ体" panose="040B0A00000000000000" pitchFamily="50" charset="-128"/>
              <a:ea typeface="HGP創英角ﾎﾟｯﾌﾟ体" panose="040B0A00000000000000" pitchFamily="50" charset="-128"/>
            </a:endParaRPr>
          </a:p>
        </p:txBody>
      </p:sp>
      <p:sp>
        <p:nvSpPr>
          <p:cNvPr id="2" name="正方形/長方形 1"/>
          <p:cNvSpPr/>
          <p:nvPr/>
        </p:nvSpPr>
        <p:spPr>
          <a:xfrm>
            <a:off x="2846756" y="1458271"/>
            <a:ext cx="374146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48116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479" t="18896" r="34135" b="16860"/>
          <a:stretch/>
        </p:blipFill>
        <p:spPr bwMode="auto">
          <a:xfrm>
            <a:off x="-41487" y="943392"/>
            <a:ext cx="9206199" cy="5897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1681" y="5715"/>
            <a:ext cx="8638903" cy="830997"/>
          </a:xfrm>
          <a:prstGeom prst="rect">
            <a:avLst/>
          </a:prstGeom>
          <a:noFill/>
        </p:spPr>
        <p:txBody>
          <a:bodyPr wrap="none" rtlCol="0">
            <a:spAutoFit/>
          </a:bodyPr>
          <a:lstStyle/>
          <a:p>
            <a:r>
              <a:rPr kumimoji="1" lang="ja-JP" altLang="en-US" sz="4800" dirty="0" smtClean="0">
                <a:latin typeface="HGP創英角ﾎﾟｯﾌﾟ体" panose="040B0A00000000000000" pitchFamily="50" charset="-128"/>
                <a:ea typeface="HGP創英角ﾎﾟｯﾌﾟ体" panose="040B0A00000000000000" pitchFamily="50" charset="-128"/>
              </a:rPr>
              <a:t>ゆでたまごをレンジであたためる</a:t>
            </a:r>
            <a:endParaRPr kumimoji="1" lang="ja-JP" altLang="en-US" sz="4800" dirty="0">
              <a:latin typeface="HGP創英角ﾎﾟｯﾌﾟ体" panose="040B0A00000000000000" pitchFamily="50" charset="-128"/>
              <a:ea typeface="HGP創英角ﾎﾟｯﾌﾟ体" panose="040B0A00000000000000" pitchFamily="50" charset="-128"/>
            </a:endParaRPr>
          </a:p>
        </p:txBody>
      </p:sp>
      <p:sp>
        <p:nvSpPr>
          <p:cNvPr id="8" name="円/楕円 7"/>
          <p:cNvSpPr/>
          <p:nvPr/>
        </p:nvSpPr>
        <p:spPr>
          <a:xfrm>
            <a:off x="1725190" y="3212976"/>
            <a:ext cx="3024336" cy="30026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20" y="4624983"/>
            <a:ext cx="2243137"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2846756" y="1458271"/>
            <a:ext cx="374146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2840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0.70.66.12\消費生活部\!!!消費生活部\04 生活安全課\02 商品安全係\26 講座関係\くらしWEB掲載用講座資料\201706みのまわりのあぶないことをしろう！（小学校低学年向け）\図1 - コピー.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0" y="926085"/>
            <a:ext cx="9205200" cy="58968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47545" y="1916832"/>
            <a:ext cx="2031325" cy="1569660"/>
          </a:xfrm>
          <a:prstGeom prst="rect">
            <a:avLst/>
          </a:prstGeom>
          <a:noFill/>
        </p:spPr>
        <p:txBody>
          <a:bodyPr wrap="none" rtlCol="0">
            <a:spAutoFit/>
          </a:bodyPr>
          <a:lstStyle/>
          <a:p>
            <a:r>
              <a:rPr kumimoji="1" lang="ja-JP" altLang="en-US" sz="4800" b="1" dirty="0" smtClean="0">
                <a:latin typeface="HG丸ｺﾞｼｯｸM-PRO" panose="020F0600000000000000" pitchFamily="50" charset="-128"/>
                <a:ea typeface="HG丸ｺﾞｼｯｸM-PRO" panose="020F0600000000000000" pitchFamily="50" charset="-128"/>
              </a:rPr>
              <a:t>うぃ</a:t>
            </a:r>
            <a:endParaRPr kumimoji="1" lang="en-US" altLang="ja-JP" sz="4800" b="1" dirty="0" smtClean="0">
              <a:latin typeface="HG丸ｺﾞｼｯｸM-PRO" panose="020F0600000000000000" pitchFamily="50" charset="-128"/>
              <a:ea typeface="HG丸ｺﾞｼｯｸM-PRO" panose="020F0600000000000000" pitchFamily="50" charset="-128"/>
            </a:endParaRPr>
          </a:p>
          <a:p>
            <a:r>
              <a:rPr lang="ja-JP" altLang="en-US" sz="4800" b="1" dirty="0">
                <a:latin typeface="HG丸ｺﾞｼｯｸM-PRO" panose="020F0600000000000000" pitchFamily="50" charset="-128"/>
                <a:ea typeface="HG丸ｺﾞｼｯｸM-PRO" panose="020F0600000000000000" pitchFamily="50" charset="-128"/>
              </a:rPr>
              <a:t>　</a:t>
            </a:r>
            <a:r>
              <a:rPr kumimoji="1" lang="ja-JP" altLang="en-US" sz="4800" b="1" dirty="0" smtClean="0">
                <a:latin typeface="HG丸ｺﾞｼｯｸM-PRO" panose="020F0600000000000000" pitchFamily="50" charset="-128"/>
                <a:ea typeface="HG丸ｺﾞｼｯｸM-PRO" panose="020F0600000000000000" pitchFamily="50" charset="-128"/>
              </a:rPr>
              <a:t>～ん</a:t>
            </a:r>
            <a:endParaRPr kumimoji="1" lang="ja-JP" altLang="en-US" sz="4800" b="1" dirty="0">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7020272" y="1323837"/>
            <a:ext cx="670157" cy="665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96974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01" t="21065" r="34277" b="14815"/>
          <a:stretch/>
        </p:blipFill>
        <p:spPr bwMode="auto">
          <a:xfrm>
            <a:off x="23027" y="764704"/>
            <a:ext cx="9168378" cy="587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350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1520" y="960398"/>
            <a:ext cx="8565165" cy="4339650"/>
          </a:xfrm>
          <a:prstGeom prst="rect">
            <a:avLst/>
          </a:prstGeom>
          <a:noFill/>
        </p:spPr>
        <p:txBody>
          <a:bodyPr wrap="none" rtlCol="0">
            <a:spAutoFit/>
          </a:bodyPr>
          <a:lstStyle/>
          <a:p>
            <a:r>
              <a:rPr kumimoji="1" lang="ja-JP" altLang="en-US" sz="4400" dirty="0" smtClean="0"/>
              <a:t>こんな</a:t>
            </a:r>
            <a:r>
              <a:rPr kumimoji="1" lang="ja-JP" altLang="en-US" sz="4400" dirty="0" err="1" smtClean="0"/>
              <a:t>じ</a:t>
            </a:r>
            <a:r>
              <a:rPr kumimoji="1" lang="ja-JP" altLang="en-US" sz="4400" dirty="0" smtClean="0"/>
              <a:t>こがおきているよ！</a:t>
            </a:r>
            <a:endParaRPr kumimoji="1" lang="en-US" altLang="ja-JP" sz="4400" dirty="0" smtClean="0"/>
          </a:p>
          <a:p>
            <a:endParaRPr lang="en-US" altLang="ja-JP" sz="2800" dirty="0" smtClean="0"/>
          </a:p>
          <a:p>
            <a:endParaRPr lang="en-US" altLang="ja-JP" sz="2800" dirty="0" smtClean="0"/>
          </a:p>
          <a:p>
            <a:endParaRPr lang="en-US" altLang="ja-JP" sz="2800" dirty="0"/>
          </a:p>
          <a:p>
            <a:endParaRPr lang="en-US" altLang="ja-JP" sz="2800" dirty="0"/>
          </a:p>
          <a:p>
            <a:r>
              <a:rPr lang="ja-JP" altLang="en-US" sz="4000" dirty="0"/>
              <a:t>でんし</a:t>
            </a:r>
            <a:r>
              <a:rPr kumimoji="1" lang="ja-JP" altLang="en-US" sz="4000" dirty="0" smtClean="0"/>
              <a:t>レンジでたまごをあたためたら</a:t>
            </a:r>
            <a:endParaRPr kumimoji="1" lang="en-US" altLang="ja-JP" sz="4000" dirty="0" smtClean="0"/>
          </a:p>
          <a:p>
            <a:r>
              <a:rPr lang="ja-JP" altLang="en-US" sz="4000" dirty="0" smtClean="0"/>
              <a:t>レンジの中なかでばくはつした。</a:t>
            </a:r>
            <a:endParaRPr lang="en-US" altLang="ja-JP" sz="4000" dirty="0" smtClean="0"/>
          </a:p>
          <a:p>
            <a:r>
              <a:rPr kumimoji="1" lang="ja-JP" altLang="en-US" sz="4000" dirty="0"/>
              <a:t>　</a:t>
            </a:r>
            <a:r>
              <a:rPr kumimoji="1" lang="ja-JP" altLang="en-US" sz="4000" dirty="0" smtClean="0"/>
              <a:t>　　　　　　　　　　　（小学３年生　女子）</a:t>
            </a:r>
            <a:endParaRPr kumimoji="1" lang="en-US" altLang="ja-JP" sz="4000" dirty="0" smtClean="0"/>
          </a:p>
        </p:txBody>
      </p:sp>
    </p:spTree>
    <p:extLst>
      <p:ext uri="{BB962C8B-B14F-4D97-AF65-F5344CB8AC3E}">
        <p14:creationId xmlns:p14="http://schemas.microsoft.com/office/powerpoint/2010/main" val="2306727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圧縮版ゆで卵１つ実施後.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520" y="566481"/>
            <a:ext cx="8676457" cy="5422785"/>
          </a:xfrm>
          <a:prstGeom prst="rect">
            <a:avLst/>
          </a:prstGeom>
        </p:spPr>
      </p:pic>
    </p:spTree>
    <p:extLst>
      <p:ext uri="{BB962C8B-B14F-4D97-AF65-F5344CB8AC3E}">
        <p14:creationId xmlns:p14="http://schemas.microsoft.com/office/powerpoint/2010/main" val="98459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5496" y="332656"/>
            <a:ext cx="8760732" cy="5632311"/>
          </a:xfrm>
          <a:prstGeom prst="rect">
            <a:avLst/>
          </a:prstGeom>
          <a:noFill/>
        </p:spPr>
        <p:txBody>
          <a:bodyPr wrap="none" rtlCol="0">
            <a:spAutoFit/>
          </a:bodyPr>
          <a:lstStyle/>
          <a:p>
            <a:r>
              <a:rPr lang="ja-JP" altLang="en-US" sz="7200" dirty="0"/>
              <a:t>でんし</a:t>
            </a:r>
            <a:r>
              <a:rPr lang="ja-JP" altLang="en-US" sz="7200" dirty="0" smtClean="0"/>
              <a:t>レンジで</a:t>
            </a:r>
            <a:endParaRPr lang="en-US" altLang="ja-JP" sz="7200" dirty="0" smtClean="0"/>
          </a:p>
          <a:p>
            <a:r>
              <a:rPr lang="ja-JP" altLang="en-US" sz="7200" dirty="0" smtClean="0"/>
              <a:t>タマゴなど「まく」や</a:t>
            </a:r>
            <a:endParaRPr lang="en-US" altLang="ja-JP" sz="7200" dirty="0" smtClean="0"/>
          </a:p>
          <a:p>
            <a:r>
              <a:rPr lang="ja-JP" altLang="en-US" sz="7200" dirty="0"/>
              <a:t>「</a:t>
            </a:r>
            <a:r>
              <a:rPr lang="ja-JP" altLang="en-US" sz="7200" dirty="0" smtClean="0"/>
              <a:t>から」のついたものを</a:t>
            </a:r>
            <a:endParaRPr lang="en-US" altLang="ja-JP" sz="7200" dirty="0" smtClean="0"/>
          </a:p>
          <a:p>
            <a:r>
              <a:rPr lang="ja-JP" altLang="en-US" sz="7200" dirty="0"/>
              <a:t>あたためるの</a:t>
            </a:r>
            <a:r>
              <a:rPr lang="ja-JP" altLang="en-US" sz="7200" dirty="0" smtClean="0"/>
              <a:t>は</a:t>
            </a:r>
            <a:endParaRPr lang="en-US" altLang="ja-JP" sz="7200" dirty="0" smtClean="0"/>
          </a:p>
          <a:p>
            <a:r>
              <a:rPr lang="ja-JP" altLang="en-US" sz="7200" dirty="0"/>
              <a:t>やめよう</a:t>
            </a:r>
            <a:r>
              <a:rPr lang="ja-JP" altLang="en-US" sz="7200" dirty="0" smtClean="0"/>
              <a:t>！！</a:t>
            </a:r>
          </a:p>
        </p:txBody>
      </p:sp>
      <p:pic>
        <p:nvPicPr>
          <p:cNvPr id="5" name="Picture 2" descr="\\10.70.66.12\消費生活部\!!!消費生活部\00 消費生活部共有\31 記録写真・イラスト等\シューマ＆エルメイラスト集\s_00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9979" y="4221087"/>
            <a:ext cx="3077875" cy="307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678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3407</TotalTime>
  <Words>1505</Words>
  <Application>Microsoft Office PowerPoint</Application>
  <PresentationFormat>画面に合わせる (4:3)</PresentationFormat>
  <Paragraphs>212</Paragraphs>
  <Slides>28</Slides>
  <Notes>28</Notes>
  <HiddenSlides>0</HiddenSlides>
  <MMClips>2</MMClips>
  <ScaleCrop>false</ScaleCrop>
  <HeadingPairs>
    <vt:vector size="4" baseType="variant">
      <vt:variant>
        <vt:lpstr>テーマ</vt:lpstr>
      </vt:variant>
      <vt:variant>
        <vt:i4>1</vt:i4>
      </vt:variant>
      <vt:variant>
        <vt:lpstr>スライド タイトル</vt:lpstr>
      </vt:variant>
      <vt:variant>
        <vt:i4>28</vt:i4>
      </vt:variant>
    </vt:vector>
  </HeadingPairs>
  <TitlesOfParts>
    <vt:vector size="29"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永山　瑛美子</dc:creator>
  <cp:lastModifiedBy>東京都</cp:lastModifiedBy>
  <cp:revision>69</cp:revision>
  <cp:lastPrinted>2017-06-19T02:08:57Z</cp:lastPrinted>
  <dcterms:created xsi:type="dcterms:W3CDTF">2017-04-14T00:46:27Z</dcterms:created>
  <dcterms:modified xsi:type="dcterms:W3CDTF">2018-07-09T01:53:03Z</dcterms:modified>
</cp:coreProperties>
</file>