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1" r:id="rId1"/>
    <p:sldMasterId id="2147483712" r:id="rId2"/>
  </p:sldMasterIdLst>
  <p:notesMasterIdLst>
    <p:notesMasterId r:id="rId14"/>
  </p:notesMasterIdLst>
  <p:handoutMasterIdLst>
    <p:handoutMasterId r:id="rId15"/>
  </p:handoutMasterIdLst>
  <p:sldIdLst>
    <p:sldId id="256" r:id="rId3"/>
    <p:sldId id="299" r:id="rId4"/>
    <p:sldId id="260" r:id="rId5"/>
    <p:sldId id="300" r:id="rId6"/>
    <p:sldId id="279" r:id="rId7"/>
    <p:sldId id="281" r:id="rId8"/>
    <p:sldId id="301" r:id="rId9"/>
    <p:sldId id="282" r:id="rId10"/>
    <p:sldId id="302" r:id="rId11"/>
    <p:sldId id="283" r:id="rId12"/>
    <p:sldId id="284" r:id="rId13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66"/>
    <a:srgbClr val="FF3300"/>
    <a:srgbClr val="9E1802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1" autoAdjust="0"/>
    <p:restoredTop sz="94660" autoAdjust="0"/>
  </p:normalViewPr>
  <p:slideViewPr>
    <p:cSldViewPr>
      <p:cViewPr>
        <p:scale>
          <a:sx n="90" d="100"/>
          <a:sy n="90" d="100"/>
        </p:scale>
        <p:origin x="-26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1512" y="151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32F22-2317-4457-8D2F-0DA2EF41AFA3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1178F-4D74-4587-A61C-2555B0973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6819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21838-D16D-421B-83B3-03E62A31B1B4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5EC92-5B10-40E3-B910-447C1C4EB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8937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EC92-5B10-40E3-B910-447C1C4EBA44}" type="slidenum">
              <a:rPr kumimoji="1" lang="ja-JP" altLang="en-US" smtClean="0"/>
              <a:t>0</a:t>
            </a:fld>
            <a:endParaRPr kumimoji="1" lang="ja-JP" alt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658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3775" y="758825"/>
            <a:ext cx="4316413" cy="3238500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EC92-5B10-40E3-B910-447C1C4EBA44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016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EC92-5B10-40E3-B910-447C1C4EBA44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17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EC92-5B10-40E3-B910-447C1C4EBA44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80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EC92-5B10-40E3-B910-447C1C4EBA44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86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EC92-5B10-40E3-B910-447C1C4EBA4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2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EC92-5B10-40E3-B910-447C1C4EBA44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287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EC92-5B10-40E3-B910-447C1C4EBA44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107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EC92-5B10-40E3-B910-447C1C4EBA4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559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EC92-5B10-40E3-B910-447C1C4EBA44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994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EC92-5B10-40E3-B910-447C1C4EBA4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20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F87CE-A5D0-4509-BE7E-C5C84B7C7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443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F87CE-A5D0-4509-BE7E-C5C84B7C7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16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F87CE-A5D0-4509-BE7E-C5C84B7C7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3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362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614661" y="640840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E6BB42-C581-4DF4-9C11-5CE5498619AC}" type="slidenum">
              <a:rPr kumimoji="1" lang="ja-JP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‹#›</a:t>
            </a:fld>
            <a:endParaRPr kumimoji="1"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711F87CE-A5D0-4509-BE7E-C5C84B7C7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711F87CE-A5D0-4509-BE7E-C5C84B7C7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711F87CE-A5D0-4509-BE7E-C5C84B7C7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614661" y="640840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E6BB42-C581-4DF4-9C11-5CE5498619AC}" type="slidenum">
              <a:rPr kumimoji="1" lang="ja-JP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‹#›</a:t>
            </a:fld>
            <a:endParaRPr kumimoji="1"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 userDrawn="1"/>
        </p:nvSpPr>
        <p:spPr>
          <a:xfrm>
            <a:off x="614661" y="640840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E6BB42-C581-4DF4-9C11-5CE5498619AC}" type="slidenum">
              <a:rPr kumimoji="1" lang="ja-JP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‹#›</a:t>
            </a:fld>
            <a:endParaRPr kumimoji="1"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F87CE-A5D0-4509-BE7E-C5C84B7C7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711F87CE-A5D0-4509-BE7E-C5C84B7C7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711F87CE-A5D0-4509-BE7E-C5C84B7C7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711F87CE-A5D0-4509-BE7E-C5C84B7C7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711F87CE-A5D0-4509-BE7E-C5C84B7C7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F87CE-A5D0-4509-BE7E-C5C84B7C7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54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F87CE-A5D0-4509-BE7E-C5C84B7C7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3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F87CE-A5D0-4509-BE7E-C5C84B7C7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92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F87CE-A5D0-4509-BE7E-C5C84B7C7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07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F87CE-A5D0-4509-BE7E-C5C84B7C7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68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F87CE-A5D0-4509-BE7E-C5C84B7C7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994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F87CE-A5D0-4509-BE7E-C5C84B7C7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68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539552" y="627762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E6BB42-C581-4DF4-9C11-5CE5498619AC}" type="slidenum">
              <a:rPr kumimoji="1" lang="ja-JP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6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614661" y="640840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E6BB42-C581-4DF4-9C11-5CE5498619AC}" type="slidenum">
              <a:rPr kumimoji="1" lang="ja-JP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‹#›</a:t>
            </a:fld>
            <a:endParaRPr kumimoji="1"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899592" y="620688"/>
            <a:ext cx="7128792" cy="5798458"/>
            <a:chOff x="899592" y="615755"/>
            <a:chExt cx="7128792" cy="5608292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99592" y="5539377"/>
              <a:ext cx="7128792" cy="684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高齢者のための安全講座</a:t>
              </a:r>
              <a:endParaRPr lang="en-US" altLang="ja-JP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ja-JP" altLang="en-US" sz="20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東京都生活文化局</a:t>
              </a:r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endPara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187624" y="615755"/>
              <a:ext cx="6696744" cy="1399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転倒防止のために</a:t>
              </a:r>
              <a:endParaRPr kumimoji="1" lang="en-US" altLang="ja-JP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身の回りを</a:t>
              </a:r>
              <a:r>
                <a:rPr lang="ja-JP" altLang="en-US" sz="4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チェック</a:t>
              </a:r>
              <a:r>
                <a:rPr kumimoji="1" lang="ja-JP" alt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！</a:t>
              </a:r>
              <a:endParaRPr kumimoji="1" lang="ja-JP" altLang="en-US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pic>
        <p:nvPicPr>
          <p:cNvPr id="1027" name="Picture 3" descr="\\10.70.66.12\消費生活部\!!!消費生活部\00 消費生活部共有\31 記録写真・イラスト等\シューマ＆エルメイラスト集\s_0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15" y="2392170"/>
            <a:ext cx="3342361" cy="334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円形吹き出し 5"/>
          <p:cNvSpPr/>
          <p:nvPr/>
        </p:nvSpPr>
        <p:spPr>
          <a:xfrm>
            <a:off x="5364088" y="2492896"/>
            <a:ext cx="3168352" cy="1152831"/>
          </a:xfrm>
          <a:prstGeom prst="wedgeEllipseCallout">
            <a:avLst>
              <a:gd name="adj1" fmla="val -39476"/>
              <a:gd name="adj2" fmla="val 644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23597" y="2869256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一緒にやろうね！</a:t>
            </a:r>
            <a:endParaRPr kumimoji="1" lang="ja-JP" altLang="en-US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75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1274422" y="644650"/>
            <a:ext cx="6552728" cy="984150"/>
          </a:xfrm>
          <a:prstGeom prst="rect">
            <a:avLst/>
          </a:prstGeom>
          <a:ln w="28575" cmpd="thickThin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ja-JP" sz="3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sz="3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その他でも</a:t>
            </a:r>
            <a:r>
              <a:rPr lang="en-US" altLang="ja-JP" sz="3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3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ちょっと身の回りで気をつけて！</a:t>
            </a:r>
            <a:endParaRPr lang="ja-JP" altLang="en-US" sz="3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 descr="\\10.70.66.12\消費生活部\!!!消費生活部\00 消費生活部共有\31 記録写真・イラスト等\シューマ＆エルメイラスト集\s_0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3068960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形吹き出し 1"/>
          <p:cNvSpPr/>
          <p:nvPr/>
        </p:nvSpPr>
        <p:spPr>
          <a:xfrm>
            <a:off x="294042" y="3068960"/>
            <a:ext cx="2880320" cy="1440160"/>
          </a:xfrm>
          <a:prstGeom prst="wedgeEllipseCallout">
            <a:avLst>
              <a:gd name="adj1" fmla="val 38125"/>
              <a:gd name="adj2" fmla="val 501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形吹き出し 4"/>
          <p:cNvSpPr/>
          <p:nvPr/>
        </p:nvSpPr>
        <p:spPr>
          <a:xfrm>
            <a:off x="3059832" y="1955895"/>
            <a:ext cx="2994850" cy="1514045"/>
          </a:xfrm>
          <a:prstGeom prst="wedgeEllipseCallout">
            <a:avLst>
              <a:gd name="adj1" fmla="val 2668"/>
              <a:gd name="adj2" fmla="val 625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形吹き出し 5"/>
          <p:cNvSpPr/>
          <p:nvPr/>
        </p:nvSpPr>
        <p:spPr>
          <a:xfrm>
            <a:off x="5937856" y="3068960"/>
            <a:ext cx="2978779" cy="1512169"/>
          </a:xfrm>
          <a:prstGeom prst="wedgeEllipseCallout">
            <a:avLst>
              <a:gd name="adj1" fmla="val -29491"/>
              <a:gd name="adj2" fmla="val 601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3355526"/>
            <a:ext cx="2664296" cy="82462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お風呂での転倒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78153" y="2366429"/>
            <a:ext cx="2659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床のコード類での</a:t>
            </a:r>
            <a:endParaRPr kumimoji="1" lang="en-US" altLang="ja-JP" sz="2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つまずき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74796" y="3469940"/>
            <a:ext cx="2433377" cy="710208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布団で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のつまずき</a:t>
            </a:r>
            <a:endParaRPr kumimoji="1" lang="en-US" altLang="ja-JP" sz="2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3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吹き出し 7"/>
          <p:cNvSpPr/>
          <p:nvPr/>
        </p:nvSpPr>
        <p:spPr>
          <a:xfrm>
            <a:off x="1107469" y="789675"/>
            <a:ext cx="4976700" cy="2448272"/>
          </a:xfrm>
          <a:prstGeom prst="wedgeRoundRectCallout">
            <a:avLst>
              <a:gd name="adj1" fmla="val 44643"/>
              <a:gd name="adj2" fmla="val 64514"/>
              <a:gd name="adj3" fmla="val 16667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94893" y="951982"/>
            <a:ext cx="49766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困った</a:t>
            </a:r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ときに</a:t>
            </a: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は、各相談窓口に</a:t>
            </a:r>
            <a:endParaRPr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お電話</a:t>
            </a: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してください！</a:t>
            </a:r>
            <a:endParaRPr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にかけていいかわからないときは</a:t>
            </a:r>
            <a:endParaRPr kumimoji="1"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１８８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へ</a:t>
            </a:r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（いやや）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59632" y="3253859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１８８：消費者ホットライン</a:t>
            </a:r>
            <a:endParaRPr kumimoji="1" lang="ja-JP" altLang="en-US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050" name="Picture 2" descr="\\10.70.66.12\消費生活部\!!!消費生活部\00 消費生活部共有\31 記録写真・イラスト等\シューマ＆エルメイラスト集\se_0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3869078" cy="386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7772400" cy="2088232"/>
          </a:xfrm>
        </p:spPr>
        <p:txBody>
          <a:bodyPr>
            <a:noAutofit/>
          </a:bodyPr>
          <a:lstStyle/>
          <a:p>
            <a:pPr algn="ctr"/>
            <a:r>
              <a:rPr lang="en-US" altLang="ja-JP" sz="4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4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◎家庭内での</a:t>
            </a:r>
            <a:r>
              <a:rPr lang="ja-JP" altLang="en-US" sz="4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転倒</a:t>
            </a: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を防ぐために</a:t>
            </a:r>
            <a:r>
              <a:rPr lang="ja-JP" altLang="en-US" sz="4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4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4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4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4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kumimoji="1" lang="ja-JP" altLang="en-US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10.70.66.12\消費生活部\!!!消費生活部\00 消費生活部共有\31 記録写真・イラスト等\シューマ＆エルメイラスト集\s_0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436" y="1558336"/>
            <a:ext cx="3670465" cy="367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719783" y="269648"/>
            <a:ext cx="8098487" cy="6111679"/>
            <a:chOff x="577969" y="332656"/>
            <a:chExt cx="8098487" cy="6111679"/>
          </a:xfrm>
        </p:grpSpPr>
        <p:sp>
          <p:nvSpPr>
            <p:cNvPr id="7" name="タイトル 1"/>
            <p:cNvSpPr txBox="1">
              <a:spLocks/>
            </p:cNvSpPr>
            <p:nvPr/>
          </p:nvSpPr>
          <p:spPr>
            <a:xfrm>
              <a:off x="620039" y="332656"/>
              <a:ext cx="8056417" cy="10081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服装をチェックしてみましょう！</a:t>
              </a:r>
              <a:endPara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5" name="角丸四角形吹き出し 14"/>
            <p:cNvSpPr/>
            <p:nvPr/>
          </p:nvSpPr>
          <p:spPr>
            <a:xfrm>
              <a:off x="4648247" y="5148192"/>
              <a:ext cx="3659076" cy="1296143"/>
            </a:xfrm>
            <a:prstGeom prst="wedgeRoundRectCallout">
              <a:avLst>
                <a:gd name="adj1" fmla="val -57706"/>
                <a:gd name="adj2" fmla="val -56789"/>
                <a:gd name="adj3" fmla="val 16667"/>
              </a:avLst>
            </a:prstGeom>
            <a:ln>
              <a:solidFill>
                <a:srgbClr val="008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サンダルでお出かけ</a:t>
              </a:r>
              <a:endParaRPr kumimoji="1" lang="en-US" altLang="ja-JP" sz="2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していませんか？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角丸四角形吹き出し 9"/>
            <p:cNvSpPr/>
            <p:nvPr/>
          </p:nvSpPr>
          <p:spPr>
            <a:xfrm>
              <a:off x="577969" y="1799331"/>
              <a:ext cx="2398225" cy="1844611"/>
            </a:xfrm>
            <a:prstGeom prst="wedgeRoundRectCallout">
              <a:avLst>
                <a:gd name="adj1" fmla="val 53229"/>
                <a:gd name="adj2" fmla="val 90977"/>
                <a:gd name="adj3" fmla="val 16667"/>
              </a:avLst>
            </a:prstGeom>
            <a:ln>
              <a:solidFill>
                <a:srgbClr val="008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ズボンや</a:t>
              </a:r>
              <a:endParaRPr kumimoji="1" lang="en-US" altLang="ja-JP" sz="2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スカートの</a:t>
              </a:r>
              <a:endParaRPr kumimoji="1" lang="en-US" altLang="ja-JP" sz="2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2400" b="1" dirty="0" err="1" smtClean="0">
                  <a:solidFill>
                    <a:schemeClr val="tx1"/>
                  </a:solidFill>
                </a:rPr>
                <a:t>すそは</a:t>
              </a:r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長すぎ</a:t>
              </a:r>
              <a:endParaRPr kumimoji="1" lang="en-US" altLang="ja-JP" sz="2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ませんか？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角丸四角形吹き出し 8"/>
            <p:cNvSpPr/>
            <p:nvPr/>
          </p:nvSpPr>
          <p:spPr>
            <a:xfrm>
              <a:off x="6188917" y="1579257"/>
              <a:ext cx="2317551" cy="1862502"/>
            </a:xfrm>
            <a:prstGeom prst="wedgeRoundRectCallout">
              <a:avLst>
                <a:gd name="adj1" fmla="val -62117"/>
                <a:gd name="adj2" fmla="val 74453"/>
                <a:gd name="adj3" fmla="val 16667"/>
              </a:avLst>
            </a:prstGeom>
            <a:ln>
              <a:solidFill>
                <a:srgbClr val="008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 smtClean="0"/>
                <a:t>マフラーや</a:t>
              </a:r>
              <a:endParaRPr kumimoji="1" lang="en-US" altLang="ja-JP" sz="2400" b="1" dirty="0" smtClean="0"/>
            </a:p>
            <a:p>
              <a:pPr algn="ctr"/>
              <a:r>
                <a:rPr kumimoji="1" lang="ja-JP" altLang="en-US" sz="2400" b="1" dirty="0" smtClean="0"/>
                <a:t>ストール</a:t>
              </a:r>
              <a:r>
                <a:rPr lang="ja-JP" altLang="en-US" sz="2400" b="1" dirty="0" smtClean="0"/>
                <a:t>は</a:t>
              </a:r>
              <a:endParaRPr lang="en-US" altLang="ja-JP" sz="2400" b="1" dirty="0" smtClean="0"/>
            </a:p>
            <a:p>
              <a:pPr algn="ctr"/>
              <a:r>
                <a:rPr lang="ja-JP" altLang="en-US" sz="2400" b="1" dirty="0" smtClean="0"/>
                <a:t>ヒラヒラしていませんか？</a:t>
              </a:r>
              <a:endParaRPr kumimoji="1" lang="ja-JP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15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吹き出し 26"/>
          <p:cNvSpPr/>
          <p:nvPr/>
        </p:nvSpPr>
        <p:spPr>
          <a:xfrm>
            <a:off x="323528" y="1700808"/>
            <a:ext cx="3024336" cy="2232248"/>
          </a:xfrm>
          <a:prstGeom prst="wedgeRoundRectCallout">
            <a:avLst>
              <a:gd name="adj1" fmla="val 55793"/>
              <a:gd name="adj2" fmla="val 70831"/>
              <a:gd name="adj3" fmla="val 16667"/>
            </a:avLst>
          </a:prstGeom>
          <a:ln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洋服を選ぶときは、</a:t>
            </a:r>
            <a:r>
              <a:rPr kumimoji="1" lang="ja-JP" altLang="en-US" sz="2400" b="1" dirty="0" err="1" smtClean="0">
                <a:solidFill>
                  <a:schemeClr val="tx1"/>
                </a:solidFill>
              </a:rPr>
              <a:t>すそ</a:t>
            </a:r>
            <a:r>
              <a:rPr kumimoji="1" lang="ja-JP" altLang="en-US" sz="2400" b="1" dirty="0" smtClean="0">
                <a:solidFill>
                  <a:schemeClr val="tx1"/>
                </a:solidFill>
              </a:rPr>
              <a:t>が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長すぎないものにしましょう！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673114" y="476672"/>
            <a:ext cx="8056417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服装のチェックポイント！</a:t>
            </a:r>
            <a:endParaRPr lang="ja-JP" altLang="en-US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角丸四角形吹き出し 22"/>
          <p:cNvSpPr/>
          <p:nvPr/>
        </p:nvSpPr>
        <p:spPr>
          <a:xfrm>
            <a:off x="1626000" y="5157192"/>
            <a:ext cx="4968552" cy="1270288"/>
          </a:xfrm>
          <a:prstGeom prst="wedgeRoundRectCallout">
            <a:avLst>
              <a:gd name="adj1" fmla="val -3163"/>
              <a:gd name="adj2" fmla="val -71166"/>
              <a:gd name="adj3" fmla="val 16667"/>
            </a:avLst>
          </a:prstGeom>
          <a:ln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外出するときは、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かかとのある靴を履きましょう！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フリーフォーム 23"/>
          <p:cNvSpPr/>
          <p:nvPr/>
        </p:nvSpPr>
        <p:spPr>
          <a:xfrm>
            <a:off x="6102183" y="2049953"/>
            <a:ext cx="984738" cy="970671"/>
          </a:xfrm>
          <a:custGeom>
            <a:avLst/>
            <a:gdLst>
              <a:gd name="connsiteX0" fmla="*/ 14067 w 984738"/>
              <a:gd name="connsiteY0" fmla="*/ 0 h 970671"/>
              <a:gd name="connsiteX1" fmla="*/ 14067 w 984738"/>
              <a:gd name="connsiteY1" fmla="*/ 0 h 970671"/>
              <a:gd name="connsiteX2" fmla="*/ 0 w 984738"/>
              <a:gd name="connsiteY2" fmla="*/ 182880 h 970671"/>
              <a:gd name="connsiteX3" fmla="*/ 28135 w 984738"/>
              <a:gd name="connsiteY3" fmla="*/ 422031 h 970671"/>
              <a:gd name="connsiteX4" fmla="*/ 84406 w 984738"/>
              <a:gd name="connsiteY4" fmla="*/ 562707 h 970671"/>
              <a:gd name="connsiteX5" fmla="*/ 98474 w 984738"/>
              <a:gd name="connsiteY5" fmla="*/ 604911 h 970671"/>
              <a:gd name="connsiteX6" fmla="*/ 154744 w 984738"/>
              <a:gd name="connsiteY6" fmla="*/ 689317 h 970671"/>
              <a:gd name="connsiteX7" fmla="*/ 225083 w 984738"/>
              <a:gd name="connsiteY7" fmla="*/ 759655 h 970671"/>
              <a:gd name="connsiteX8" fmla="*/ 309489 w 984738"/>
              <a:gd name="connsiteY8" fmla="*/ 787791 h 970671"/>
              <a:gd name="connsiteX9" fmla="*/ 436098 w 984738"/>
              <a:gd name="connsiteY9" fmla="*/ 886264 h 970671"/>
              <a:gd name="connsiteX10" fmla="*/ 520504 w 984738"/>
              <a:gd name="connsiteY10" fmla="*/ 942535 h 970671"/>
              <a:gd name="connsiteX11" fmla="*/ 618978 w 984738"/>
              <a:gd name="connsiteY11" fmla="*/ 970671 h 970671"/>
              <a:gd name="connsiteX12" fmla="*/ 759655 w 984738"/>
              <a:gd name="connsiteY12" fmla="*/ 956603 h 970671"/>
              <a:gd name="connsiteX13" fmla="*/ 886264 w 984738"/>
              <a:gd name="connsiteY13" fmla="*/ 886264 h 970671"/>
              <a:gd name="connsiteX14" fmla="*/ 914400 w 984738"/>
              <a:gd name="connsiteY14" fmla="*/ 858129 h 970671"/>
              <a:gd name="connsiteX15" fmla="*/ 970670 w 984738"/>
              <a:gd name="connsiteY15" fmla="*/ 773723 h 970671"/>
              <a:gd name="connsiteX16" fmla="*/ 984738 w 984738"/>
              <a:gd name="connsiteY16" fmla="*/ 703384 h 970671"/>
              <a:gd name="connsiteX17" fmla="*/ 956603 w 984738"/>
              <a:gd name="connsiteY17" fmla="*/ 548640 h 970671"/>
              <a:gd name="connsiteX18" fmla="*/ 900332 w 984738"/>
              <a:gd name="connsiteY18" fmla="*/ 478301 h 970671"/>
              <a:gd name="connsiteX19" fmla="*/ 872197 w 984738"/>
              <a:gd name="connsiteY19" fmla="*/ 436098 h 970671"/>
              <a:gd name="connsiteX20" fmla="*/ 844061 w 984738"/>
              <a:gd name="connsiteY20" fmla="*/ 407963 h 970671"/>
              <a:gd name="connsiteX21" fmla="*/ 815926 w 984738"/>
              <a:gd name="connsiteY21" fmla="*/ 365760 h 970671"/>
              <a:gd name="connsiteX22" fmla="*/ 773723 w 984738"/>
              <a:gd name="connsiteY22" fmla="*/ 323557 h 970671"/>
              <a:gd name="connsiteX23" fmla="*/ 717452 w 984738"/>
              <a:gd name="connsiteY23" fmla="*/ 239151 h 970671"/>
              <a:gd name="connsiteX24" fmla="*/ 633046 w 984738"/>
              <a:gd name="connsiteY24" fmla="*/ 168812 h 970671"/>
              <a:gd name="connsiteX25" fmla="*/ 590843 w 984738"/>
              <a:gd name="connsiteY25" fmla="*/ 154744 h 970671"/>
              <a:gd name="connsiteX26" fmla="*/ 450166 w 984738"/>
              <a:gd name="connsiteY26" fmla="*/ 98474 h 970671"/>
              <a:gd name="connsiteX27" fmla="*/ 323557 w 984738"/>
              <a:gd name="connsiteY27" fmla="*/ 56271 h 970671"/>
              <a:gd name="connsiteX28" fmla="*/ 211015 w 984738"/>
              <a:gd name="connsiteY28" fmla="*/ 28135 h 970671"/>
              <a:gd name="connsiteX29" fmla="*/ 14067 w 984738"/>
              <a:gd name="connsiteY29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84738" h="970671">
                <a:moveTo>
                  <a:pt x="14067" y="0"/>
                </a:moveTo>
                <a:lnTo>
                  <a:pt x="14067" y="0"/>
                </a:lnTo>
                <a:cubicBezTo>
                  <a:pt x="9378" y="60960"/>
                  <a:pt x="0" y="121740"/>
                  <a:pt x="0" y="182880"/>
                </a:cubicBezTo>
                <a:cubicBezTo>
                  <a:pt x="0" y="237501"/>
                  <a:pt x="9791" y="354768"/>
                  <a:pt x="28135" y="422031"/>
                </a:cubicBezTo>
                <a:cubicBezTo>
                  <a:pt x="60157" y="539445"/>
                  <a:pt x="44947" y="470638"/>
                  <a:pt x="84406" y="562707"/>
                </a:cubicBezTo>
                <a:cubicBezTo>
                  <a:pt x="90248" y="576337"/>
                  <a:pt x="91272" y="591948"/>
                  <a:pt x="98474" y="604911"/>
                </a:cubicBezTo>
                <a:cubicBezTo>
                  <a:pt x="114896" y="634470"/>
                  <a:pt x="135987" y="661182"/>
                  <a:pt x="154744" y="689317"/>
                </a:cubicBezTo>
                <a:cubicBezTo>
                  <a:pt x="180411" y="727818"/>
                  <a:pt x="180659" y="739911"/>
                  <a:pt x="225083" y="759655"/>
                </a:cubicBezTo>
                <a:cubicBezTo>
                  <a:pt x="252184" y="771700"/>
                  <a:pt x="309489" y="787791"/>
                  <a:pt x="309489" y="787791"/>
                </a:cubicBezTo>
                <a:cubicBezTo>
                  <a:pt x="375604" y="853906"/>
                  <a:pt x="335136" y="818956"/>
                  <a:pt x="436098" y="886264"/>
                </a:cubicBezTo>
                <a:lnTo>
                  <a:pt x="520504" y="942535"/>
                </a:lnTo>
                <a:cubicBezTo>
                  <a:pt x="581049" y="962717"/>
                  <a:pt x="548321" y="953006"/>
                  <a:pt x="618978" y="970671"/>
                </a:cubicBezTo>
                <a:cubicBezTo>
                  <a:pt x="665870" y="965982"/>
                  <a:pt x="713077" y="963769"/>
                  <a:pt x="759655" y="956603"/>
                </a:cubicBezTo>
                <a:cubicBezTo>
                  <a:pt x="801468" y="950170"/>
                  <a:pt x="863562" y="908965"/>
                  <a:pt x="886264" y="886264"/>
                </a:cubicBezTo>
                <a:cubicBezTo>
                  <a:pt x="895643" y="876886"/>
                  <a:pt x="906442" y="868740"/>
                  <a:pt x="914400" y="858129"/>
                </a:cubicBezTo>
                <a:cubicBezTo>
                  <a:pt x="934689" y="831078"/>
                  <a:pt x="970670" y="773723"/>
                  <a:pt x="970670" y="773723"/>
                </a:cubicBezTo>
                <a:cubicBezTo>
                  <a:pt x="975359" y="750277"/>
                  <a:pt x="984738" y="727295"/>
                  <a:pt x="984738" y="703384"/>
                </a:cubicBezTo>
                <a:cubicBezTo>
                  <a:pt x="984738" y="674296"/>
                  <a:pt x="976385" y="588205"/>
                  <a:pt x="956603" y="548640"/>
                </a:cubicBezTo>
                <a:cubicBezTo>
                  <a:pt x="927739" y="490913"/>
                  <a:pt x="935221" y="521914"/>
                  <a:pt x="900332" y="478301"/>
                </a:cubicBezTo>
                <a:cubicBezTo>
                  <a:pt x="889770" y="465099"/>
                  <a:pt x="882759" y="449300"/>
                  <a:pt x="872197" y="436098"/>
                </a:cubicBezTo>
                <a:cubicBezTo>
                  <a:pt x="863911" y="425741"/>
                  <a:pt x="852347" y="418320"/>
                  <a:pt x="844061" y="407963"/>
                </a:cubicBezTo>
                <a:cubicBezTo>
                  <a:pt x="833499" y="394761"/>
                  <a:pt x="826750" y="378748"/>
                  <a:pt x="815926" y="365760"/>
                </a:cubicBezTo>
                <a:cubicBezTo>
                  <a:pt x="803190" y="350476"/>
                  <a:pt x="785937" y="339261"/>
                  <a:pt x="773723" y="323557"/>
                </a:cubicBezTo>
                <a:cubicBezTo>
                  <a:pt x="752963" y="296865"/>
                  <a:pt x="736209" y="267286"/>
                  <a:pt x="717452" y="239151"/>
                </a:cubicBezTo>
                <a:cubicBezTo>
                  <a:pt x="701894" y="215815"/>
                  <a:pt x="658999" y="181789"/>
                  <a:pt x="633046" y="168812"/>
                </a:cubicBezTo>
                <a:cubicBezTo>
                  <a:pt x="619783" y="162180"/>
                  <a:pt x="604911" y="159433"/>
                  <a:pt x="590843" y="154744"/>
                </a:cubicBezTo>
                <a:cubicBezTo>
                  <a:pt x="529986" y="93889"/>
                  <a:pt x="591253" y="145504"/>
                  <a:pt x="450166" y="98474"/>
                </a:cubicBezTo>
                <a:lnTo>
                  <a:pt x="323557" y="56271"/>
                </a:lnTo>
                <a:cubicBezTo>
                  <a:pt x="286873" y="44043"/>
                  <a:pt x="248529" y="37514"/>
                  <a:pt x="211015" y="28135"/>
                </a:cubicBezTo>
                <a:cubicBezTo>
                  <a:pt x="147326" y="12212"/>
                  <a:pt x="46892" y="4689"/>
                  <a:pt x="140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 descr="\\10.70.66.12\消費生活部\!!!消費生活部\00 消費生活部共有\31 記録写真・イラスト等\シューマ＆エルメイラスト集\s_0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角丸四角形吹き出し 24"/>
          <p:cNvSpPr/>
          <p:nvPr/>
        </p:nvSpPr>
        <p:spPr>
          <a:xfrm>
            <a:off x="6012160" y="1545897"/>
            <a:ext cx="2520280" cy="1863962"/>
          </a:xfrm>
          <a:prstGeom prst="wedgeRoundRectCallout">
            <a:avLst>
              <a:gd name="adj1" fmla="val -65493"/>
              <a:gd name="adj2" fmla="val 74364"/>
              <a:gd name="adj3" fmla="val 16667"/>
            </a:avLst>
          </a:prstGeom>
          <a:ln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/>
              <a:t>マフラー等は、</a:t>
            </a:r>
            <a:endParaRPr kumimoji="1" lang="en-US" altLang="ja-JP" sz="2400" b="1" dirty="0" smtClean="0"/>
          </a:p>
          <a:p>
            <a:pPr algn="ctr"/>
            <a:r>
              <a:rPr kumimoji="1" lang="ja-JP" altLang="en-US" sz="2400" b="1" dirty="0" smtClean="0"/>
              <a:t>身体から</a:t>
            </a:r>
            <a:endParaRPr kumimoji="1" lang="en-US" altLang="ja-JP" sz="2400" b="1" dirty="0" smtClean="0"/>
          </a:p>
          <a:p>
            <a:pPr algn="ctr"/>
            <a:r>
              <a:rPr kumimoji="1" lang="ja-JP" altLang="en-US" sz="2400" b="1" dirty="0" smtClean="0"/>
              <a:t>離れないように</a:t>
            </a:r>
            <a:endParaRPr kumimoji="1" lang="en-US" altLang="ja-JP" sz="2400" b="1" dirty="0" smtClean="0"/>
          </a:p>
          <a:p>
            <a:pPr algn="ctr"/>
            <a:r>
              <a:rPr kumimoji="1" lang="ja-JP" altLang="en-US" sz="2400" b="1" dirty="0" smtClean="0"/>
              <a:t>しましょう！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738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899592" y="836712"/>
            <a:ext cx="741682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000" b="1" dirty="0" smtClean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まずは</a:t>
            </a:r>
            <a:r>
              <a:rPr lang="en-US" altLang="ja-JP" sz="4000" b="1" dirty="0" smtClean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sz="4000" b="1" dirty="0" smtClean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すぐにできることから</a:t>
            </a:r>
            <a:endParaRPr lang="en-US" altLang="ja-JP" sz="4000" b="1" dirty="0" smtClean="0">
              <a:solidFill>
                <a:srgbClr val="008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 b="1" dirty="0" smtClean="0">
                <a:solidFill>
                  <a:srgbClr val="008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始めてみましょう！</a:t>
            </a:r>
            <a:endParaRPr lang="ja-JP" altLang="en-US" sz="4000" b="1" dirty="0">
              <a:solidFill>
                <a:srgbClr val="008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074" name="Picture 2" descr="\\10.70.66.12\消費生活部\!!!消費生活部\00 消費生活部共有\31 記録写真・イラスト等\シューマ＆エルメイラスト集\s_0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162772" cy="416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22757" y="3030046"/>
            <a:ext cx="52733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ズボンや靴下の着脱、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靴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の脱ぎ履きは、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椅子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やベッドに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腰掛けて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行いましょう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6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吹き出し 1"/>
          <p:cNvSpPr/>
          <p:nvPr/>
        </p:nvSpPr>
        <p:spPr>
          <a:xfrm>
            <a:off x="4565183" y="2504053"/>
            <a:ext cx="3829639" cy="1590704"/>
          </a:xfrm>
          <a:prstGeom prst="wedgeRoundRectCallout">
            <a:avLst>
              <a:gd name="adj1" fmla="val -68647"/>
              <a:gd name="adj2" fmla="val 17637"/>
              <a:gd name="adj3" fmla="val 16667"/>
            </a:avLst>
          </a:prstGeom>
          <a:ln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 smtClean="0"/>
              <a:t>絨毯からフローリングの床に</a:t>
            </a:r>
            <a:r>
              <a:rPr lang="ja-JP" altLang="en-US" sz="2400" b="1" dirty="0" smtClean="0"/>
              <a:t>降りたら</a:t>
            </a:r>
            <a:r>
              <a:rPr lang="ja-JP" altLang="en-US" sz="2400" b="1" u="sng" dirty="0"/>
              <a:t>滑って</a:t>
            </a:r>
            <a:r>
              <a:rPr kumimoji="1" lang="ja-JP" altLang="en-US" sz="2400" b="1" dirty="0" smtClean="0"/>
              <a:t>転倒した。</a:t>
            </a:r>
            <a:endParaRPr kumimoji="1" lang="ja-JP" altLang="en-US" sz="2400" b="1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3879918" y="4821242"/>
            <a:ext cx="4043570" cy="1344062"/>
          </a:xfrm>
          <a:prstGeom prst="wedgeRoundRectCallout">
            <a:avLst>
              <a:gd name="adj1" fmla="val -41554"/>
              <a:gd name="adj2" fmla="val -83405"/>
              <a:gd name="adj3" fmla="val 16667"/>
            </a:avLst>
          </a:prstGeom>
          <a:ln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b="1" dirty="0"/>
              <a:t>畳</a:t>
            </a:r>
            <a:r>
              <a:rPr lang="ja-JP" altLang="en-US" sz="2400" b="1" dirty="0" smtClean="0"/>
              <a:t>とフローリングの間の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段差に</a:t>
            </a:r>
            <a:r>
              <a:rPr lang="ja-JP" altLang="en-US" sz="2400" b="1" u="sng" dirty="0" smtClean="0"/>
              <a:t>つまずいて</a:t>
            </a:r>
            <a:r>
              <a:rPr lang="ja-JP" altLang="en-US" sz="2400" b="1" dirty="0" smtClean="0"/>
              <a:t>転倒した。</a:t>
            </a:r>
            <a:endParaRPr kumimoji="1" lang="ja-JP" altLang="en-US" sz="2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63986" y="1332057"/>
            <a:ext cx="4276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敷物での転倒に注意！</a:t>
            </a:r>
            <a:endParaRPr kumimoji="1"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70552" y="476672"/>
            <a:ext cx="8189262" cy="936104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z="4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家の中をチェックしましょう！</a:t>
            </a:r>
            <a:endParaRPr lang="ja-JP" altLang="en-US" sz="4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3025" y="213472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事例１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02840" y="449982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事例２</a:t>
            </a:r>
            <a:endParaRPr kumimoji="1" lang="ja-JP" altLang="en-US" b="1" dirty="0"/>
          </a:p>
        </p:txBody>
      </p:sp>
      <p:pic>
        <p:nvPicPr>
          <p:cNvPr id="4098" name="Picture 2" descr="\\10.70.66.12\消費生活部\!!!消費生活部\00 消費生活部共有\31 記録写真・イラスト等\シューマ＆エルメイラスト集\s_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01299"/>
            <a:ext cx="3235600" cy="32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01987" y="2348880"/>
            <a:ext cx="518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つまずいたり</a:t>
            </a:r>
            <a:r>
              <a:rPr lang="ja-JP" altLang="en-US" sz="28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kumimoji="1" lang="ja-JP" altLang="en-US" sz="28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滑ったり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3068960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</a:t>
            </a:r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部分的な敷物は</a:t>
            </a:r>
            <a:endParaRPr kumimoji="1" lang="en-US" altLang="ja-JP" sz="2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敷かないようにしましょう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kumimoji="1" lang="en-US" altLang="ja-JP" sz="2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747167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敷物での転倒防止の</a:t>
            </a:r>
            <a:endParaRPr lang="en-US" altLang="ja-JP" sz="4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ポイント！</a:t>
            </a:r>
            <a:endParaRPr kumimoji="1" lang="ja-JP" altLang="en-US" sz="4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122" name="Picture 2" descr="\\10.70.66.12\消費生活部\!!!消費生活部\00 消費生活部共有\31 記録写真・イラスト等\シューマ＆エルメイラスト集\s_0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86" y="2732361"/>
            <a:ext cx="3776953" cy="377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1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吹き出し 9"/>
          <p:cNvSpPr/>
          <p:nvPr/>
        </p:nvSpPr>
        <p:spPr>
          <a:xfrm>
            <a:off x="4934796" y="4581128"/>
            <a:ext cx="3309612" cy="1311957"/>
          </a:xfrm>
          <a:prstGeom prst="wedgeRoundRectCallout">
            <a:avLst>
              <a:gd name="adj1" fmla="val -69455"/>
              <a:gd name="adj2" fmla="val -33693"/>
              <a:gd name="adj3" fmla="val 16667"/>
            </a:avLst>
          </a:prstGeom>
          <a:ln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b="1" dirty="0"/>
              <a:t>植木</a:t>
            </a:r>
            <a:r>
              <a:rPr kumimoji="1" lang="ja-JP" altLang="en-US" sz="2400" b="1" dirty="0" smtClean="0"/>
              <a:t>の手入れ中に</a:t>
            </a:r>
            <a:endParaRPr kumimoji="1" lang="en-US" altLang="ja-JP" sz="2400" b="1" dirty="0" smtClean="0"/>
          </a:p>
          <a:p>
            <a:r>
              <a:rPr kumimoji="1" lang="ja-JP" altLang="en-US" sz="2400" b="1" dirty="0" smtClean="0"/>
              <a:t>脚立から落下した</a:t>
            </a:r>
            <a:r>
              <a:rPr kumimoji="1" lang="en-US" altLang="ja-JP" sz="2400" b="1" dirty="0" smtClean="0"/>
              <a:t>…</a:t>
            </a:r>
            <a:endParaRPr kumimoji="1"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5807" y="1414517"/>
            <a:ext cx="722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階段や脚立からの転落に注意！</a:t>
            </a:r>
            <a:endParaRPr kumimoji="1" lang="ja-JP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95536" y="620688"/>
            <a:ext cx="8189262" cy="93610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z="4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家の</a:t>
            </a:r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回り</a:t>
            </a:r>
            <a:r>
              <a:rPr lang="ja-JP" altLang="en-US" sz="4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をチェックしましょう！</a:t>
            </a:r>
            <a:endParaRPr lang="ja-JP" altLang="en-US" sz="4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4211960" y="2564904"/>
            <a:ext cx="3312368" cy="1233776"/>
          </a:xfrm>
          <a:prstGeom prst="wedgeRoundRectCallout">
            <a:avLst>
              <a:gd name="adj1" fmla="val -60229"/>
              <a:gd name="adj2" fmla="val 41105"/>
              <a:gd name="adj3" fmla="val 16667"/>
            </a:avLst>
          </a:prstGeom>
          <a:ln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b="1" dirty="0"/>
              <a:t>雨上がり</a:t>
            </a:r>
            <a:r>
              <a:rPr lang="ja-JP" altLang="en-US" sz="2400" b="1" dirty="0" smtClean="0"/>
              <a:t>に鉄骨の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階段で滑り落ちた</a:t>
            </a:r>
            <a:r>
              <a:rPr lang="en-US" altLang="ja-JP" sz="2400" b="1" dirty="0" smtClean="0"/>
              <a:t>…</a:t>
            </a:r>
            <a:endParaRPr kumimoji="1" lang="ja-JP" altLang="en-US" sz="2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88008" y="221332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事例１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51732" y="428012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事例２</a:t>
            </a:r>
            <a:endParaRPr kumimoji="1" lang="ja-JP" altLang="en-US" b="1" dirty="0"/>
          </a:p>
        </p:txBody>
      </p:sp>
      <p:pic>
        <p:nvPicPr>
          <p:cNvPr id="15" name="Picture 2" descr="\\10.70.66.12\消費生活部\!!!消費生活部\00 消費生活部共有\31 記録写真・イラスト等\シューマ＆エルメイラスト集\s_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33" y="3073780"/>
            <a:ext cx="3235600" cy="32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0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55576" y="836712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転落</a:t>
            </a:r>
            <a:r>
              <a:rPr lang="ja-JP" alt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防止のポイント！</a:t>
            </a:r>
            <a:endParaRPr kumimoji="1" lang="ja-JP" altLang="en-US" sz="4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211960" y="2204864"/>
            <a:ext cx="4104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◎雨上がりの鉄製の　</a:t>
            </a:r>
            <a:endParaRPr lang="en-US" altLang="ja-JP" sz="2800" b="1" dirty="0" smtClean="0"/>
          </a:p>
          <a:p>
            <a:r>
              <a:rPr lang="ja-JP" altLang="en-US" sz="2800" b="1" dirty="0"/>
              <a:t>　</a:t>
            </a:r>
            <a:r>
              <a:rPr lang="ja-JP" altLang="en-US" sz="2800" b="1" dirty="0" smtClean="0"/>
              <a:t>階段やマンホールは　</a:t>
            </a:r>
            <a:endParaRPr lang="en-US" altLang="ja-JP" sz="2800" b="1" dirty="0" smtClean="0"/>
          </a:p>
          <a:p>
            <a:r>
              <a:rPr lang="ja-JP" altLang="en-US" sz="2800" b="1" dirty="0"/>
              <a:t>　</a:t>
            </a:r>
            <a:r>
              <a:rPr lang="ja-JP" altLang="en-US" sz="2800" b="1" dirty="0" smtClean="0"/>
              <a:t>要注意！</a:t>
            </a:r>
            <a:endParaRPr lang="en-US" altLang="ja-JP" sz="2800" b="1" dirty="0" smtClean="0"/>
          </a:p>
          <a:p>
            <a:endParaRPr lang="en-US" altLang="ja-JP" sz="2800" b="1" dirty="0"/>
          </a:p>
          <a:p>
            <a:r>
              <a:rPr lang="ja-JP" altLang="en-US" sz="2800" b="1" dirty="0" smtClean="0"/>
              <a:t>◎高いところの</a:t>
            </a:r>
            <a:r>
              <a:rPr lang="ja-JP" altLang="en-US" sz="2800" b="1" dirty="0"/>
              <a:t>木</a:t>
            </a:r>
            <a:r>
              <a:rPr lang="ja-JP" altLang="en-US" sz="2800" b="1" dirty="0" smtClean="0"/>
              <a:t>の</a:t>
            </a:r>
            <a:endParaRPr lang="en-US" altLang="ja-JP" sz="2800" b="1" dirty="0" smtClean="0"/>
          </a:p>
          <a:p>
            <a:r>
              <a:rPr lang="ja-JP" altLang="en-US" sz="2800" b="1" dirty="0"/>
              <a:t>　</a:t>
            </a:r>
            <a:r>
              <a:rPr lang="ja-JP" altLang="en-US" sz="2800" b="1" dirty="0" smtClean="0"/>
              <a:t>剪定は、なるべく他</a:t>
            </a:r>
            <a:endParaRPr lang="en-US" altLang="ja-JP" sz="2800" b="1" dirty="0" smtClean="0"/>
          </a:p>
          <a:p>
            <a:r>
              <a:rPr lang="ja-JP" altLang="en-US" sz="2800" b="1" dirty="0"/>
              <a:t>　</a:t>
            </a:r>
            <a:r>
              <a:rPr lang="ja-JP" altLang="en-US" sz="2800" b="1" dirty="0" smtClean="0"/>
              <a:t>の人</a:t>
            </a:r>
            <a:r>
              <a:rPr lang="ja-JP" altLang="en-US" sz="2800" b="1" dirty="0"/>
              <a:t>に任せる！</a:t>
            </a:r>
          </a:p>
          <a:p>
            <a:endParaRPr lang="en-US" altLang="ja-JP" sz="2800" b="1" dirty="0"/>
          </a:p>
        </p:txBody>
      </p:sp>
      <p:pic>
        <p:nvPicPr>
          <p:cNvPr id="10" name="Picture 2" descr="\\10.70.66.12\消費生活部\!!!消費生活部\00 消費生活部共有\31 記録写真・イラスト等\シューマ＆エルメイラスト集\s_0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3" y="2564904"/>
            <a:ext cx="3560929" cy="356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8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4410</TotalTime>
  <Words>279</Words>
  <Application>Microsoft Office PowerPoint</Application>
  <PresentationFormat>画面に合わせる (4:3)</PresentationFormat>
  <Paragraphs>81</Paragraphs>
  <Slides>11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13" baseType="lpstr">
      <vt:lpstr>デザインの設定</vt:lpstr>
      <vt:lpstr>エグゼクティブ</vt:lpstr>
      <vt:lpstr>PowerPoint プレゼンテーション</vt:lpstr>
      <vt:lpstr> ◎家庭内での転倒を防ぐために　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転倒防止のために身の回りをチェック！</dc:title>
  <dc:creator>東京都</dc:creator>
  <cp:lastModifiedBy>東京都</cp:lastModifiedBy>
  <cp:revision>273</cp:revision>
  <cp:lastPrinted>2017-10-31T01:10:33Z</cp:lastPrinted>
  <dcterms:created xsi:type="dcterms:W3CDTF">2015-10-05T05:38:58Z</dcterms:created>
  <dcterms:modified xsi:type="dcterms:W3CDTF">2017-11-14T04:16:25Z</dcterms:modified>
</cp:coreProperties>
</file>